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6" r:id="rId2"/>
    <p:sldMasterId id="2147483948" r:id="rId3"/>
    <p:sldMasterId id="2147483960" r:id="rId4"/>
  </p:sldMasterIdLst>
  <p:notesMasterIdLst>
    <p:notesMasterId r:id="rId58"/>
  </p:notesMasterIdLst>
  <p:handoutMasterIdLst>
    <p:handoutMasterId r:id="rId59"/>
  </p:handoutMasterIdLst>
  <p:sldIdLst>
    <p:sldId id="1111" r:id="rId5"/>
    <p:sldId id="1202" r:id="rId6"/>
    <p:sldId id="1212" r:id="rId7"/>
    <p:sldId id="1213" r:id="rId8"/>
    <p:sldId id="1214" r:id="rId9"/>
    <p:sldId id="1215" r:id="rId10"/>
    <p:sldId id="1216" r:id="rId11"/>
    <p:sldId id="1217" r:id="rId12"/>
    <p:sldId id="1218" r:id="rId13"/>
    <p:sldId id="1219" r:id="rId14"/>
    <p:sldId id="1220" r:id="rId15"/>
    <p:sldId id="1221" r:id="rId16"/>
    <p:sldId id="1210" r:id="rId17"/>
    <p:sldId id="1185" r:id="rId18"/>
    <p:sldId id="1190" r:id="rId19"/>
    <p:sldId id="1191" r:id="rId20"/>
    <p:sldId id="1233" r:id="rId21"/>
    <p:sldId id="1222" r:id="rId22"/>
    <p:sldId id="1223" r:id="rId23"/>
    <p:sldId id="1224" r:id="rId24"/>
    <p:sldId id="1186" r:id="rId25"/>
    <p:sldId id="1163" r:id="rId26"/>
    <p:sldId id="1196" r:id="rId27"/>
    <p:sldId id="1197" r:id="rId28"/>
    <p:sldId id="1198" r:id="rId29"/>
    <p:sldId id="1225" r:id="rId30"/>
    <p:sldId id="1167" r:id="rId31"/>
    <p:sldId id="1168" r:id="rId32"/>
    <p:sldId id="1169" r:id="rId33"/>
    <p:sldId id="1177" r:id="rId34"/>
    <p:sldId id="1227" r:id="rId35"/>
    <p:sldId id="1178" r:id="rId36"/>
    <p:sldId id="1179" r:id="rId37"/>
    <p:sldId id="1173" r:id="rId38"/>
    <p:sldId id="1228" r:id="rId39"/>
    <p:sldId id="1175" r:id="rId40"/>
    <p:sldId id="1105" r:id="rId41"/>
    <p:sldId id="1106" r:id="rId42"/>
    <p:sldId id="1189" r:id="rId43"/>
    <p:sldId id="1107" r:id="rId44"/>
    <p:sldId id="1188" r:id="rId45"/>
    <p:sldId id="1201" r:id="rId46"/>
    <p:sldId id="1211" r:id="rId47"/>
    <p:sldId id="1230" r:id="rId48"/>
    <p:sldId id="1231" r:id="rId49"/>
    <p:sldId id="1232" r:id="rId50"/>
    <p:sldId id="1120" r:id="rId51"/>
    <p:sldId id="1149" r:id="rId52"/>
    <p:sldId id="1148" r:id="rId53"/>
    <p:sldId id="1103" r:id="rId54"/>
    <p:sldId id="1099" r:id="rId55"/>
    <p:sldId id="1113" r:id="rId56"/>
    <p:sldId id="1229" r:id="rId57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D0C"/>
    <a:srgbClr val="E2C700"/>
    <a:srgbClr val="000066"/>
    <a:srgbClr val="F7FED6"/>
    <a:srgbClr val="F5F9FD"/>
    <a:srgbClr val="0000CC"/>
    <a:srgbClr val="EAF2FA"/>
    <a:srgbClr val="FADADE"/>
    <a:srgbClr val="DEEAF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326" autoAdjust="0"/>
    <p:restoredTop sz="99880" autoAdjust="0"/>
  </p:normalViewPr>
  <p:slideViewPr>
    <p:cSldViewPr>
      <p:cViewPr>
        <p:scale>
          <a:sx n="80" d="100"/>
          <a:sy n="80" d="100"/>
        </p:scale>
        <p:origin x="-636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84"/>
    </p:cViewPr>
  </p:sorterViewPr>
  <p:notesViewPr>
    <p:cSldViewPr>
      <p:cViewPr varScale="1">
        <p:scale>
          <a:sx n="51" d="100"/>
          <a:sy n="51" d="100"/>
        </p:scale>
        <p:origin x="-2946" y="-108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957" y="0"/>
            <a:ext cx="3041968" cy="4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313"/>
            <a:ext cx="3041968" cy="46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957" y="8840313"/>
            <a:ext cx="3041968" cy="46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545149-E62B-43E2-91ED-787529A5ED8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99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57" y="0"/>
            <a:ext cx="3041968" cy="46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65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990" y="4420951"/>
            <a:ext cx="5147945" cy="418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313"/>
            <a:ext cx="3041968" cy="46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57" y="8840313"/>
            <a:ext cx="3041968" cy="46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3197E5-FC3B-460A-BDD3-F2C56303315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56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9054" y="-9053"/>
            <a:ext cx="9153053" cy="267605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352800"/>
            <a:ext cx="8534400" cy="762000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E0D0C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648200"/>
            <a:ext cx="8534400" cy="533400"/>
          </a:xfrm>
        </p:spPr>
        <p:txBody>
          <a:bodyPr/>
          <a:lstStyle>
            <a:lvl1pPr marL="0" indent="0" algn="r">
              <a:buFontTx/>
              <a:buNone/>
              <a:defRPr sz="2800" b="1">
                <a:solidFill>
                  <a:srgbClr val="0E0D0C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447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981200" y="6248400"/>
            <a:ext cx="3352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91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A834DCE6-90BB-495D-BC16-543E858DF1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 t="13100" r="8219" b="29074"/>
          <a:stretch/>
        </p:blipFill>
        <p:spPr>
          <a:xfrm>
            <a:off x="1828800" y="533400"/>
            <a:ext cx="1801640" cy="1828800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r="2660" b="8689"/>
          <a:stretch/>
        </p:blipFill>
        <p:spPr>
          <a:xfrm>
            <a:off x="3639494" y="533400"/>
            <a:ext cx="1822010" cy="1828800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r="23725"/>
          <a:stretch/>
        </p:blipFill>
        <p:spPr>
          <a:xfrm>
            <a:off x="7297094" y="533400"/>
            <a:ext cx="1828800" cy="1828800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3713" r="24039"/>
          <a:stretch/>
        </p:blipFill>
        <p:spPr>
          <a:xfrm>
            <a:off x="5468294" y="533400"/>
            <a:ext cx="1826536" cy="1828800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cxnSp>
        <p:nvCxnSpPr>
          <p:cNvPr id="12" name="Straight Connector 11"/>
          <p:cNvCxnSpPr/>
          <p:nvPr userDrawn="1"/>
        </p:nvCxnSpPr>
        <p:spPr bwMode="auto">
          <a:xfrm>
            <a:off x="-18107" y="2667000"/>
            <a:ext cx="9162107" cy="98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D4129-DB64-4C39-A432-F6441FE19149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7458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066800"/>
            <a:ext cx="20955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066800"/>
            <a:ext cx="61341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9B720-0295-4B15-9E5E-8737A1803810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7768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A4A3-9DD0-41C9-868C-2847E7888243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5/21/2015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6EF-0909-45D0-B6F5-8C00B0D3592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81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A4A3-9DD0-41C9-868C-2847E788824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5/21/2015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6EF-0909-45D0-B6F5-8C00B0D359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8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A4A3-9DD0-41C9-868C-2847E7888243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5/21/2015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6EF-0909-45D0-B6F5-8C00B0D3592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00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A4A3-9DD0-41C9-868C-2847E788824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5/21/2015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6EF-0909-45D0-B6F5-8C00B0D359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02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A4A3-9DD0-41C9-868C-2847E788824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5/21/2015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6EF-0909-45D0-B6F5-8C00B0D359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642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A4A3-9DD0-41C9-868C-2847E788824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5/21/2015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6EF-0909-45D0-B6F5-8C00B0D359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21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A4A3-9DD0-41C9-868C-2847E788824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5/21/2015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6EF-0909-45D0-B6F5-8C00B0D359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04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A4A3-9DD0-41C9-868C-2847E788824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5/21/2015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6EF-0909-45D0-B6F5-8C00B0D359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1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ECBCD-D1B4-4A34-9EC5-5E8C286D266A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90600" cy="8382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568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A4A3-9DD0-41C9-868C-2847E788824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5/21/2015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D316EF-0909-45D0-B6F5-8C00B0D359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65477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A4A3-9DD0-41C9-868C-2847E788824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5/21/2015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6EF-0909-45D0-B6F5-8C00B0D359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3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A4A3-9DD0-41C9-868C-2847E788824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5/21/2015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316EF-0909-45D0-B6F5-8C00B0D3592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8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9054" y="-9053"/>
            <a:ext cx="9153053" cy="267605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800" dirty="0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352800"/>
            <a:ext cx="8534400" cy="762000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E0D0C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648200"/>
            <a:ext cx="8534400" cy="533400"/>
          </a:xfrm>
        </p:spPr>
        <p:txBody>
          <a:bodyPr/>
          <a:lstStyle>
            <a:lvl1pPr marL="0" indent="0" algn="r">
              <a:buFontTx/>
              <a:buNone/>
              <a:defRPr sz="2800" b="1">
                <a:solidFill>
                  <a:srgbClr val="0E0D0C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447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981200" y="6248400"/>
            <a:ext cx="3352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91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A834DCE6-90BB-495D-BC16-543E858DF1E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 t="13100" r="8219" b="29074"/>
          <a:stretch/>
        </p:blipFill>
        <p:spPr>
          <a:xfrm>
            <a:off x="1828800" y="533400"/>
            <a:ext cx="1801640" cy="1828800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r="2660" b="8689"/>
          <a:stretch/>
        </p:blipFill>
        <p:spPr>
          <a:xfrm>
            <a:off x="3639494" y="533400"/>
            <a:ext cx="1822010" cy="1828800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r="23725"/>
          <a:stretch/>
        </p:blipFill>
        <p:spPr>
          <a:xfrm>
            <a:off x="7297094" y="533400"/>
            <a:ext cx="1828800" cy="1828800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3713" r="24039"/>
          <a:stretch/>
        </p:blipFill>
        <p:spPr>
          <a:xfrm>
            <a:off x="5468294" y="533400"/>
            <a:ext cx="1826536" cy="1828800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cxnSp>
        <p:nvCxnSpPr>
          <p:cNvPr id="12" name="Straight Connector 11"/>
          <p:cNvCxnSpPr/>
          <p:nvPr userDrawn="1"/>
        </p:nvCxnSpPr>
        <p:spPr bwMode="auto">
          <a:xfrm>
            <a:off x="-18107" y="2667000"/>
            <a:ext cx="9162107" cy="98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662900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ECBCD-D1B4-4A34-9EC5-5E8C286D266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90600" cy="8382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800" smtClean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61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7F568-78E8-421A-9A96-7E0EA47AC52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96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1C482-6F6A-407A-8F4F-592C40ADB6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06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0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0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90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0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440CA-9662-4109-B0C1-70D2DF3357A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860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06BC9-806E-4D2A-BBBC-2F9B477CE71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30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ED34E-3727-4882-A5E6-1E006335C6C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9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7F568-78E8-421A-9A96-7E0EA47AC521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4970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90600"/>
            <a:ext cx="2590800" cy="1162050"/>
          </a:xfrm>
        </p:spPr>
        <p:txBody>
          <a:bodyPr anchor="t" anchorCtr="0"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990600"/>
            <a:ext cx="5562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3B828-730A-4646-A869-74974F196C3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22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08271-5BC5-4850-9200-F8CAEDBA062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26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D4129-DB64-4C39-A432-F6441FE1914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590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066800"/>
            <a:ext cx="20955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066800"/>
            <a:ext cx="61341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9B720-0295-4B15-9E5E-8737A18038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0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-9054" y="-9053"/>
            <a:ext cx="9153053" cy="267605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800" dirty="0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352800"/>
            <a:ext cx="8534400" cy="762000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0E0D0C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648200"/>
            <a:ext cx="8534400" cy="533400"/>
          </a:xfrm>
        </p:spPr>
        <p:txBody>
          <a:bodyPr/>
          <a:lstStyle>
            <a:lvl1pPr marL="0" indent="0" algn="r">
              <a:buFontTx/>
              <a:buNone/>
              <a:defRPr sz="2800" b="1">
                <a:solidFill>
                  <a:srgbClr val="0E0D0C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248400"/>
            <a:ext cx="1447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1981200" y="6248400"/>
            <a:ext cx="33528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391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A834DCE6-90BB-495D-BC16-543E858DF1E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" t="13100" r="8219" b="29074"/>
          <a:stretch/>
        </p:blipFill>
        <p:spPr>
          <a:xfrm>
            <a:off x="1828800" y="533400"/>
            <a:ext cx="1801640" cy="1828800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9" r="2660" b="8689"/>
          <a:stretch/>
        </p:blipFill>
        <p:spPr>
          <a:xfrm>
            <a:off x="3639494" y="533400"/>
            <a:ext cx="1822010" cy="1828800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r="23725"/>
          <a:stretch/>
        </p:blipFill>
        <p:spPr>
          <a:xfrm>
            <a:off x="7297094" y="533400"/>
            <a:ext cx="1828800" cy="1828800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3713" r="24039"/>
          <a:stretch/>
        </p:blipFill>
        <p:spPr>
          <a:xfrm>
            <a:off x="5468294" y="533400"/>
            <a:ext cx="1826536" cy="1828800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cxnSp>
        <p:nvCxnSpPr>
          <p:cNvPr id="12" name="Straight Connector 11"/>
          <p:cNvCxnSpPr/>
          <p:nvPr userDrawn="1"/>
        </p:nvCxnSpPr>
        <p:spPr bwMode="auto">
          <a:xfrm>
            <a:off x="-18107" y="2667000"/>
            <a:ext cx="9162107" cy="98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82497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ECBCD-D1B4-4A34-9EC5-5E8C286D266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990600" cy="8382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800" smtClean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78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7F568-78E8-421A-9A96-7E0EA47AC52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19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1C482-6F6A-407A-8F4F-592C40ADB6B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45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0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0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90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0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440CA-9662-4109-B0C1-70D2DF3357A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90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06BC9-806E-4D2A-BBBC-2F9B477CE71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2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1C482-6F6A-407A-8F4F-592C40ADB6B7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52428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ED34E-3727-4882-A5E6-1E006335C6C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98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90600"/>
            <a:ext cx="2590800" cy="1162050"/>
          </a:xfrm>
        </p:spPr>
        <p:txBody>
          <a:bodyPr anchor="t" anchorCtr="0"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990600"/>
            <a:ext cx="5562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3B828-730A-4646-A869-74974F196C3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767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08271-5BC5-4850-9200-F8CAEDBA062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07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D4129-DB64-4C39-A432-F6441FE1914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496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066800"/>
            <a:ext cx="20955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066800"/>
            <a:ext cx="61341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9B720-0295-4B15-9E5E-8737A18038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6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027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0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30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90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30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440CA-9662-4109-B0C1-70D2DF3357A7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90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06BC9-806E-4D2A-BBBC-2F9B477CE718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921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ED34E-3727-4882-A5E6-1E006335C6C4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7263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90600"/>
            <a:ext cx="2590800" cy="1162050"/>
          </a:xfrm>
        </p:spPr>
        <p:txBody>
          <a:bodyPr anchor="t" anchorCtr="0"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990600"/>
            <a:ext cx="55626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3B828-730A-4646-A869-74974F196C3D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598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08271-5BC5-4850-9200-F8CAEDBA0622}" type="slidenum">
              <a:rPr lang="en-US" smtClean="0"/>
              <a:pPr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685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9056"/>
            <a:ext cx="9144000" cy="8691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68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57400"/>
            <a:ext cx="8382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  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71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9B6E4C2-D89F-4945-9269-B3417B1942CC}" type="slidenum">
              <a:rPr lang="en-US" smtClean="0"/>
              <a:pPr/>
              <a:t>‹#›</a:t>
            </a:fld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0" b="29074"/>
          <a:stretch/>
        </p:blipFill>
        <p:spPr>
          <a:xfrm>
            <a:off x="4419600" y="18109"/>
            <a:ext cx="982302" cy="851026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2" b="8689"/>
          <a:stretch/>
        </p:blipFill>
        <p:spPr>
          <a:xfrm>
            <a:off x="5401902" y="18110"/>
            <a:ext cx="998898" cy="851025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2084" r="17503"/>
          <a:stretch/>
        </p:blipFill>
        <p:spPr>
          <a:xfrm>
            <a:off x="7239000" y="19050"/>
            <a:ext cx="986828" cy="851025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3713" r="24039"/>
          <a:stretch/>
        </p:blipFill>
        <p:spPr>
          <a:xfrm>
            <a:off x="6400800" y="18110"/>
            <a:ext cx="877131" cy="851025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-18107" y="882650"/>
            <a:ext cx="9162107" cy="98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E0D0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2C700"/>
        </a:buClr>
        <a:buFont typeface="Wingdings" panose="05000000000000000000" pitchFamily="2" charset="2"/>
        <a:buChar char="v"/>
        <a:defRPr sz="3200">
          <a:solidFill>
            <a:srgbClr val="0E0D0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E0D0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2C700"/>
        </a:buClr>
        <a:buFont typeface="Wingdings" panose="05000000000000000000" pitchFamily="2" charset="2"/>
        <a:buChar char="§"/>
        <a:defRPr sz="2400">
          <a:solidFill>
            <a:srgbClr val="0E0D0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E0D0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E0D0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15EA4A3-9DD0-41C9-868C-2847E7888243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5/21/2015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6D316EF-0909-45D0-B6F5-8C00B0D3592D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40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9056"/>
            <a:ext cx="9144000" cy="8691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800" dirty="0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68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57400"/>
            <a:ext cx="8382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  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71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9B6E4C2-D89F-4945-9269-B3417B1942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0" b="29074"/>
          <a:stretch/>
        </p:blipFill>
        <p:spPr>
          <a:xfrm>
            <a:off x="4419600" y="18109"/>
            <a:ext cx="982302" cy="851026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2" b="8689"/>
          <a:stretch/>
        </p:blipFill>
        <p:spPr>
          <a:xfrm>
            <a:off x="5401902" y="18110"/>
            <a:ext cx="998898" cy="851025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2084" r="17503"/>
          <a:stretch/>
        </p:blipFill>
        <p:spPr>
          <a:xfrm>
            <a:off x="7239000" y="19050"/>
            <a:ext cx="986828" cy="851025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3713" r="24039"/>
          <a:stretch/>
        </p:blipFill>
        <p:spPr>
          <a:xfrm>
            <a:off x="6400800" y="18110"/>
            <a:ext cx="877131" cy="851025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-18107" y="882650"/>
            <a:ext cx="9162107" cy="98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951873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E0D0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2C700"/>
        </a:buClr>
        <a:buFont typeface="Wingdings" panose="05000000000000000000" pitchFamily="2" charset="2"/>
        <a:buChar char="v"/>
        <a:defRPr sz="3200">
          <a:solidFill>
            <a:srgbClr val="0E0D0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E0D0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2C700"/>
        </a:buClr>
        <a:buFont typeface="Wingdings" panose="05000000000000000000" pitchFamily="2" charset="2"/>
        <a:buChar char="§"/>
        <a:defRPr sz="2400">
          <a:solidFill>
            <a:srgbClr val="0E0D0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E0D0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E0D0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9056"/>
            <a:ext cx="9144000" cy="869132"/>
          </a:xfrm>
          <a:prstGeom prst="rect">
            <a:avLst/>
          </a:prstGeom>
          <a:solidFill>
            <a:schemeClr val="tx2">
              <a:lumMod val="75000"/>
            </a:schemeClr>
          </a:solidFill>
          <a:ln w="1905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800" dirty="0" smtClean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68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57400"/>
            <a:ext cx="8382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  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71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19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F9B6E4C2-D89F-4945-9269-B3417B1942C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sz="14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0" b="29074"/>
          <a:stretch/>
        </p:blipFill>
        <p:spPr>
          <a:xfrm>
            <a:off x="4419600" y="18109"/>
            <a:ext cx="982302" cy="851026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2" b="8689"/>
          <a:stretch/>
        </p:blipFill>
        <p:spPr>
          <a:xfrm>
            <a:off x="5401902" y="18110"/>
            <a:ext cx="998898" cy="851025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2084" r="17503"/>
          <a:stretch/>
        </p:blipFill>
        <p:spPr>
          <a:xfrm>
            <a:off x="7239000" y="19050"/>
            <a:ext cx="986828" cy="851025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t="3713" r="24039"/>
          <a:stretch/>
        </p:blipFill>
        <p:spPr>
          <a:xfrm>
            <a:off x="6400800" y="18110"/>
            <a:ext cx="877131" cy="851025"/>
          </a:xfrm>
          <a:prstGeom prst="rect">
            <a:avLst/>
          </a:prstGeom>
          <a:ln w="19050">
            <a:solidFill>
              <a:srgbClr val="0E0D0C"/>
            </a:solidFill>
          </a:ln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-18107" y="882650"/>
            <a:ext cx="9162107" cy="98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4070635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E0D0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2C700"/>
        </a:buClr>
        <a:buFont typeface="Wingdings" panose="05000000000000000000" pitchFamily="2" charset="2"/>
        <a:buChar char="v"/>
        <a:defRPr sz="3200">
          <a:solidFill>
            <a:srgbClr val="0E0D0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E0D0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2C700"/>
        </a:buClr>
        <a:buFont typeface="Wingdings" panose="05000000000000000000" pitchFamily="2" charset="2"/>
        <a:buChar char="§"/>
        <a:defRPr sz="2400">
          <a:solidFill>
            <a:srgbClr val="0E0D0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E0D0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E0D0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534400" cy="762000"/>
          </a:xfrm>
        </p:spPr>
        <p:txBody>
          <a:bodyPr/>
          <a:lstStyle/>
          <a:p>
            <a:pPr algn="r"/>
            <a:r>
              <a:rPr lang="en-US" altLang="en-US" sz="2800" dirty="0" smtClean="0"/>
              <a:t>DS-Connect</a:t>
            </a:r>
            <a:r>
              <a:rPr lang="en-US" altLang="en-US" sz="2800" baseline="30000" dirty="0" smtClean="0"/>
              <a:t>®</a:t>
            </a:r>
            <a:r>
              <a:rPr lang="en-US" altLang="en-US" sz="2800" dirty="0" smtClean="0"/>
              <a:t>: </a:t>
            </a:r>
            <a:br>
              <a:rPr lang="en-US" altLang="en-US" sz="2800" dirty="0" smtClean="0"/>
            </a:br>
            <a:r>
              <a:rPr lang="en-US" altLang="en-US" sz="2800" dirty="0" smtClean="0"/>
              <a:t>How the Down Syndrome Registry Can Benefit You and Your Community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000" dirty="0">
                <a:latin typeface="+mn-lt"/>
              </a:rPr>
              <a:t/>
            </a:r>
            <a:br>
              <a:rPr lang="en-US" altLang="en-US" sz="2000" dirty="0">
                <a:latin typeface="+mn-lt"/>
              </a:rPr>
            </a:br>
            <a:endParaRPr lang="en-US" sz="2000" dirty="0"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8534400" cy="533400"/>
          </a:xfrm>
        </p:spPr>
        <p:txBody>
          <a:bodyPr/>
          <a:lstStyle/>
          <a:p>
            <a:r>
              <a:rPr lang="en-US" altLang="en-US" sz="1800" dirty="0" smtClean="0"/>
              <a:t>Down </a:t>
            </a:r>
            <a:r>
              <a:rPr lang="en-US" altLang="en-US" sz="1800" dirty="0"/>
              <a:t>Syndrome Alliance of the Midlands, </a:t>
            </a:r>
            <a:r>
              <a:rPr lang="en-US" altLang="en-US" sz="1800" dirty="0" smtClean="0"/>
              <a:t>Omaha, Nebraska</a:t>
            </a:r>
          </a:p>
          <a:p>
            <a:r>
              <a:rPr lang="en-US" altLang="en-US" sz="1800" dirty="0" smtClean="0"/>
              <a:t>May 19, 2015</a:t>
            </a:r>
          </a:p>
          <a:p>
            <a:endParaRPr lang="en-US" altLang="en-US" sz="2000" dirty="0" smtClean="0"/>
          </a:p>
          <a:p>
            <a:r>
              <a:rPr lang="en-US" altLang="en-US" sz="1800" dirty="0"/>
              <a:t>M</a:t>
            </a:r>
            <a:r>
              <a:rPr lang="en-US" altLang="en-US" sz="1800" dirty="0" smtClean="0"/>
              <a:t>elissa Parisi, MD, PhD</a:t>
            </a:r>
          </a:p>
          <a:p>
            <a:r>
              <a:rPr lang="en-US" altLang="en-US" sz="1600" b="0" i="1" dirty="0" smtClean="0"/>
              <a:t>Eunice Kennedy Shriver </a:t>
            </a:r>
            <a:r>
              <a:rPr lang="en-US" altLang="en-US" sz="1600" b="0" dirty="0" smtClean="0"/>
              <a:t>National Institute of Child Health and Human Development (NICHD)</a:t>
            </a:r>
            <a:br>
              <a:rPr lang="en-US" altLang="en-US" sz="1600" b="0" dirty="0" smtClean="0"/>
            </a:br>
            <a:r>
              <a:rPr lang="en-US" altLang="en-US" sz="1600" b="0" dirty="0" smtClean="0"/>
              <a:t>National Institutes of Health (NIH)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25" y="6097834"/>
            <a:ext cx="692551" cy="68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193025"/>
            <a:ext cx="3337569" cy="49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762000"/>
          </a:xfrm>
        </p:spPr>
        <p:txBody>
          <a:bodyPr/>
          <a:lstStyle/>
          <a:p>
            <a:r>
              <a:rPr lang="en-US" dirty="0" smtClean="0"/>
              <a:t>But that’s not all…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038600"/>
          </a:xfrm>
        </p:spPr>
        <p:txBody>
          <a:bodyPr/>
          <a:lstStyle/>
          <a:p>
            <a:r>
              <a:rPr lang="en-US" dirty="0" smtClean="0"/>
              <a:t>Access a health care provider list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838200"/>
            <a:ext cx="2381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2" y="2209799"/>
            <a:ext cx="6028267" cy="458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69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that’s not all…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4987"/>
            <a:ext cx="8382000" cy="4038600"/>
          </a:xfrm>
        </p:spPr>
        <p:txBody>
          <a:bodyPr/>
          <a:lstStyle/>
          <a:p>
            <a:r>
              <a:rPr lang="en-US" dirty="0" smtClean="0"/>
              <a:t>Print out my child’s medical history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838200"/>
            <a:ext cx="2381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4" y="2257646"/>
            <a:ext cx="7010400" cy="192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" b="3824"/>
          <a:stretch/>
        </p:blipFill>
        <p:spPr bwMode="auto">
          <a:xfrm>
            <a:off x="2569536" y="3570090"/>
            <a:ext cx="6193464" cy="3287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c 7"/>
          <p:cNvSpPr/>
          <p:nvPr/>
        </p:nvSpPr>
        <p:spPr bwMode="auto">
          <a:xfrm>
            <a:off x="3810000" y="3276600"/>
            <a:ext cx="1752600" cy="437289"/>
          </a:xfrm>
          <a:prstGeom prst="arc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800" smtClean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8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that’s not all…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382000" cy="2286000"/>
          </a:xfrm>
        </p:spPr>
        <p:txBody>
          <a:bodyPr/>
          <a:lstStyle/>
          <a:p>
            <a:r>
              <a:rPr lang="en-US" dirty="0" smtClean="0"/>
              <a:t>Find out about research that impacts people with Down syndrome</a:t>
            </a:r>
          </a:p>
          <a:p>
            <a:r>
              <a:rPr lang="en-US" dirty="0" smtClean="0"/>
              <a:t>Connect with resources on Down syndrome</a:t>
            </a:r>
          </a:p>
          <a:p>
            <a:r>
              <a:rPr lang="en-US" dirty="0" smtClean="0"/>
              <a:t>Connect with researchers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838200"/>
            <a:ext cx="2381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494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Why are we doing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had the participation and support of the DS advocacy and medical groups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New clinical trial opportunities needed willing volunteers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set aside the resources to create </a:t>
            </a:r>
            <a:r>
              <a:rPr lang="en-US" dirty="0" smtClean="0"/>
              <a:t>it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No </a:t>
            </a:r>
            <a:r>
              <a:rPr lang="en-US" dirty="0"/>
              <a:t>national DS registry existed, and families asked for one!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DS-Connect</a:t>
            </a:r>
            <a:r>
              <a:rPr lang="en-US" baseline="30000" dirty="0" smtClean="0"/>
              <a:t>®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991600" cy="4038600"/>
          </a:xfrm>
        </p:spPr>
        <p:txBody>
          <a:bodyPr/>
          <a:lstStyle/>
          <a:p>
            <a:r>
              <a:rPr lang="en-US" sz="2400" dirty="0" smtClean="0"/>
              <a:t>2010: Meetings were held to discuss a registry…</a:t>
            </a:r>
          </a:p>
          <a:p>
            <a:pPr lvl="4"/>
            <a:endParaRPr lang="en-US" sz="1800" dirty="0"/>
          </a:p>
          <a:p>
            <a:r>
              <a:rPr lang="en-US" sz="2400" dirty="0" smtClean="0"/>
              <a:t>2011: The DS Consortium was founded by NIH</a:t>
            </a:r>
          </a:p>
          <a:p>
            <a:pPr lvl="4"/>
            <a:endParaRPr lang="en-US" sz="1800" dirty="0"/>
          </a:p>
          <a:p>
            <a:r>
              <a:rPr lang="en-US" sz="2400" dirty="0" smtClean="0"/>
              <a:t>2012: A contract was awarded to </a:t>
            </a:r>
            <a:r>
              <a:rPr lang="en-US" sz="2400" dirty="0" err="1" smtClean="0"/>
              <a:t>PatientCrossroads</a:t>
            </a:r>
            <a:endParaRPr lang="en-US" sz="2400" dirty="0" smtClean="0"/>
          </a:p>
          <a:p>
            <a:pPr lvl="4"/>
            <a:endParaRPr lang="en-US" sz="1800" dirty="0"/>
          </a:p>
          <a:p>
            <a:r>
              <a:rPr lang="en-US" sz="2400" dirty="0" smtClean="0"/>
              <a:t>2013: </a:t>
            </a:r>
            <a:r>
              <a:rPr lang="en-US" sz="2400" dirty="0"/>
              <a:t>DS-Connect</a:t>
            </a:r>
            <a:r>
              <a:rPr lang="en-US" sz="2400" baseline="30000" dirty="0"/>
              <a:t>®</a:t>
            </a:r>
            <a:r>
              <a:rPr lang="en-US" sz="2400" dirty="0"/>
              <a:t> </a:t>
            </a:r>
            <a:r>
              <a:rPr lang="en-US" sz="2400" dirty="0" smtClean="0"/>
              <a:t>was launched</a:t>
            </a:r>
          </a:p>
          <a:p>
            <a:pPr lvl="4"/>
            <a:endParaRPr lang="en-US" sz="1800" dirty="0"/>
          </a:p>
          <a:p>
            <a:r>
              <a:rPr lang="en-US" sz="2400" dirty="0" smtClean="0"/>
              <a:t>2014: </a:t>
            </a:r>
            <a:r>
              <a:rPr lang="en-US" sz="2400" dirty="0"/>
              <a:t>DS-Connect</a:t>
            </a:r>
            <a:r>
              <a:rPr lang="en-US" sz="2400" baseline="30000" dirty="0"/>
              <a:t>® </a:t>
            </a:r>
            <a:r>
              <a:rPr lang="en-US" sz="2400" dirty="0" smtClean="0"/>
              <a:t>Professional Portal was launched</a:t>
            </a:r>
          </a:p>
          <a:p>
            <a:pPr lvl="4"/>
            <a:endParaRPr lang="en-US" sz="1800" dirty="0" smtClean="0"/>
          </a:p>
          <a:p>
            <a:r>
              <a:rPr lang="en-US" sz="2400" dirty="0" smtClean="0"/>
              <a:t>2015: Spanish-language version, mobile device compatibility will be rolled out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3761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990600"/>
          </a:xfrm>
        </p:spPr>
        <p:txBody>
          <a:bodyPr/>
          <a:lstStyle/>
          <a:p>
            <a:r>
              <a:rPr lang="en-US" dirty="0" smtClean="0"/>
              <a:t>DS-Connect</a:t>
            </a:r>
            <a:r>
              <a:rPr lang="en-US" baseline="30000" dirty="0" smtClean="0"/>
              <a:t>®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What it is:  </a:t>
            </a:r>
          </a:p>
          <a:p>
            <a:pPr marL="0" indent="0">
              <a:buNone/>
            </a:pPr>
            <a:r>
              <a:rPr lang="en-US" sz="1800" dirty="0" smtClean="0"/>
              <a:t>A secure, confidential</a:t>
            </a:r>
            <a:r>
              <a:rPr lang="en-US" sz="1800" dirty="0"/>
              <a:t>, online survey tool to collect basic information about people with Down </a:t>
            </a:r>
            <a:r>
              <a:rPr lang="en-US" sz="1800" dirty="0" smtClean="0"/>
              <a:t>syndrome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Goals </a:t>
            </a:r>
            <a:r>
              <a:rPr lang="en-US" sz="2400" dirty="0">
                <a:solidFill>
                  <a:schemeClr val="accent2"/>
                </a:solidFill>
              </a:rPr>
              <a:t>of DS-Connect</a:t>
            </a:r>
            <a:r>
              <a:rPr lang="en-US" sz="2400" baseline="30000" dirty="0">
                <a:solidFill>
                  <a:schemeClr val="accent2"/>
                </a:solidFill>
              </a:rPr>
              <a:t>®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</a:p>
          <a:p>
            <a:r>
              <a:rPr lang="en-US" sz="1800" dirty="0" smtClean="0"/>
              <a:t>To identify </a:t>
            </a:r>
            <a:r>
              <a:rPr lang="en-US" sz="1800" dirty="0"/>
              <a:t>the </a:t>
            </a:r>
            <a:r>
              <a:rPr lang="en-US" sz="1800" dirty="0" smtClean="0"/>
              <a:t>features of DS across a large population of those with DS</a:t>
            </a:r>
            <a:endParaRPr lang="en-US" sz="1800" dirty="0"/>
          </a:p>
          <a:p>
            <a:r>
              <a:rPr lang="en-US" sz="1800" dirty="0" smtClean="0"/>
              <a:t>To identify </a:t>
            </a:r>
            <a:r>
              <a:rPr lang="en-US" sz="1800" dirty="0"/>
              <a:t>individuals with DS who may be eligible for research </a:t>
            </a:r>
            <a:r>
              <a:rPr lang="en-US" sz="1800" dirty="0" smtClean="0"/>
              <a:t>studies</a:t>
            </a:r>
          </a:p>
          <a:p>
            <a:pPr lvl="0"/>
            <a:r>
              <a:rPr lang="en-US" sz="1800" dirty="0" smtClean="0"/>
              <a:t>To allow </a:t>
            </a:r>
            <a:r>
              <a:rPr lang="en-US" sz="1800" dirty="0"/>
              <a:t>individuals with DS and their families to look at their information and compare it to de-identified information from other Registry participants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Features: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1800" dirty="0"/>
              <a:t>Potential to aggregate data from individuals with DS globally</a:t>
            </a:r>
          </a:p>
          <a:p>
            <a:pPr lvl="0"/>
            <a:r>
              <a:rPr lang="en-US" sz="1800" dirty="0" smtClean="0"/>
              <a:t>Provide a database and educational system </a:t>
            </a:r>
            <a:r>
              <a:rPr lang="en-US" sz="1800" dirty="0"/>
              <a:t>that </a:t>
            </a:r>
            <a:r>
              <a:rPr lang="en-US" sz="1800" dirty="0" smtClean="0"/>
              <a:t>has value for those with DS</a:t>
            </a:r>
            <a:endParaRPr lang="en-US" sz="1800" dirty="0"/>
          </a:p>
          <a:p>
            <a:pPr lvl="0"/>
            <a:r>
              <a:rPr lang="en-US" sz="1800" dirty="0" smtClean="0"/>
              <a:t>Enable </a:t>
            </a:r>
            <a:r>
              <a:rPr lang="en-US" sz="1800" dirty="0"/>
              <a:t>researchers to use de-identified data </a:t>
            </a:r>
            <a:r>
              <a:rPr lang="en-US" sz="1800" dirty="0" smtClean="0"/>
              <a:t>to develop studies on medical issues, </a:t>
            </a:r>
            <a:r>
              <a:rPr lang="en-US" sz="1800" dirty="0"/>
              <a:t>natural history, </a:t>
            </a:r>
            <a:r>
              <a:rPr lang="en-US" sz="1800" dirty="0" smtClean="0"/>
              <a:t>and treatments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7308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762000"/>
          </a:xfrm>
        </p:spPr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038600"/>
          </a:xfrm>
        </p:spPr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Down Syndrome Consortium</a:t>
            </a:r>
            <a:r>
              <a:rPr lang="en-US" sz="2400" dirty="0" smtClean="0"/>
              <a:t>: supports and promotes the Registry.</a:t>
            </a:r>
          </a:p>
          <a:p>
            <a:pPr marL="342900" lvl="1" indent="-342900">
              <a:buClr>
                <a:srgbClr val="E2C700"/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Registry Team</a:t>
            </a:r>
            <a:r>
              <a:rPr lang="en-US" dirty="0" smtClean="0"/>
              <a:t>: manages the content and sends </a:t>
            </a:r>
            <a:r>
              <a:rPr lang="en-US" dirty="0"/>
              <a:t>out notices and other information. </a:t>
            </a:r>
            <a:endParaRPr lang="en-US" dirty="0" smtClean="0"/>
          </a:p>
          <a:p>
            <a:r>
              <a:rPr lang="en-US" sz="2400" dirty="0" smtClean="0"/>
              <a:t>Two oversight boards for DS-Connect</a:t>
            </a:r>
            <a:r>
              <a:rPr lang="en-US" sz="2400" baseline="30000" dirty="0" smtClean="0"/>
              <a:t>®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DS-Connect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Operations Board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/>
              <a:t>oversees the day-to-day activities of the Registry, develops surveys, and makes decisions about access to Registry information. It also </a:t>
            </a:r>
            <a:r>
              <a:rPr lang="en-US" sz="2000" dirty="0" smtClean="0"/>
              <a:t>works with </a:t>
            </a:r>
            <a:r>
              <a:rPr lang="en-US" sz="2000" dirty="0"/>
              <a:t>the </a:t>
            </a:r>
            <a:r>
              <a:rPr lang="en-US" sz="2000" dirty="0" smtClean="0"/>
              <a:t>registry </a:t>
            </a:r>
            <a:r>
              <a:rPr lang="en-US" sz="2000" dirty="0"/>
              <a:t>coordinators </a:t>
            </a:r>
            <a:r>
              <a:rPr lang="en-US" sz="2000" dirty="0" smtClean="0"/>
              <a:t>and Governance Board to implement policies.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DS-Connect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Governance Board </a:t>
            </a:r>
            <a:r>
              <a:rPr lang="en-US" sz="2000" dirty="0"/>
              <a:t>makes decisions about the overall policies and procedures that govern the </a:t>
            </a:r>
            <a:r>
              <a:rPr lang="en-US" sz="2000" dirty="0" smtClean="0"/>
              <a:t>Registry.</a:t>
            </a:r>
          </a:p>
          <a:p>
            <a:pPr lvl="0"/>
            <a:r>
              <a:rPr lang="en-US" sz="2400" dirty="0" smtClean="0">
                <a:solidFill>
                  <a:schemeClr val="bg2"/>
                </a:solidFill>
              </a:rPr>
              <a:t>The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Research Review Committee </a:t>
            </a:r>
            <a:r>
              <a:rPr lang="en-US" sz="2400" dirty="0" smtClean="0"/>
              <a:t>oversees Professional Portal Access Requests</a:t>
            </a:r>
            <a:endParaRPr lang="en-US" sz="2400" dirty="0"/>
          </a:p>
          <a:p>
            <a:pPr marL="457200" lvl="1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94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3581400" y="4724400"/>
            <a:ext cx="2133600" cy="762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44269"/>
            <a:ext cx="2103437" cy="56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58701"/>
            <a:ext cx="8382000" cy="762000"/>
          </a:xfrm>
        </p:spPr>
        <p:txBody>
          <a:bodyPr/>
          <a:lstStyle/>
          <a:p>
            <a:r>
              <a:rPr lang="en-US" sz="3200" dirty="0" smtClean="0"/>
              <a:t>DS-Connect</a:t>
            </a:r>
            <a:r>
              <a:rPr lang="en-US" sz="3200" baseline="30000" dirty="0" smtClean="0"/>
              <a:t>®</a:t>
            </a:r>
            <a:r>
              <a:rPr lang="en-US" sz="3200" dirty="0" smtClean="0"/>
              <a:t>: Who is involved?</a:t>
            </a:r>
            <a:br>
              <a:rPr lang="en-US" sz="3200" dirty="0" smtClean="0"/>
            </a:br>
            <a:r>
              <a:rPr lang="en-US" sz="2800" dirty="0" smtClean="0"/>
              <a:t>DS Consortium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13249"/>
            <a:ext cx="6553200" cy="499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9213" y="5715000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+mn-lt"/>
              </a:rPr>
              <a:t>Self-advocates</a:t>
            </a:r>
            <a:endParaRPr lang="en-US" dirty="0">
              <a:solidFill>
                <a:srgbClr val="0000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16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DS-Connect</a:t>
            </a:r>
            <a:r>
              <a:rPr lang="en-US" baseline="30000" dirty="0" smtClean="0"/>
              <a:t>®</a:t>
            </a:r>
            <a:r>
              <a:rPr lang="en-US" dirty="0" smtClean="0"/>
              <a:t>: Who is involved?</a:t>
            </a:r>
            <a:br>
              <a:rPr lang="en-US" dirty="0" smtClean="0"/>
            </a:br>
            <a:r>
              <a:rPr lang="en-US" sz="3100" dirty="0" smtClean="0"/>
              <a:t>Registry Team</a:t>
            </a:r>
            <a:endParaRPr lang="en-US" sz="3100" dirty="0"/>
          </a:p>
        </p:txBody>
      </p:sp>
      <p:sp>
        <p:nvSpPr>
          <p:cNvPr id="5" name="Rectangle 4"/>
          <p:cNvSpPr/>
          <p:nvPr/>
        </p:nvSpPr>
        <p:spPr>
          <a:xfrm>
            <a:off x="2286000" y="-344980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42852"/>
                </a:solidFill>
              </a:rPr>
              <a:t> </a:t>
            </a:r>
          </a:p>
          <a:p>
            <a:r>
              <a:rPr lang="en-US" dirty="0">
                <a:solidFill>
                  <a:srgbClr val="242852"/>
                </a:solidFill>
              </a:rPr>
              <a:t> </a:t>
            </a:r>
          </a:p>
          <a:p>
            <a:r>
              <a:rPr lang="en-US" dirty="0">
                <a:solidFill>
                  <a:srgbClr val="242852"/>
                </a:solidFill>
              </a:rPr>
              <a:t> </a:t>
            </a:r>
          </a:p>
          <a:p>
            <a:r>
              <a:rPr lang="en-US" dirty="0">
                <a:solidFill>
                  <a:srgbClr val="242852"/>
                </a:solidFill>
              </a:rPr>
              <a:t> </a:t>
            </a:r>
          </a:p>
          <a:p>
            <a:endParaRPr lang="en-US" dirty="0">
              <a:solidFill>
                <a:srgbClr val="242852"/>
              </a:solidFill>
            </a:endParaRPr>
          </a:p>
          <a:p>
            <a:r>
              <a:rPr lang="en-US" dirty="0">
                <a:solidFill>
                  <a:srgbClr val="242852"/>
                </a:solidFill>
              </a:rPr>
              <a:t> </a:t>
            </a:r>
          </a:p>
          <a:p>
            <a:r>
              <a:rPr lang="en-US" dirty="0">
                <a:solidFill>
                  <a:srgbClr val="242852"/>
                </a:solidFill>
              </a:rPr>
              <a:t> </a:t>
            </a:r>
          </a:p>
          <a:p>
            <a:r>
              <a:rPr lang="en-US" dirty="0">
                <a:solidFill>
                  <a:srgbClr val="242852"/>
                </a:solidFill>
              </a:rPr>
              <a:t> </a:t>
            </a:r>
          </a:p>
          <a:p>
            <a:r>
              <a:rPr lang="en-US" dirty="0">
                <a:solidFill>
                  <a:srgbClr val="242852"/>
                </a:solidFill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" y="1971675"/>
            <a:ext cx="80200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2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DS-Connect</a:t>
            </a:r>
            <a:r>
              <a:rPr lang="en-US" baseline="30000" dirty="0"/>
              <a:t>®</a:t>
            </a:r>
            <a:r>
              <a:rPr lang="en-US" dirty="0" smtClean="0"/>
              <a:t>: </a:t>
            </a:r>
            <a:r>
              <a:rPr lang="en-US" dirty="0"/>
              <a:t>Who is involved? </a:t>
            </a:r>
            <a:r>
              <a:rPr lang="en-US" sz="3100" dirty="0"/>
              <a:t>Operations </a:t>
            </a:r>
            <a:r>
              <a:rPr lang="en-US" sz="3100" dirty="0" smtClean="0"/>
              <a:t>Board</a:t>
            </a:r>
            <a:endParaRPr lang="en-US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57400"/>
            <a:ext cx="88582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90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928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is research important?</a:t>
            </a:r>
          </a:p>
          <a:p>
            <a:r>
              <a:rPr lang="en-US" dirty="0" smtClean="0"/>
              <a:t>What is DS-Connect</a:t>
            </a:r>
            <a:r>
              <a:rPr lang="en-US" baseline="30000" dirty="0" smtClean="0"/>
              <a:t>®</a:t>
            </a:r>
            <a:r>
              <a:rPr lang="en-US" dirty="0" smtClean="0"/>
              <a:t>: The Down Syndrome Registry?</a:t>
            </a:r>
          </a:p>
          <a:p>
            <a:r>
              <a:rPr lang="en-US" dirty="0" smtClean="0"/>
              <a:t>Demonstration of the registry data</a:t>
            </a:r>
          </a:p>
          <a:p>
            <a:r>
              <a:rPr lang="en-US" dirty="0" smtClean="0"/>
              <a:t>The Professional Portal</a:t>
            </a:r>
          </a:p>
          <a:p>
            <a:r>
              <a:rPr lang="en-US" dirty="0" smtClean="0"/>
              <a:t>Resources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24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DS-Connect</a:t>
            </a:r>
            <a:r>
              <a:rPr lang="en-US" baseline="30000" dirty="0"/>
              <a:t>®</a:t>
            </a:r>
            <a:r>
              <a:rPr lang="en-US" dirty="0" smtClean="0"/>
              <a:t>: </a:t>
            </a:r>
            <a:r>
              <a:rPr lang="en-US" dirty="0"/>
              <a:t>Who is involved? </a:t>
            </a:r>
            <a:r>
              <a:rPr lang="en-US" sz="3100" dirty="0" smtClean="0"/>
              <a:t>Governance Board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5639" y="3886200"/>
            <a:ext cx="2152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Name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Affiliation/Institute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30" y="1981200"/>
            <a:ext cx="84486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20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30866"/>
            <a:ext cx="8229600" cy="990600"/>
          </a:xfrm>
        </p:spPr>
        <p:txBody>
          <a:bodyPr/>
          <a:lstStyle/>
          <a:p>
            <a:r>
              <a:rPr lang="en-US" dirty="0" smtClean="0"/>
              <a:t>DS-Connect</a:t>
            </a:r>
            <a:r>
              <a:rPr lang="en-US" baseline="30000" dirty="0"/>
              <a:t>®</a:t>
            </a:r>
            <a:r>
              <a:rPr lang="en-US" dirty="0" smtClean="0"/>
              <a:t> Home Page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6192383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Launched Sept. 6, 2013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2683"/>
            <a:ext cx="8287035" cy="482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853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Registration page </a:t>
            </a:r>
            <a:r>
              <a:rPr lang="en-US" sz="2400" dirty="0"/>
              <a:t>for individuals and families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0"/>
          <a:stretch/>
        </p:blipFill>
        <p:spPr bwMode="auto">
          <a:xfrm>
            <a:off x="158138" y="1336740"/>
            <a:ext cx="8833462" cy="552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4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DS-Connect</a:t>
            </a:r>
            <a:r>
              <a:rPr lang="en-US" baseline="30000" dirty="0" smtClean="0"/>
              <a:t>®</a:t>
            </a:r>
            <a:r>
              <a:rPr lang="en-US" dirty="0" smtClean="0"/>
              <a:t>: Provide Consent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506706"/>
            <a:ext cx="8915399" cy="259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2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DS-Connect</a:t>
            </a:r>
            <a:r>
              <a:rPr lang="en-US" sz="3200" baseline="30000" dirty="0"/>
              <a:t>®</a:t>
            </a:r>
            <a:r>
              <a:rPr lang="en-US" sz="3200" dirty="0"/>
              <a:t>: </a:t>
            </a:r>
            <a:r>
              <a:rPr lang="en-US" sz="3200" dirty="0" smtClean="0"/>
              <a:t>Choose Consent Options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887182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601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DS-Connect</a:t>
            </a:r>
            <a:r>
              <a:rPr lang="en-US" sz="2800" baseline="30000" dirty="0" smtClean="0"/>
              <a:t>®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chemeClr val="bg1"/>
                </a:solidFill>
              </a:rPr>
              <a:t>Choose Assent </a:t>
            </a:r>
            <a:r>
              <a:rPr lang="en-US" sz="2800" dirty="0">
                <a:solidFill>
                  <a:schemeClr val="bg1"/>
                </a:solidFill>
              </a:rPr>
              <a:t>Options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67610"/>
            <a:ext cx="8763000" cy="513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53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2400" y="961231"/>
            <a:ext cx="8534400" cy="420688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Sharing and Contact Preferences</a:t>
            </a:r>
          </a:p>
        </p:txBody>
      </p:sp>
      <p:sp>
        <p:nvSpPr>
          <p:cNvPr id="19461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96350"/>
            <a:ext cx="8429625" cy="546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233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Sample Question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93246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34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21743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Sample Trigger Question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70621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30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/>
          <a:lstStyle/>
          <a:p>
            <a:r>
              <a:rPr lang="en-US" dirty="0" smtClean="0"/>
              <a:t>Multiple Survey Modules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46033" y="1523999"/>
            <a:ext cx="316593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92B97"/>
                </a:solidFill>
                <a:latin typeface="+mn-lt"/>
              </a:rPr>
              <a:t>Initial Health Questionnaire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92B97"/>
                </a:solidFill>
                <a:latin typeface="+mn-lt"/>
              </a:rPr>
              <a:t>Thyroid </a:t>
            </a:r>
            <a:r>
              <a:rPr lang="en-US" sz="1400" dirty="0" smtClean="0">
                <a:solidFill>
                  <a:srgbClr val="092B97"/>
                </a:solidFill>
                <a:latin typeface="+mn-lt"/>
              </a:rPr>
              <a:t>Questionnaire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92B97"/>
                </a:solidFill>
                <a:latin typeface="+mn-lt"/>
              </a:rPr>
              <a:t>Heart Questionnaire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92B97"/>
                </a:solidFill>
                <a:latin typeface="+mn-lt"/>
              </a:rPr>
              <a:t>Sleep Questionnaire</a:t>
            </a:r>
            <a:endParaRPr lang="en-US" sz="1400" dirty="0">
              <a:solidFill>
                <a:srgbClr val="092B97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92B97"/>
                </a:solidFill>
                <a:latin typeface="+mn-lt"/>
              </a:rPr>
              <a:t>Skeletal </a:t>
            </a:r>
            <a:r>
              <a:rPr lang="en-US" sz="1400" dirty="0">
                <a:solidFill>
                  <a:srgbClr val="092B97"/>
                </a:solidFill>
                <a:latin typeface="+mn-lt"/>
              </a:rPr>
              <a:t>Questionnaire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92B97"/>
                </a:solidFill>
                <a:latin typeface="+mn-lt"/>
              </a:rPr>
              <a:t>Gastrointestinal </a:t>
            </a:r>
            <a:r>
              <a:rPr lang="en-US" sz="1400" dirty="0">
                <a:solidFill>
                  <a:srgbClr val="092B97"/>
                </a:solidFill>
                <a:latin typeface="+mn-lt"/>
              </a:rPr>
              <a:t>Questionnaire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92B97"/>
                </a:solidFill>
                <a:latin typeface="+mn-lt"/>
              </a:rPr>
              <a:t>Adulthood </a:t>
            </a:r>
            <a:r>
              <a:rPr lang="en-US" sz="1400" dirty="0">
                <a:solidFill>
                  <a:srgbClr val="092B97"/>
                </a:solidFill>
                <a:latin typeface="+mn-lt"/>
              </a:rPr>
              <a:t>Questionnaire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92B97"/>
                </a:solidFill>
                <a:latin typeface="+mn-lt"/>
              </a:rPr>
              <a:t>Diabetes </a:t>
            </a:r>
            <a:r>
              <a:rPr lang="en-US" sz="1400" dirty="0">
                <a:solidFill>
                  <a:srgbClr val="092B97"/>
                </a:solidFill>
                <a:latin typeface="+mn-lt"/>
              </a:rPr>
              <a:t>Questionnaire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92B97"/>
                </a:solidFill>
                <a:latin typeface="+mn-lt"/>
              </a:rPr>
              <a:t>Celiac Disease Questionnaire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92B97"/>
                </a:solidFill>
                <a:latin typeface="+mn-lt"/>
              </a:rPr>
              <a:t>Adulthood Questionnaire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latin typeface="+mn-lt"/>
              </a:rPr>
              <a:t>Men’s Health Questionnaire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latin typeface="+mn-lt"/>
              </a:rPr>
              <a:t>Women’s Health Questionnaire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C00000"/>
                </a:solidFill>
                <a:latin typeface="+mn-lt"/>
              </a:rPr>
              <a:t>Leukemia Questionnaire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92B97"/>
                </a:solidFill>
                <a:latin typeface="Arial"/>
              </a:rPr>
              <a:t>Development Questionnaire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92B97"/>
                </a:solidFill>
                <a:latin typeface="Arial"/>
              </a:rPr>
              <a:t>Prenatal and Birth Questionnaire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92B97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5276" y="5859959"/>
            <a:ext cx="31023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/>
              </a:rPr>
              <a:t>Available to all registrants</a:t>
            </a: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8116" y="1600200"/>
            <a:ext cx="34356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Initial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Health Survey with </a:t>
            </a:r>
            <a:endParaRPr lang="en-US" sz="200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“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Trigger Questions” that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lead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to other surveys: </a:t>
            </a:r>
          </a:p>
          <a:p>
            <a:endParaRPr lang="en-US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343400" y="1905000"/>
            <a:ext cx="2667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 bwMode="auto">
          <a:xfrm>
            <a:off x="3512840" y="1828800"/>
            <a:ext cx="449560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64688" y="5617534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{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655" y="5000386"/>
            <a:ext cx="2935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+mn-lt"/>
              </a:rPr>
              <a:t>Just launched Dec 2014</a:t>
            </a:r>
            <a:endParaRPr lang="en-US" sz="20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581400" y="5257800"/>
            <a:ext cx="449560" cy="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8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should I care about research?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Advances </a:t>
            </a:r>
            <a:r>
              <a:rPr lang="en-US" dirty="0" smtClean="0"/>
              <a:t>in Medical Science requires </a:t>
            </a:r>
            <a:r>
              <a:rPr lang="en-US" dirty="0"/>
              <a:t>a team effort:</a:t>
            </a:r>
          </a:p>
          <a:p>
            <a:pPr lvl="1"/>
            <a:r>
              <a:rPr lang="en-US" dirty="0"/>
              <a:t>Researchers		-People with Down syndrome</a:t>
            </a:r>
          </a:p>
          <a:p>
            <a:pPr lvl="1"/>
            <a:r>
              <a:rPr lang="en-US" dirty="0"/>
              <a:t>Physicians		-Their families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Recent </a:t>
            </a:r>
            <a:r>
              <a:rPr lang="en-US" dirty="0"/>
              <a:t>Down syndrome research has led to clinical </a:t>
            </a:r>
            <a:r>
              <a:rPr lang="en-US" dirty="0" smtClean="0"/>
              <a:t>trials of </a:t>
            </a:r>
            <a:r>
              <a:rPr lang="en-US" dirty="0"/>
              <a:t>medications to improve learning and memory.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Challenges for researchers, clinical investigators, and the Down syndrome community, especially for cognition research:</a:t>
            </a:r>
          </a:p>
          <a:p>
            <a:pPr lvl="1"/>
            <a:r>
              <a:rPr lang="en-US" dirty="0" smtClean="0"/>
              <a:t>Identifying families for clinical studies</a:t>
            </a:r>
          </a:p>
          <a:p>
            <a:pPr lvl="1"/>
            <a:r>
              <a:rPr lang="en-US" dirty="0" smtClean="0"/>
              <a:t>Understanding the health and medical issues for people with DS</a:t>
            </a:r>
          </a:p>
          <a:p>
            <a:pPr lvl="1"/>
            <a:r>
              <a:rPr lang="en-US" dirty="0" smtClean="0"/>
              <a:t>Developing outcomes that can measure meaningful changes</a:t>
            </a:r>
          </a:p>
        </p:txBody>
      </p:sp>
    </p:spTree>
    <p:extLst>
      <p:ext uri="{BB962C8B-B14F-4D97-AF65-F5344CB8AC3E}">
        <p14:creationId xmlns:p14="http://schemas.microsoft.com/office/powerpoint/2010/main" val="25911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DS-Connect</a:t>
            </a:r>
            <a:r>
              <a:rPr lang="en-US" baseline="30000" dirty="0" smtClean="0"/>
              <a:t>®</a:t>
            </a:r>
            <a:r>
              <a:rPr lang="en-US" dirty="0" smtClean="0"/>
              <a:t> Registrants: North America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6172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E0D0C"/>
                </a:solidFill>
                <a:latin typeface="+mn-lt"/>
              </a:rPr>
              <a:t>2541 as of May 13</a:t>
            </a:r>
            <a:r>
              <a:rPr lang="en-US" b="1" baseline="30000" dirty="0" smtClean="0">
                <a:solidFill>
                  <a:srgbClr val="0E0D0C"/>
                </a:solidFill>
                <a:latin typeface="+mn-lt"/>
              </a:rPr>
              <a:t>th</a:t>
            </a:r>
            <a:r>
              <a:rPr lang="en-US" b="1" dirty="0" smtClean="0">
                <a:solidFill>
                  <a:srgbClr val="0E0D0C"/>
                </a:solidFill>
                <a:latin typeface="+mn-lt"/>
              </a:rPr>
              <a:t>, 2015</a:t>
            </a:r>
            <a:endParaRPr lang="en-US" b="1" dirty="0">
              <a:solidFill>
                <a:srgbClr val="0E0D0C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66912"/>
            <a:ext cx="8458200" cy="402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8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DS-Connect</a:t>
            </a:r>
            <a:r>
              <a:rPr lang="en-US" baseline="30000" dirty="0" smtClean="0"/>
              <a:t>®</a:t>
            </a:r>
            <a:r>
              <a:rPr lang="en-US" dirty="0" smtClean="0"/>
              <a:t> Registrants: The Heartland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6172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E0D0C"/>
                </a:solidFill>
                <a:latin typeface="+mn-lt"/>
              </a:rPr>
              <a:t>16 in Nebraska as of May 13</a:t>
            </a:r>
            <a:r>
              <a:rPr lang="en-US" b="1" baseline="30000" dirty="0" smtClean="0">
                <a:solidFill>
                  <a:srgbClr val="0E0D0C"/>
                </a:solidFill>
                <a:latin typeface="+mn-lt"/>
              </a:rPr>
              <a:t>th</a:t>
            </a:r>
            <a:r>
              <a:rPr lang="en-US" b="1" dirty="0" smtClean="0">
                <a:solidFill>
                  <a:srgbClr val="0E0D0C"/>
                </a:solidFill>
                <a:latin typeface="+mn-lt"/>
              </a:rPr>
              <a:t>, 2015</a:t>
            </a:r>
            <a:endParaRPr lang="en-US" b="1" dirty="0">
              <a:solidFill>
                <a:srgbClr val="0E0D0C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0" y="2043113"/>
            <a:ext cx="8016547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0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/>
          <a:lstStyle/>
          <a:p>
            <a:r>
              <a:rPr lang="en-US" dirty="0" smtClean="0"/>
              <a:t>Registrants World-wide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5786735"/>
            <a:ext cx="5966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60 outside U.S. as of May 13</a:t>
            </a:r>
            <a:r>
              <a:rPr lang="en-US" sz="2400" b="1" baseline="30000" dirty="0" smtClean="0">
                <a:solidFill>
                  <a:schemeClr val="bg2"/>
                </a:solidFill>
                <a:latin typeface="+mn-lt"/>
              </a:rPr>
              <a:t>th</a:t>
            </a: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, 2015</a:t>
            </a:r>
            <a:endParaRPr lang="en-US" sz="2400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382000" cy="390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3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838200"/>
            <a:ext cx="8382000" cy="762000"/>
          </a:xfrm>
        </p:spPr>
        <p:txBody>
          <a:bodyPr/>
          <a:lstStyle/>
          <a:p>
            <a:r>
              <a:rPr lang="en-US" dirty="0" smtClean="0"/>
              <a:t>Explore the data: demographics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28600" y="5029200"/>
            <a:ext cx="3975100" cy="1143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5157"/>
            <a:ext cx="8382000" cy="464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1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990600"/>
          </a:xfrm>
        </p:spPr>
        <p:txBody>
          <a:bodyPr/>
          <a:lstStyle/>
          <a:p>
            <a:r>
              <a:rPr lang="en-US" dirty="0" smtClean="0"/>
              <a:t>Explore the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914400"/>
            <a:ext cx="3657600" cy="101566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+mn-lt"/>
              </a:rPr>
              <a:t>Aggregated, de-identified data: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+mn-lt"/>
              </a:rPr>
              <a:t>Available to registered families and professionals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417233"/>
            <a:ext cx="6891397" cy="192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92768"/>
            <a:ext cx="7433472" cy="256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006263"/>
            <a:ext cx="4584884" cy="41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6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57" y="685800"/>
            <a:ext cx="8535943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Explore the </a:t>
            </a:r>
            <a:r>
              <a:rPr lang="en-US" dirty="0"/>
              <a:t>Data: </a:t>
            </a:r>
            <a:r>
              <a:rPr lang="en-US" dirty="0" smtClean="0"/>
              <a:t>Thyroid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25692"/>
            <a:ext cx="6434136" cy="291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08" y="4269394"/>
            <a:ext cx="6915592" cy="251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8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685800"/>
            <a:ext cx="8535943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Explore the </a:t>
            </a:r>
            <a:r>
              <a:rPr lang="en-US" dirty="0"/>
              <a:t>Data: </a:t>
            </a:r>
            <a:r>
              <a:rPr lang="en-US" dirty="0" smtClean="0"/>
              <a:t>Sleep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67" y="1371600"/>
            <a:ext cx="5935133" cy="279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2579"/>
            <a:ext cx="6924675" cy="272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8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dirty="0" smtClean="0"/>
              <a:t>How secure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Meets stringent data security requirements to protect personally identifiable information</a:t>
            </a:r>
          </a:p>
          <a:p>
            <a:pPr lvl="1"/>
            <a:r>
              <a:rPr lang="en-US" dirty="0" smtClean="0"/>
              <a:t>~ </a:t>
            </a:r>
            <a:r>
              <a:rPr lang="en-US" dirty="0"/>
              <a:t>250 security controls are checked </a:t>
            </a:r>
            <a:r>
              <a:rPr lang="en-US" dirty="0" smtClean="0"/>
              <a:t>regularly</a:t>
            </a:r>
          </a:p>
          <a:p>
            <a:pPr lvl="1"/>
            <a:r>
              <a:rPr lang="en-US" dirty="0" smtClean="0"/>
              <a:t>Information is encrypted</a:t>
            </a:r>
            <a:endParaRPr lang="en-US" dirty="0"/>
          </a:p>
          <a:p>
            <a:pPr lvl="1"/>
            <a:r>
              <a:rPr lang="en-US" dirty="0" smtClean="0"/>
              <a:t>Password requirements (At least 8 characters long, 1 upper case, 1 lower case, 1 symbol, 1 </a:t>
            </a:r>
            <a:r>
              <a:rPr lang="en-US" dirty="0"/>
              <a:t>number) </a:t>
            </a:r>
            <a:endParaRPr lang="en-US" dirty="0" smtClean="0"/>
          </a:p>
          <a:p>
            <a:pPr marL="393192" lvl="1" indent="0">
              <a:buNone/>
            </a:pPr>
            <a:r>
              <a:rPr lang="en-US" dirty="0"/>
              <a:t>	</a:t>
            </a:r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b="1" dirty="0" smtClean="0"/>
              <a:t>P@ssword3</a:t>
            </a:r>
            <a:endParaRPr lang="en-US" b="1" dirty="0"/>
          </a:p>
          <a:p>
            <a:pPr lvl="1"/>
            <a:r>
              <a:rPr lang="en-US" dirty="0" smtClean="0"/>
              <a:t>Passwords </a:t>
            </a:r>
            <a:r>
              <a:rPr lang="en-US" dirty="0"/>
              <a:t>must be changed every </a:t>
            </a:r>
            <a:r>
              <a:rPr lang="en-US" dirty="0" smtClean="0"/>
              <a:t>10 </a:t>
            </a:r>
            <a:r>
              <a:rPr lang="en-US" dirty="0"/>
              <a:t>months </a:t>
            </a:r>
            <a:endParaRPr lang="en-US" dirty="0" smtClean="0"/>
          </a:p>
          <a:p>
            <a:pPr lvl="1"/>
            <a:r>
              <a:rPr lang="en-US" dirty="0" smtClean="0"/>
              <a:t>No social security info is collected</a:t>
            </a:r>
          </a:p>
          <a:p>
            <a:pPr lvl="1"/>
            <a:r>
              <a:rPr lang="en-US" dirty="0" smtClean="0"/>
              <a:t>No personal bank account info </a:t>
            </a:r>
          </a:p>
          <a:p>
            <a:pPr marL="274320" lvl="1" indent="0">
              <a:buNone/>
            </a:pPr>
            <a:r>
              <a:rPr lang="en-US" dirty="0" smtClean="0"/>
              <a:t>   </a:t>
            </a:r>
            <a:r>
              <a:rPr lang="en-US" dirty="0"/>
              <a:t> </a:t>
            </a:r>
            <a:r>
              <a:rPr lang="en-US" dirty="0" smtClean="0"/>
              <a:t> is collected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53000"/>
            <a:ext cx="282677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0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90600"/>
          </a:xfrm>
        </p:spPr>
        <p:txBody>
          <a:bodyPr/>
          <a:lstStyle/>
          <a:p>
            <a:r>
              <a:rPr lang="en-US" dirty="0" smtClean="0"/>
              <a:t>Portal for Professionals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76976" y="3974802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+mn-lt"/>
              </a:rPr>
              <a:t>Link available on home page</a:t>
            </a:r>
            <a:endParaRPr lang="en-US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163879"/>
            <a:ext cx="8624477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No direct access to Registry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Registry Coordinator will contact eligible families about the study or trial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Participants can choose whether to contact investigators to join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5589"/>
            <a:ext cx="6930865" cy="265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575366" y="4328745"/>
            <a:ext cx="571484" cy="1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64" y="1010681"/>
            <a:ext cx="1991185" cy="89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2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/>
              <a:t>Professional </a:t>
            </a:r>
            <a:r>
              <a:rPr lang="en-US" dirty="0" smtClean="0"/>
              <a:t>Portal: Researchers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75920"/>
            <a:ext cx="4495800" cy="435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7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smtClean="0"/>
              <a:t>Goals of a Registry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534400" cy="487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Collection </a:t>
            </a:r>
            <a:r>
              <a:rPr lang="en-US" sz="2400" dirty="0"/>
              <a:t>of </a:t>
            </a:r>
            <a:r>
              <a:rPr lang="en-US" sz="2400" dirty="0" smtClean="0"/>
              <a:t>information about individuals with </a:t>
            </a:r>
            <a:r>
              <a:rPr lang="en-US" sz="2400" dirty="0"/>
              <a:t>a specific </a:t>
            </a:r>
            <a:r>
              <a:rPr lang="en-US" sz="2400" dirty="0" smtClean="0"/>
              <a:t>condition</a:t>
            </a:r>
            <a:endParaRPr lang="en-US" sz="2400" dirty="0"/>
          </a:p>
          <a:p>
            <a:r>
              <a:rPr lang="en-US" sz="2400" dirty="0" smtClean="0"/>
              <a:t>Purposes:</a:t>
            </a:r>
          </a:p>
          <a:p>
            <a:pPr lvl="1"/>
            <a:r>
              <a:rPr lang="en-US" dirty="0" smtClean="0"/>
              <a:t>Understand a condition and its “natural history”</a:t>
            </a:r>
          </a:p>
          <a:p>
            <a:pPr lvl="1"/>
            <a:r>
              <a:rPr lang="en-US" dirty="0" smtClean="0"/>
              <a:t>Identify which medications or treatments are being used</a:t>
            </a:r>
          </a:p>
          <a:p>
            <a:pPr lvl="1"/>
            <a:r>
              <a:rPr lang="en-US" dirty="0" smtClean="0"/>
              <a:t>Help scientists identify research projects to develop new treatments</a:t>
            </a:r>
          </a:p>
          <a:p>
            <a:pPr lvl="1"/>
            <a:r>
              <a:rPr lang="en-US" dirty="0" smtClean="0"/>
              <a:t>Determine if an FDA-approved medication is safe or to meet other regulatory requirements (post-marketing surveillance)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5" y="5257800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Professional </a:t>
            </a:r>
            <a:r>
              <a:rPr lang="en-US" dirty="0" smtClean="0"/>
              <a:t>Portal: Tiers of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05800" cy="464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Access Level 1: View data identical to Registrants’ view and can </a:t>
            </a:r>
            <a:r>
              <a:rPr lang="en-US" sz="2400" dirty="0"/>
              <a:t>perform </a:t>
            </a:r>
            <a:r>
              <a:rPr lang="en-US" sz="2400" dirty="0" smtClean="0"/>
              <a:t>basic searches </a:t>
            </a:r>
            <a:r>
              <a:rPr lang="en-US" sz="2400" dirty="0"/>
              <a:t>of de-identified </a:t>
            </a:r>
            <a:r>
              <a:rPr lang="en-US" sz="2400" dirty="0" smtClean="0"/>
              <a:t>data</a:t>
            </a:r>
            <a:endParaRPr lang="en-US" sz="2400" dirty="0" smtClean="0">
              <a:solidFill>
                <a:schemeClr val="accent2"/>
              </a:solidFill>
            </a:endParaRPr>
          </a:p>
          <a:p>
            <a:r>
              <a:rPr lang="en-US" sz="2400" dirty="0" smtClean="0"/>
              <a:t>Access Level 2: More customized searches, to propose new survey modules, statistical analysis, publication or presentation.</a:t>
            </a:r>
            <a:endParaRPr lang="en-US" sz="2400" dirty="0" smtClean="0">
              <a:solidFill>
                <a:schemeClr val="accent2"/>
              </a:solidFill>
            </a:endParaRPr>
          </a:p>
          <a:p>
            <a:r>
              <a:rPr lang="en-US" sz="2400" dirty="0" smtClean="0"/>
              <a:t>Access Level 3: For posting a study announcement, study recruitment, commercial purposes.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7333" y="5029200"/>
            <a:ext cx="7848600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NOTE: Investigators will 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NEVER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be able to contact participants directly. The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Registry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Coordinator will inform the participant of any clinical 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study of interest.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4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Professional </a:t>
            </a:r>
            <a:r>
              <a:rPr lang="en-US" dirty="0" smtClean="0"/>
              <a:t>Portal: Research Review Committee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1" y="2362200"/>
            <a:ext cx="8458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Peter </a:t>
            </a:r>
            <a:r>
              <a:rPr lang="en-US" sz="1800" b="1" dirty="0" err="1" smtClean="0">
                <a:solidFill>
                  <a:srgbClr val="C00000"/>
                </a:solidFill>
                <a:latin typeface="+mn-lt"/>
              </a:rPr>
              <a:t>Bulova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, M.D. </a:t>
            </a:r>
            <a:r>
              <a:rPr lang="en-US" sz="1800" dirty="0" smtClean="0">
                <a:solidFill>
                  <a:srgbClr val="0E0D0C"/>
                </a:solidFill>
                <a:latin typeface="+mn-lt"/>
              </a:rPr>
              <a:t>(Director</a:t>
            </a:r>
            <a:r>
              <a:rPr lang="en-US" sz="1800" dirty="0">
                <a:solidFill>
                  <a:srgbClr val="0E0D0C"/>
                </a:solidFill>
                <a:latin typeface="+mn-lt"/>
              </a:rPr>
              <a:t>, University of Pittsburgh Adult Down Syndrome </a:t>
            </a:r>
            <a:r>
              <a:rPr lang="en-US" sz="1800" dirty="0" smtClean="0">
                <a:solidFill>
                  <a:srgbClr val="0E0D0C"/>
                </a:solidFill>
                <a:latin typeface="+mn-lt"/>
              </a:rPr>
              <a:t>Center)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C00000"/>
                </a:solidFill>
                <a:latin typeface="+mn-lt"/>
              </a:rPr>
              <a:t>Priya </a:t>
            </a:r>
            <a:r>
              <a:rPr lang="en-US" sz="1800" b="1" dirty="0" err="1">
                <a:solidFill>
                  <a:srgbClr val="C00000"/>
                </a:solidFill>
                <a:latin typeface="+mn-lt"/>
              </a:rPr>
              <a:t>Kishnani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, M.D., 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M.B.B.S. </a:t>
            </a:r>
            <a:r>
              <a:rPr lang="en-US" sz="1800" dirty="0" smtClean="0">
                <a:solidFill>
                  <a:srgbClr val="0E0D0C"/>
                </a:solidFill>
                <a:latin typeface="+mn-lt"/>
              </a:rPr>
              <a:t>(</a:t>
            </a:r>
            <a:r>
              <a:rPr lang="en-US" sz="1800" dirty="0">
                <a:solidFill>
                  <a:srgbClr val="0E0D0C"/>
                </a:solidFill>
                <a:latin typeface="+mn-lt"/>
              </a:rPr>
              <a:t>Division Chief, Medical Genetics, </a:t>
            </a:r>
            <a:r>
              <a:rPr lang="en-US" sz="1800" dirty="0" smtClean="0">
                <a:solidFill>
                  <a:srgbClr val="0E0D0C"/>
                </a:solidFill>
                <a:latin typeface="+mn-lt"/>
              </a:rPr>
              <a:t>Duke </a:t>
            </a:r>
            <a:r>
              <a:rPr lang="en-US" sz="1800" dirty="0">
                <a:solidFill>
                  <a:srgbClr val="0E0D0C"/>
                </a:solidFill>
                <a:latin typeface="+mn-lt"/>
              </a:rPr>
              <a:t>Department of Pediatrics, Duke University School of Medicine</a:t>
            </a:r>
            <a:r>
              <a:rPr lang="en-US" sz="1800" dirty="0" smtClean="0">
                <a:solidFill>
                  <a:srgbClr val="0E0D0C"/>
                </a:solidFill>
                <a:latin typeface="+mn-l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Stephanie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Sherman, Ph.D.</a:t>
            </a:r>
            <a:r>
              <a:rPr lang="en-US" sz="1800" dirty="0">
                <a:solidFill>
                  <a:srgbClr val="0E0D0C"/>
                </a:solidFill>
                <a:latin typeface="+mn-lt"/>
              </a:rPr>
              <a:t>, </a:t>
            </a:r>
            <a:r>
              <a:rPr lang="en-US" sz="1800" dirty="0" smtClean="0">
                <a:solidFill>
                  <a:srgbClr val="0E0D0C"/>
                </a:solidFill>
                <a:latin typeface="+mn-lt"/>
              </a:rPr>
              <a:t>DS-Connect</a:t>
            </a:r>
            <a:r>
              <a:rPr lang="en-US" sz="1800" baseline="30000" dirty="0" smtClean="0">
                <a:solidFill>
                  <a:srgbClr val="0E0D0C"/>
                </a:solidFill>
                <a:latin typeface="+mn-lt"/>
              </a:rPr>
              <a:t>®</a:t>
            </a:r>
            <a:r>
              <a:rPr lang="en-US" sz="1800" dirty="0" smtClean="0">
                <a:solidFill>
                  <a:srgbClr val="0E0D0C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E0D0C"/>
                </a:solidFill>
                <a:latin typeface="+mn-lt"/>
              </a:rPr>
              <a:t>RRC Chair </a:t>
            </a:r>
            <a:r>
              <a:rPr lang="en-US" sz="1800" dirty="0" smtClean="0">
                <a:solidFill>
                  <a:srgbClr val="0E0D0C"/>
                </a:solidFill>
                <a:latin typeface="+mn-lt"/>
              </a:rPr>
              <a:t>(</a:t>
            </a:r>
            <a:r>
              <a:rPr lang="en-US" sz="1800" dirty="0">
                <a:solidFill>
                  <a:srgbClr val="0E0D0C"/>
                </a:solidFill>
                <a:latin typeface="+mn-lt"/>
              </a:rPr>
              <a:t>Professor, Emory University Department of Human Genetics</a:t>
            </a:r>
            <a:r>
              <a:rPr lang="en-US" sz="1800" dirty="0" smtClean="0">
                <a:solidFill>
                  <a:srgbClr val="0E0D0C"/>
                </a:solidFill>
                <a:latin typeface="+mn-l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Wayne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Silverman, Ph.D.</a:t>
            </a:r>
            <a:r>
              <a:rPr lang="en-US" sz="1800" dirty="0">
                <a:solidFill>
                  <a:srgbClr val="0E0D0C"/>
                </a:solidFill>
                <a:latin typeface="+mn-lt"/>
              </a:rPr>
              <a:t> (Director, Intellectual Disabilities Research, </a:t>
            </a:r>
            <a:r>
              <a:rPr lang="en-US" sz="1800" dirty="0" smtClean="0">
                <a:solidFill>
                  <a:srgbClr val="0E0D0C"/>
                </a:solidFill>
                <a:latin typeface="+mn-lt"/>
              </a:rPr>
              <a:t>Kennedy </a:t>
            </a:r>
            <a:r>
              <a:rPr lang="en-US" sz="1800" dirty="0">
                <a:solidFill>
                  <a:srgbClr val="0E0D0C"/>
                </a:solidFill>
                <a:latin typeface="+mn-lt"/>
              </a:rPr>
              <a:t>Krieger </a:t>
            </a:r>
            <a:r>
              <a:rPr lang="en-US" sz="1800" dirty="0" smtClean="0">
                <a:solidFill>
                  <a:srgbClr val="0E0D0C"/>
                </a:solidFill>
                <a:latin typeface="+mn-lt"/>
              </a:rPr>
              <a:t>Institute)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C00000"/>
                </a:solidFill>
                <a:latin typeface="+mn-lt"/>
              </a:rPr>
              <a:t>Marilyn Bull, M.D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.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en-US" sz="1800" dirty="0">
                <a:solidFill>
                  <a:srgbClr val="0E0D0C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E0D0C"/>
                </a:solidFill>
                <a:latin typeface="+mn-lt"/>
              </a:rPr>
              <a:t>DS </a:t>
            </a:r>
            <a:r>
              <a:rPr lang="en-US" sz="1800" dirty="0">
                <a:solidFill>
                  <a:srgbClr val="0E0D0C"/>
                </a:solidFill>
                <a:latin typeface="+mn-lt"/>
              </a:rPr>
              <a:t>Consortium member </a:t>
            </a:r>
            <a:r>
              <a:rPr lang="en-US" sz="1800" dirty="0" smtClean="0">
                <a:solidFill>
                  <a:srgbClr val="0E0D0C"/>
                </a:solidFill>
                <a:latin typeface="+mn-lt"/>
              </a:rPr>
              <a:t>(Board </a:t>
            </a:r>
            <a:r>
              <a:rPr lang="en-US" sz="1800" dirty="0">
                <a:solidFill>
                  <a:srgbClr val="0E0D0C"/>
                </a:solidFill>
                <a:latin typeface="+mn-lt"/>
              </a:rPr>
              <a:t>of </a:t>
            </a:r>
            <a:r>
              <a:rPr lang="en-US" sz="1800" dirty="0" smtClean="0">
                <a:solidFill>
                  <a:srgbClr val="0E0D0C"/>
                </a:solidFill>
                <a:latin typeface="+mn-lt"/>
              </a:rPr>
              <a:t>Directors, American </a:t>
            </a:r>
            <a:r>
              <a:rPr lang="en-US" sz="1800" dirty="0">
                <a:solidFill>
                  <a:srgbClr val="0E0D0C"/>
                </a:solidFill>
                <a:latin typeface="+mn-lt"/>
              </a:rPr>
              <a:t>Academy of </a:t>
            </a:r>
            <a:r>
              <a:rPr lang="en-US" sz="1800" dirty="0" smtClean="0">
                <a:solidFill>
                  <a:srgbClr val="0E0D0C"/>
                </a:solidFill>
                <a:latin typeface="+mn-lt"/>
              </a:rPr>
              <a:t>Pediatrics)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A 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family member </a:t>
            </a:r>
            <a:r>
              <a:rPr lang="en-US" sz="1800" dirty="0">
                <a:solidFill>
                  <a:srgbClr val="0E0D0C"/>
                </a:solidFill>
                <a:latin typeface="+mn-lt"/>
              </a:rPr>
              <a:t>of a person with Down </a:t>
            </a:r>
            <a:r>
              <a:rPr lang="en-US" sz="1800" dirty="0" smtClean="0">
                <a:solidFill>
                  <a:srgbClr val="0E0D0C"/>
                </a:solidFill>
                <a:latin typeface="+mn-lt"/>
              </a:rPr>
              <a:t>syndrome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Other member(s</a:t>
            </a:r>
            <a:r>
              <a:rPr lang="en-US" sz="1800" b="1" dirty="0">
                <a:solidFill>
                  <a:srgbClr val="C00000"/>
                </a:solidFill>
                <a:latin typeface="+mn-lt"/>
              </a:rPr>
              <a:t>)</a:t>
            </a:r>
            <a:r>
              <a:rPr lang="en-US" sz="1800" b="1" dirty="0">
                <a:solidFill>
                  <a:srgbClr val="0E0D0C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E0D0C"/>
                </a:solidFill>
                <a:latin typeface="+mn-lt"/>
              </a:rPr>
              <a:t>if specialty expertise is needed.</a:t>
            </a:r>
            <a:endParaRPr lang="en-US" sz="1800" dirty="0" smtClean="0">
              <a:solidFill>
                <a:srgbClr val="0E0D0C"/>
              </a:solidFill>
              <a:latin typeface="+mn-lt"/>
            </a:endParaRPr>
          </a:p>
          <a:p>
            <a:pPr marL="342900" indent="-342900">
              <a:buAutoNum type="arabicPeriod"/>
            </a:pPr>
            <a:endParaRPr lang="en-US" sz="1800" dirty="0">
              <a:solidFill>
                <a:srgbClr val="0E0D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Professional </a:t>
            </a:r>
            <a:r>
              <a:rPr lang="en-US" dirty="0" smtClean="0"/>
              <a:t>Portal: Search Function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4"/>
          <a:stretch/>
        </p:blipFill>
        <p:spPr bwMode="auto">
          <a:xfrm>
            <a:off x="436290" y="1524000"/>
            <a:ext cx="8021910" cy="427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9" r="1577"/>
          <a:stretch/>
        </p:blipFill>
        <p:spPr bwMode="auto">
          <a:xfrm>
            <a:off x="188550" y="2772124"/>
            <a:ext cx="8474858" cy="36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0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Research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4038600"/>
          </a:xfrm>
        </p:spPr>
        <p:txBody>
          <a:bodyPr/>
          <a:lstStyle/>
          <a:p>
            <a:r>
              <a:rPr lang="en-US" dirty="0"/>
              <a:t>Online survey of parent </a:t>
            </a:r>
            <a:r>
              <a:rPr lang="en-US" dirty="0" smtClean="0"/>
              <a:t>experiences in feeding their children with Down syndrome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Phone interview of parents to learn how children with Down syndrome find their way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Test blood samples from infants with </a:t>
            </a:r>
            <a:r>
              <a:rPr lang="en-US" dirty="0"/>
              <a:t>Down </a:t>
            </a:r>
            <a:r>
              <a:rPr lang="en-US" dirty="0" smtClean="0"/>
              <a:t>syndrome for thyroid problems</a:t>
            </a:r>
          </a:p>
          <a:p>
            <a:pPr lvl="2"/>
            <a:endParaRPr lang="en-US" dirty="0"/>
          </a:p>
          <a:p>
            <a:r>
              <a:rPr lang="en-US" dirty="0" smtClean="0"/>
              <a:t>Study sleep in children with Down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34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762000"/>
          </a:xfrm>
        </p:spPr>
        <p:txBody>
          <a:bodyPr/>
          <a:lstStyle/>
          <a:p>
            <a:pPr algn="ctr"/>
            <a:r>
              <a:rPr lang="en-US" sz="3200" dirty="0" smtClean="0"/>
              <a:t>Research Request: Feeding children with Down Syndrome 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4827"/>
            <a:ext cx="8839201" cy="444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4569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82000" cy="762000"/>
          </a:xfrm>
        </p:spPr>
        <p:txBody>
          <a:bodyPr/>
          <a:lstStyle/>
          <a:p>
            <a:r>
              <a:rPr lang="en-US" sz="3200" dirty="0" smtClean="0"/>
              <a:t>Research Request-continued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398"/>
            <a:ext cx="8610600" cy="445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046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762000"/>
          </a:xfrm>
        </p:spPr>
        <p:txBody>
          <a:bodyPr/>
          <a:lstStyle/>
          <a:p>
            <a:r>
              <a:rPr lang="en-US" sz="3200" dirty="0" smtClean="0"/>
              <a:t>Link to the Feeding Survey study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5962"/>
            <a:ext cx="6747933" cy="46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90675"/>
            <a:ext cx="4152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03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7924800" cy="914400"/>
          </a:xfrm>
        </p:spPr>
        <p:txBody>
          <a:bodyPr/>
          <a:lstStyle/>
          <a:p>
            <a:r>
              <a:rPr lang="en-US" dirty="0" smtClean="0"/>
              <a:t>Why should I sign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2" y="1828800"/>
            <a:ext cx="56388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b="1" u="sng" dirty="0" smtClean="0"/>
              <a:t>All</a:t>
            </a:r>
            <a:r>
              <a:rPr lang="en-US" dirty="0" smtClean="0"/>
              <a:t> DS-related health information matters</a:t>
            </a:r>
          </a:p>
          <a:p>
            <a:endParaRPr lang="en-US" dirty="0" smtClean="0"/>
          </a:p>
          <a:p>
            <a:r>
              <a:rPr lang="en-US" dirty="0"/>
              <a:t>You can find healthcare providers</a:t>
            </a:r>
          </a:p>
          <a:p>
            <a:r>
              <a:rPr lang="en-US" dirty="0" smtClean="0"/>
              <a:t>You </a:t>
            </a:r>
            <a:r>
              <a:rPr lang="en-US" dirty="0"/>
              <a:t>can update your information at any time</a:t>
            </a:r>
          </a:p>
          <a:p>
            <a:r>
              <a:rPr lang="en-US" dirty="0"/>
              <a:t>You can print out your survey answers and share them with medical providers </a:t>
            </a:r>
          </a:p>
          <a:p>
            <a:r>
              <a:rPr lang="en-US" dirty="0" smtClean="0"/>
              <a:t>You can plot your growth on DS growth </a:t>
            </a:r>
            <a:r>
              <a:rPr lang="en-US" dirty="0"/>
              <a:t>c</a:t>
            </a:r>
            <a:r>
              <a:rPr lang="en-US" dirty="0" smtClean="0"/>
              <a:t>harts</a:t>
            </a:r>
          </a:p>
          <a:p>
            <a:r>
              <a:rPr lang="en-US" dirty="0" smtClean="0"/>
              <a:t>You can let NIH and scientists know about health needs of individuals with DS of all ages</a:t>
            </a:r>
          </a:p>
          <a:p>
            <a:r>
              <a:rPr lang="en-US" dirty="0"/>
              <a:t>You can connect with researchers </a:t>
            </a:r>
            <a:r>
              <a:rPr lang="en-US" dirty="0" smtClean="0"/>
              <a:t>to participate in clinical </a:t>
            </a:r>
            <a:r>
              <a:rPr lang="en-US" dirty="0"/>
              <a:t>studies</a:t>
            </a:r>
          </a:p>
          <a:p>
            <a:endParaRPr lang="en-US" b="1" dirty="0" smtClean="0"/>
          </a:p>
          <a:p>
            <a:r>
              <a:rPr lang="en-US" b="1" dirty="0" smtClean="0"/>
              <a:t>It </a:t>
            </a:r>
            <a:r>
              <a:rPr lang="en-US" b="1" dirty="0"/>
              <a:t>only takes a few </a:t>
            </a:r>
            <a:r>
              <a:rPr lang="en-US" b="1" dirty="0" smtClean="0"/>
              <a:t>minutes…</a:t>
            </a:r>
            <a:endParaRPr lang="en-US" b="1" dirty="0"/>
          </a:p>
          <a:p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70" y="1143000"/>
            <a:ext cx="335537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5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47700"/>
            <a:ext cx="8229600" cy="1143000"/>
          </a:xfrm>
        </p:spPr>
        <p:txBody>
          <a:bodyPr/>
          <a:lstStyle/>
          <a:p>
            <a:r>
              <a:rPr lang="en-US" dirty="0" smtClean="0"/>
              <a:t>What Can I Do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Spread the Word!</a:t>
            </a:r>
          </a:p>
          <a:p>
            <a:r>
              <a:rPr lang="en-US" dirty="0" smtClean="0"/>
              <a:t>Electronic Toolkit available:</a:t>
            </a:r>
          </a:p>
          <a:p>
            <a:pPr lvl="1"/>
            <a:r>
              <a:rPr lang="en-US" sz="2000" dirty="0" smtClean="0"/>
              <a:t>Video Testimonial-YouTube</a:t>
            </a:r>
          </a:p>
          <a:p>
            <a:pPr lvl="1"/>
            <a:r>
              <a:rPr lang="en-US" sz="2000" dirty="0" smtClean="0"/>
              <a:t>Facebook info-cards</a:t>
            </a:r>
          </a:p>
          <a:p>
            <a:pPr lvl="1"/>
            <a:r>
              <a:rPr lang="en-US" sz="2000" dirty="0" smtClean="0"/>
              <a:t>Badges</a:t>
            </a:r>
          </a:p>
          <a:p>
            <a:pPr lvl="1"/>
            <a:r>
              <a:rPr lang="en-US" sz="2000" dirty="0" smtClean="0"/>
              <a:t>Tweets</a:t>
            </a:r>
          </a:p>
          <a:p>
            <a:pPr lvl="1"/>
            <a:r>
              <a:rPr lang="en-US" sz="2000" dirty="0" smtClean="0"/>
              <a:t>Flyers</a:t>
            </a:r>
            <a:endParaRPr lang="en-US" dirty="0"/>
          </a:p>
          <a:p>
            <a:r>
              <a:rPr lang="en-US" dirty="0" smtClean="0"/>
              <a:t>All resources free of charge</a:t>
            </a:r>
          </a:p>
          <a:p>
            <a:r>
              <a:rPr lang="en-US" dirty="0" smtClean="0"/>
              <a:t>Contact us at: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DSConnect@nih.gov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394" y="1524000"/>
            <a:ext cx="401440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4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9154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Flyer available on home page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737292" cy="482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3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762000"/>
            <a:ext cx="8229600" cy="990600"/>
          </a:xfrm>
        </p:spPr>
        <p:txBody>
          <a:bodyPr/>
          <a:lstStyle/>
          <a:p>
            <a:r>
              <a:rPr lang="en-US" dirty="0" smtClean="0"/>
              <a:t>Different types of registries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03008"/>
            <a:ext cx="4005580" cy="405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133600"/>
            <a:ext cx="2726497" cy="2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24807"/>
            <a:ext cx="3878290" cy="437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43800" y="1600200"/>
            <a:ext cx="16002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Info-cards: Get DS Connected!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60" y="2057400"/>
            <a:ext cx="3673940" cy="4038600"/>
          </a:xfrm>
        </p:spPr>
      </p:pic>
      <p:sp>
        <p:nvSpPr>
          <p:cNvPr id="8" name="TextBox 7"/>
          <p:cNvSpPr txBox="1"/>
          <p:nvPr/>
        </p:nvSpPr>
        <p:spPr>
          <a:xfrm>
            <a:off x="1752600" y="6172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E0D0C"/>
                </a:solidFill>
                <a:latin typeface="+mn-lt"/>
              </a:rPr>
              <a:t>https://DSConnect.nih.gov</a:t>
            </a:r>
            <a:endParaRPr lang="en-US" b="1" dirty="0">
              <a:solidFill>
                <a:srgbClr val="0E0D0C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57400"/>
            <a:ext cx="366528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8534400" cy="762000"/>
          </a:xfrm>
        </p:spPr>
        <p:txBody>
          <a:bodyPr/>
          <a:lstStyle/>
          <a:p>
            <a:r>
              <a:rPr lang="en-US" altLang="en-US" sz="3200" dirty="0" smtClean="0"/>
              <a:t>The Ultimate Goal: Helping all individuals reach their full potential</a:t>
            </a:r>
            <a:r>
              <a:rPr lang="en-US" alt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05151"/>
            <a:ext cx="3840122" cy="322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btitle 4"/>
          <p:cNvSpPr txBox="1">
            <a:spLocks/>
          </p:cNvSpPr>
          <p:nvPr/>
        </p:nvSpPr>
        <p:spPr bwMode="auto">
          <a:xfrm>
            <a:off x="3505200" y="4697680"/>
            <a:ext cx="5486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2C700"/>
              </a:buClr>
              <a:buFontTx/>
              <a:buNone/>
              <a:defRPr sz="2800" b="1">
                <a:solidFill>
                  <a:srgbClr val="0E0D0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E0D0C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2C700"/>
              </a:buClr>
              <a:buFont typeface="Wingdings" panose="05000000000000000000" pitchFamily="2" charset="2"/>
              <a:buChar char="§"/>
              <a:defRPr sz="2400">
                <a:solidFill>
                  <a:srgbClr val="0E0D0C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E0D0C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E0D0C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kern="0" dirty="0" smtClean="0"/>
              <a:t>https://DSConnect.nih.gov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8028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5" y="3730058"/>
            <a:ext cx="4100394" cy="312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2000" cy="762000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648200" cy="47183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External Scientific Reviewers</a:t>
            </a:r>
          </a:p>
          <a:p>
            <a:r>
              <a:rPr lang="en-US" sz="2400" dirty="0" smtClean="0"/>
              <a:t>Registry Governance Board</a:t>
            </a:r>
          </a:p>
          <a:p>
            <a:r>
              <a:rPr lang="en-US" sz="2400" dirty="0" smtClean="0"/>
              <a:t>Registry Operations Board</a:t>
            </a:r>
          </a:p>
          <a:p>
            <a:r>
              <a:rPr lang="en-US" sz="2400" dirty="0" smtClean="0"/>
              <a:t>Research Review Committee</a:t>
            </a:r>
          </a:p>
          <a:p>
            <a:r>
              <a:rPr lang="en-US" sz="2400" dirty="0" smtClean="0"/>
              <a:t>Down Syndrome Consortium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876800" cy="4718304"/>
          </a:xfrm>
        </p:spPr>
        <p:txBody>
          <a:bodyPr/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Individuals </a:t>
            </a:r>
            <a:r>
              <a:rPr lang="en-US" sz="2400" b="1" dirty="0">
                <a:solidFill>
                  <a:srgbClr val="C00000"/>
                </a:solidFill>
              </a:rPr>
              <a:t>with </a:t>
            </a:r>
            <a:r>
              <a:rPr lang="en-US" sz="2400" b="1" dirty="0" smtClean="0">
                <a:solidFill>
                  <a:srgbClr val="C00000"/>
                </a:solidFill>
              </a:rPr>
              <a:t>DS and their Families </a:t>
            </a:r>
          </a:p>
          <a:p>
            <a:r>
              <a:rPr lang="en-US" sz="2400" dirty="0" smtClean="0"/>
              <a:t>NIH Down Syndrome Working Group</a:t>
            </a:r>
          </a:p>
          <a:p>
            <a:r>
              <a:rPr lang="en-US" sz="2400" dirty="0" smtClean="0"/>
              <a:t>DS-Connect</a:t>
            </a:r>
            <a:r>
              <a:rPr lang="en-US" sz="2400" baseline="30000" dirty="0" smtClean="0"/>
              <a:t>®</a:t>
            </a:r>
            <a:r>
              <a:rPr lang="en-US" sz="2400" dirty="0" smtClean="0"/>
              <a:t> development team:</a:t>
            </a:r>
          </a:p>
          <a:p>
            <a:pPr lvl="1"/>
            <a:r>
              <a:rPr lang="en-US" sz="2000" dirty="0" smtClean="0"/>
              <a:t>Sujata Bardhan, PhD</a:t>
            </a:r>
          </a:p>
          <a:p>
            <a:pPr lvl="1"/>
            <a:r>
              <a:rPr lang="en-US" sz="2000" dirty="0" smtClean="0"/>
              <a:t>Aubrey </a:t>
            </a:r>
            <a:r>
              <a:rPr lang="en-US" sz="2000" dirty="0" err="1" smtClean="0"/>
              <a:t>Callwood</a:t>
            </a:r>
            <a:endParaRPr lang="en-US" sz="2000" dirty="0" smtClean="0"/>
          </a:p>
          <a:p>
            <a:pPr lvl="1"/>
            <a:r>
              <a:rPr lang="en-US" sz="2000" dirty="0" smtClean="0"/>
              <a:t>Debbie Jae, MS</a:t>
            </a:r>
          </a:p>
          <a:p>
            <a:pPr lvl="1"/>
            <a:r>
              <a:rPr lang="en-US" sz="2000" dirty="0" smtClean="0"/>
              <a:t>Lisa </a:t>
            </a:r>
            <a:r>
              <a:rPr lang="en-US" sz="2000" dirty="0" err="1" smtClean="0"/>
              <a:t>Kaeser</a:t>
            </a:r>
            <a:r>
              <a:rPr lang="en-US" sz="2000" dirty="0" smtClean="0"/>
              <a:t>, JD</a:t>
            </a:r>
          </a:p>
          <a:p>
            <a:pPr lvl="1"/>
            <a:r>
              <a:rPr lang="en-US" sz="2000" dirty="0" smtClean="0"/>
              <a:t>Vanessa Rangel Miller, MA, MBA</a:t>
            </a:r>
          </a:p>
          <a:p>
            <a:pPr lvl="1"/>
            <a:r>
              <a:rPr lang="en-US" sz="2000" dirty="0" smtClean="0"/>
              <a:t>Christina Stile</a:t>
            </a:r>
          </a:p>
          <a:p>
            <a:pPr lvl="1"/>
            <a:r>
              <a:rPr lang="en-US" sz="2000" dirty="0" smtClean="0"/>
              <a:t>Yvonne Maddox, PhD</a:t>
            </a:r>
          </a:p>
          <a:p>
            <a:pPr lvl="1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1126" y="6069435"/>
            <a:ext cx="1369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smtClean="0">
                <a:solidFill>
                  <a:srgbClr val="0000CC"/>
                </a:solidFill>
                <a:latin typeface="Arial"/>
              </a:rPr>
              <a:t>Self-advocates</a:t>
            </a:r>
            <a:endParaRPr lang="en-US" sz="1400" dirty="0">
              <a:solidFill>
                <a:srgbClr val="0000C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96860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2200" y="2438400"/>
            <a:ext cx="8382000" cy="762000"/>
          </a:xfrm>
        </p:spPr>
        <p:txBody>
          <a:bodyPr/>
          <a:lstStyle/>
          <a:p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90800" y="4114800"/>
            <a:ext cx="8382000" cy="4038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Melissa </a:t>
            </a:r>
            <a:r>
              <a:rPr lang="en-US" dirty="0" err="1" smtClean="0"/>
              <a:t>Parisi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parisima@mail.nih.gov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b="1" dirty="0"/>
              <a:t>https://DSConnect.nih.gov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07" y="4363136"/>
            <a:ext cx="23225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052" y="4304711"/>
            <a:ext cx="23225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07340"/>
            <a:ext cx="23225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owchart: Connector 13"/>
          <p:cNvSpPr/>
          <p:nvPr/>
        </p:nvSpPr>
        <p:spPr>
          <a:xfrm>
            <a:off x="3792233" y="166532"/>
            <a:ext cx="2297463" cy="21956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494770" y="166532"/>
            <a:ext cx="2297463" cy="21956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23225"/>
            <a:ext cx="1681886" cy="135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33" y="440633"/>
            <a:ext cx="1620133" cy="152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07" y="1303686"/>
            <a:ext cx="1793921" cy="143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74" y="4766690"/>
            <a:ext cx="1578666" cy="141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693" y="4601235"/>
            <a:ext cx="1498002" cy="172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92" y="2929309"/>
            <a:ext cx="23225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02698"/>
            <a:ext cx="23225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6" y="1766549"/>
            <a:ext cx="23225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56" y="3225987"/>
            <a:ext cx="1280899" cy="166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550" y="3916546"/>
            <a:ext cx="1178949" cy="149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84" y="2005047"/>
            <a:ext cx="1576701" cy="146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72693" y="2490119"/>
            <a:ext cx="31277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Who knows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them best?</a:t>
            </a:r>
            <a:endParaRPr lang="en-US" sz="48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07" y="4363136"/>
            <a:ext cx="23225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052" y="4304711"/>
            <a:ext cx="23225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07340"/>
            <a:ext cx="23225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lowchart: Connector 13"/>
          <p:cNvSpPr/>
          <p:nvPr/>
        </p:nvSpPr>
        <p:spPr>
          <a:xfrm>
            <a:off x="3792233" y="166532"/>
            <a:ext cx="2297463" cy="21956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1494770" y="166532"/>
            <a:ext cx="2297463" cy="21956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23225"/>
            <a:ext cx="1681886" cy="135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33" y="440633"/>
            <a:ext cx="1620133" cy="152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207" y="1303686"/>
            <a:ext cx="1793921" cy="143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74" y="4766690"/>
            <a:ext cx="1578666" cy="141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693" y="4601235"/>
            <a:ext cx="1498002" cy="172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92" y="2929309"/>
            <a:ext cx="23225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02698"/>
            <a:ext cx="23225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6" y="1766549"/>
            <a:ext cx="2322513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56" y="3225987"/>
            <a:ext cx="1280899" cy="166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550" y="3916546"/>
            <a:ext cx="1178949" cy="149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84" y="2005047"/>
            <a:ext cx="1576701" cy="146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39078" y="2671989"/>
            <a:ext cx="21499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YOU!!</a:t>
            </a:r>
            <a:endParaRPr lang="en-US" sz="66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25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A new model: Family-centered registries</a:t>
            </a:r>
          </a:p>
        </p:txBody>
      </p:sp>
      <p:sp>
        <p:nvSpPr>
          <p:cNvPr id="54275" name="TextBox 17"/>
          <p:cNvSpPr txBox="1">
            <a:spLocks noChangeArrowheads="1"/>
          </p:cNvSpPr>
          <p:nvPr/>
        </p:nvSpPr>
        <p:spPr bwMode="auto">
          <a:xfrm>
            <a:off x="4206875" y="1633538"/>
            <a:ext cx="4784725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200" b="1" i="1" dirty="0" smtClean="0">
                <a:solidFill>
                  <a:srgbClr val="000000"/>
                </a:solidFill>
                <a:latin typeface="Calibri" pitchFamily="34" charset="0"/>
              </a:rPr>
              <a:t>Foundations, Institutions, or the </a:t>
            </a:r>
            <a:r>
              <a:rPr lang="en-US" altLang="en-US" sz="2200" b="1" i="1" dirty="0">
                <a:solidFill>
                  <a:srgbClr val="000000"/>
                </a:solidFill>
                <a:latin typeface="Calibri" pitchFamily="34" charset="0"/>
              </a:rPr>
              <a:t>Government</a:t>
            </a:r>
            <a:r>
              <a:rPr lang="en-US" altLang="en-US" sz="22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sponsor registries, act as the trusted gatekeeper.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200" b="1" i="1" dirty="0" smtClean="0">
                <a:solidFill>
                  <a:srgbClr val="000000"/>
                </a:solidFill>
                <a:latin typeface="Calibri" pitchFamily="34" charset="0"/>
              </a:rPr>
              <a:t>Families or </a:t>
            </a:r>
            <a:r>
              <a:rPr lang="en-US" altLang="en-US" sz="2200" b="1" i="1" dirty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en-US" altLang="en-US" sz="2200" b="1" i="1" dirty="0" smtClean="0">
                <a:solidFill>
                  <a:srgbClr val="000000"/>
                </a:solidFill>
                <a:latin typeface="Calibri" pitchFamily="34" charset="0"/>
              </a:rPr>
              <a:t>elf </a:t>
            </a:r>
            <a:r>
              <a:rPr lang="en-US" altLang="en-US" sz="2200" b="1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altLang="en-US" sz="2200" b="1" i="1" dirty="0" smtClean="0">
                <a:solidFill>
                  <a:srgbClr val="000000"/>
                </a:solidFill>
                <a:latin typeface="Calibri" pitchFamily="34" charset="0"/>
              </a:rPr>
              <a:t>dvocates </a:t>
            </a:r>
            <a:r>
              <a:rPr lang="en-US" altLang="en-US" sz="2200" dirty="0" smtClean="0">
                <a:solidFill>
                  <a:srgbClr val="000000"/>
                </a:solidFill>
                <a:latin typeface="Calibri" pitchFamily="34" charset="0"/>
              </a:rPr>
              <a:t>register </a:t>
            </a:r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and provide </a:t>
            </a:r>
            <a:r>
              <a:rPr lang="en-US" altLang="en-US" sz="2200" dirty="0" smtClean="0">
                <a:solidFill>
                  <a:srgbClr val="000000"/>
                </a:solidFill>
                <a:latin typeface="Calibri" pitchFamily="34" charset="0"/>
              </a:rPr>
              <a:t>health </a:t>
            </a:r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history information.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200" b="1" i="1" dirty="0">
                <a:solidFill>
                  <a:srgbClr val="000000"/>
                </a:solidFill>
                <a:latin typeface="Calibri" pitchFamily="34" charset="0"/>
              </a:rPr>
              <a:t>Coordinators </a:t>
            </a:r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may curate </a:t>
            </a:r>
            <a:r>
              <a:rPr lang="en-US" altLang="en-US" sz="2200" dirty="0" smtClean="0">
                <a:solidFill>
                  <a:srgbClr val="000000"/>
                </a:solidFill>
                <a:latin typeface="Calibri" pitchFamily="34" charset="0"/>
              </a:rPr>
              <a:t>data</a:t>
            </a:r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, answer questions, assist with participation. 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200" b="1" i="1" dirty="0">
                <a:solidFill>
                  <a:srgbClr val="000000"/>
                </a:solidFill>
                <a:latin typeface="Calibri" pitchFamily="34" charset="0"/>
              </a:rPr>
              <a:t>Clinicians/Researchers</a:t>
            </a:r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 have access to aggregated, de-identified </a:t>
            </a:r>
            <a:r>
              <a:rPr lang="en-US" altLang="en-US" sz="2200" dirty="0" smtClean="0">
                <a:solidFill>
                  <a:srgbClr val="000000"/>
                </a:solidFill>
                <a:latin typeface="Calibri" pitchFamily="34" charset="0"/>
              </a:rPr>
              <a:t>data</a:t>
            </a:r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2200" b="1" i="1" dirty="0">
                <a:solidFill>
                  <a:srgbClr val="000000"/>
                </a:solidFill>
                <a:latin typeface="Calibri" pitchFamily="34" charset="0"/>
              </a:rPr>
              <a:t>Industry</a:t>
            </a:r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 uses the de-identified </a:t>
            </a:r>
            <a:r>
              <a:rPr lang="en-US" altLang="en-US" sz="2200" dirty="0" smtClean="0">
                <a:solidFill>
                  <a:srgbClr val="000000"/>
                </a:solidFill>
                <a:latin typeface="Calibri" pitchFamily="34" charset="0"/>
              </a:rPr>
              <a:t>data </a:t>
            </a:r>
            <a:r>
              <a:rPr lang="en-US" altLang="en-US" sz="2200" dirty="0">
                <a:solidFill>
                  <a:srgbClr val="000000"/>
                </a:solidFill>
                <a:latin typeface="Calibri" pitchFamily="34" charset="0"/>
              </a:rPr>
              <a:t>for study planning  and pre-screening for enrollment.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0413"/>
            <a:ext cx="314642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2" descr="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1747838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3" descr="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78130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4" descr="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361950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5" descr="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430530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6" descr="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506730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TextBox 2"/>
          <p:cNvSpPr txBox="1">
            <a:spLocks noChangeArrowheads="1"/>
          </p:cNvSpPr>
          <p:nvPr/>
        </p:nvSpPr>
        <p:spPr bwMode="auto">
          <a:xfrm>
            <a:off x="1470803" y="6400800"/>
            <a:ext cx="5570756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prstClr val="black"/>
                </a:solidFill>
              </a:rPr>
              <a:t>Slide </a:t>
            </a:r>
            <a:r>
              <a:rPr lang="en-US" altLang="en-US" sz="1800" dirty="0">
                <a:solidFill>
                  <a:prstClr val="black"/>
                </a:solidFill>
              </a:rPr>
              <a:t>compliments of Kyle Brown, </a:t>
            </a:r>
            <a:r>
              <a:rPr lang="en-US" altLang="en-US" sz="1800" dirty="0" err="1" smtClean="0">
                <a:solidFill>
                  <a:prstClr val="black"/>
                </a:solidFill>
              </a:rPr>
              <a:t>PatientCrossroads</a:t>
            </a:r>
            <a:endParaRPr lang="en-US" alt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that’s not all…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the growth of my child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838200"/>
            <a:ext cx="2381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6705600" cy="395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56128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TS001072145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CE852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F2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5C1F00"/>
        </a:dk1>
        <a:lt1>
          <a:srgbClr val="663300"/>
        </a:lt1>
        <a:dk2>
          <a:srgbClr val="800000"/>
        </a:dk2>
        <a:lt2>
          <a:srgbClr val="993300"/>
        </a:lt2>
        <a:accent1>
          <a:srgbClr val="E15C2D"/>
        </a:accent1>
        <a:accent2>
          <a:srgbClr val="BE7960"/>
        </a:accent2>
        <a:accent3>
          <a:srgbClr val="C0AAAA"/>
        </a:accent3>
        <a:accent4>
          <a:srgbClr val="562A00"/>
        </a:accent4>
        <a:accent5>
          <a:srgbClr val="EEB5AD"/>
        </a:accent5>
        <a:accent6>
          <a:srgbClr val="AC6D56"/>
        </a:accent6>
        <a:hlink>
          <a:srgbClr val="FFFF99"/>
        </a:hlink>
        <a:folHlink>
          <a:srgbClr val="68500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2D2015"/>
        </a:dk1>
        <a:lt1>
          <a:srgbClr val="996633"/>
        </a:lt1>
        <a:dk2>
          <a:srgbClr val="523E26"/>
        </a:dk2>
        <a:lt2>
          <a:srgbClr val="B96B1D"/>
        </a:lt2>
        <a:accent1>
          <a:srgbClr val="C0B7B0"/>
        </a:accent1>
        <a:accent2>
          <a:srgbClr val="8F5F2F"/>
        </a:accent2>
        <a:accent3>
          <a:srgbClr val="B3AFAC"/>
        </a:accent3>
        <a:accent4>
          <a:srgbClr val="82562A"/>
        </a:accent4>
        <a:accent5>
          <a:srgbClr val="DCD8D4"/>
        </a:accent5>
        <a:accent6>
          <a:srgbClr val="81552A"/>
        </a:accent6>
        <a:hlink>
          <a:srgbClr val="FCD904"/>
        </a:hlink>
        <a:folHlink>
          <a:srgbClr val="5A6C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EF5C2"/>
        </a:accent1>
        <a:accent2>
          <a:srgbClr val="00CCFF"/>
        </a:accent2>
        <a:accent3>
          <a:srgbClr val="FFFFE9"/>
        </a:accent3>
        <a:accent4>
          <a:srgbClr val="000000"/>
        </a:accent4>
        <a:accent5>
          <a:srgbClr val="FEF9DD"/>
        </a:accent5>
        <a:accent6>
          <a:srgbClr val="00B9E7"/>
        </a:accent6>
        <a:hlink>
          <a:srgbClr val="CC66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4D4D4D"/>
        </a:dk1>
        <a:lt1>
          <a:srgbClr val="008080"/>
        </a:lt1>
        <a:dk2>
          <a:srgbClr val="FF9900"/>
        </a:dk2>
        <a:lt2>
          <a:srgbClr val="005A58"/>
        </a:lt2>
        <a:accent1>
          <a:srgbClr val="589F31"/>
        </a:accent1>
        <a:accent2>
          <a:srgbClr val="0066CC"/>
        </a:accent2>
        <a:accent3>
          <a:srgbClr val="AAC0C0"/>
        </a:accent3>
        <a:accent4>
          <a:srgbClr val="404040"/>
        </a:accent4>
        <a:accent5>
          <a:srgbClr val="B4CDAD"/>
        </a:accent5>
        <a:accent6>
          <a:srgbClr val="005CB9"/>
        </a:accent6>
        <a:hlink>
          <a:srgbClr val="99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800000"/>
        </a:lt1>
        <a:dk2>
          <a:srgbClr val="000000"/>
        </a:dk2>
        <a:lt2>
          <a:srgbClr val="0099CC"/>
        </a:lt2>
        <a:accent1>
          <a:srgbClr val="89C4FF"/>
        </a:accent1>
        <a:accent2>
          <a:srgbClr val="468A4B"/>
        </a:accent2>
        <a:accent3>
          <a:srgbClr val="AAAAAA"/>
        </a:accent3>
        <a:accent4>
          <a:srgbClr val="6C0000"/>
        </a:accent4>
        <a:accent5>
          <a:srgbClr val="C4DEFF"/>
        </a:accent5>
        <a:accent6>
          <a:srgbClr val="3F7D43"/>
        </a:accent6>
        <a:hlink>
          <a:srgbClr val="D3E2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5D9F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FE9FB"/>
        </a:accent5>
        <a:accent6>
          <a:srgbClr val="2D2D8A"/>
        </a:accent6>
        <a:hlink>
          <a:srgbClr val="0099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33333"/>
        </a:dk1>
        <a:lt1>
          <a:srgbClr val="686B5D"/>
        </a:lt1>
        <a:dk2>
          <a:srgbClr val="66665A"/>
        </a:dk2>
        <a:lt2>
          <a:srgbClr val="777777"/>
        </a:lt2>
        <a:accent1>
          <a:srgbClr val="909082"/>
        </a:accent1>
        <a:accent2>
          <a:srgbClr val="33CC33"/>
        </a:accent2>
        <a:accent3>
          <a:srgbClr val="B9BAB6"/>
        </a:accent3>
        <a:accent4>
          <a:srgbClr val="2A2A2A"/>
        </a:accent4>
        <a:accent5>
          <a:srgbClr val="C6C6C1"/>
        </a:accent5>
        <a:accent6>
          <a:srgbClr val="2DB92D"/>
        </a:accent6>
        <a:hlink>
          <a:srgbClr val="FFE101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3366"/>
        </a:dk1>
        <a:lt1>
          <a:srgbClr val="C0C0C0"/>
        </a:lt1>
        <a:dk2>
          <a:srgbClr val="CC3300"/>
        </a:dk2>
        <a:lt2>
          <a:srgbClr val="3E3E5C"/>
        </a:lt2>
        <a:accent1>
          <a:srgbClr val="419BE5"/>
        </a:accent1>
        <a:accent2>
          <a:srgbClr val="CC3300"/>
        </a:accent2>
        <a:accent3>
          <a:srgbClr val="DCDCDC"/>
        </a:accent3>
        <a:accent4>
          <a:srgbClr val="002A56"/>
        </a:accent4>
        <a:accent5>
          <a:srgbClr val="B0CBF0"/>
        </a:accent5>
        <a:accent6>
          <a:srgbClr val="B92D00"/>
        </a:accent6>
        <a:hlink>
          <a:srgbClr val="FFCC66"/>
        </a:hlink>
        <a:folHlink>
          <a:srgbClr val="CC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3366"/>
        </a:dk1>
        <a:lt1>
          <a:srgbClr val="336699"/>
        </a:lt1>
        <a:dk2>
          <a:srgbClr val="000099"/>
        </a:dk2>
        <a:lt2>
          <a:srgbClr val="0066CC"/>
        </a:lt2>
        <a:accent1>
          <a:srgbClr val="CCECFF"/>
        </a:accent1>
        <a:accent2>
          <a:srgbClr val="009600"/>
        </a:accent2>
        <a:accent3>
          <a:srgbClr val="AAAACA"/>
        </a:accent3>
        <a:accent4>
          <a:srgbClr val="2A5682"/>
        </a:accent4>
        <a:accent5>
          <a:srgbClr val="E2F4FF"/>
        </a:accent5>
        <a:accent6>
          <a:srgbClr val="008700"/>
        </a:accent6>
        <a:hlink>
          <a:srgbClr val="8DD64A"/>
        </a:hlink>
        <a:folHlink>
          <a:srgbClr val="AC9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S001072145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CE852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F2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5C1F00"/>
        </a:dk1>
        <a:lt1>
          <a:srgbClr val="663300"/>
        </a:lt1>
        <a:dk2>
          <a:srgbClr val="800000"/>
        </a:dk2>
        <a:lt2>
          <a:srgbClr val="993300"/>
        </a:lt2>
        <a:accent1>
          <a:srgbClr val="E15C2D"/>
        </a:accent1>
        <a:accent2>
          <a:srgbClr val="BE7960"/>
        </a:accent2>
        <a:accent3>
          <a:srgbClr val="C0AAAA"/>
        </a:accent3>
        <a:accent4>
          <a:srgbClr val="562A00"/>
        </a:accent4>
        <a:accent5>
          <a:srgbClr val="EEB5AD"/>
        </a:accent5>
        <a:accent6>
          <a:srgbClr val="AC6D56"/>
        </a:accent6>
        <a:hlink>
          <a:srgbClr val="FFFF99"/>
        </a:hlink>
        <a:folHlink>
          <a:srgbClr val="68500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2D2015"/>
        </a:dk1>
        <a:lt1>
          <a:srgbClr val="996633"/>
        </a:lt1>
        <a:dk2>
          <a:srgbClr val="523E26"/>
        </a:dk2>
        <a:lt2>
          <a:srgbClr val="B96B1D"/>
        </a:lt2>
        <a:accent1>
          <a:srgbClr val="C0B7B0"/>
        </a:accent1>
        <a:accent2>
          <a:srgbClr val="8F5F2F"/>
        </a:accent2>
        <a:accent3>
          <a:srgbClr val="B3AFAC"/>
        </a:accent3>
        <a:accent4>
          <a:srgbClr val="82562A"/>
        </a:accent4>
        <a:accent5>
          <a:srgbClr val="DCD8D4"/>
        </a:accent5>
        <a:accent6>
          <a:srgbClr val="81552A"/>
        </a:accent6>
        <a:hlink>
          <a:srgbClr val="FCD904"/>
        </a:hlink>
        <a:folHlink>
          <a:srgbClr val="5A6C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EF5C2"/>
        </a:accent1>
        <a:accent2>
          <a:srgbClr val="00CCFF"/>
        </a:accent2>
        <a:accent3>
          <a:srgbClr val="FFFFE9"/>
        </a:accent3>
        <a:accent4>
          <a:srgbClr val="000000"/>
        </a:accent4>
        <a:accent5>
          <a:srgbClr val="FEF9DD"/>
        </a:accent5>
        <a:accent6>
          <a:srgbClr val="00B9E7"/>
        </a:accent6>
        <a:hlink>
          <a:srgbClr val="CC66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4D4D4D"/>
        </a:dk1>
        <a:lt1>
          <a:srgbClr val="008080"/>
        </a:lt1>
        <a:dk2>
          <a:srgbClr val="FF9900"/>
        </a:dk2>
        <a:lt2>
          <a:srgbClr val="005A58"/>
        </a:lt2>
        <a:accent1>
          <a:srgbClr val="589F31"/>
        </a:accent1>
        <a:accent2>
          <a:srgbClr val="0066CC"/>
        </a:accent2>
        <a:accent3>
          <a:srgbClr val="AAC0C0"/>
        </a:accent3>
        <a:accent4>
          <a:srgbClr val="404040"/>
        </a:accent4>
        <a:accent5>
          <a:srgbClr val="B4CDAD"/>
        </a:accent5>
        <a:accent6>
          <a:srgbClr val="005CB9"/>
        </a:accent6>
        <a:hlink>
          <a:srgbClr val="99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800000"/>
        </a:lt1>
        <a:dk2>
          <a:srgbClr val="000000"/>
        </a:dk2>
        <a:lt2>
          <a:srgbClr val="0099CC"/>
        </a:lt2>
        <a:accent1>
          <a:srgbClr val="89C4FF"/>
        </a:accent1>
        <a:accent2>
          <a:srgbClr val="468A4B"/>
        </a:accent2>
        <a:accent3>
          <a:srgbClr val="AAAAAA"/>
        </a:accent3>
        <a:accent4>
          <a:srgbClr val="6C0000"/>
        </a:accent4>
        <a:accent5>
          <a:srgbClr val="C4DEFF"/>
        </a:accent5>
        <a:accent6>
          <a:srgbClr val="3F7D43"/>
        </a:accent6>
        <a:hlink>
          <a:srgbClr val="D3E2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5D9F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FE9FB"/>
        </a:accent5>
        <a:accent6>
          <a:srgbClr val="2D2D8A"/>
        </a:accent6>
        <a:hlink>
          <a:srgbClr val="0099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33333"/>
        </a:dk1>
        <a:lt1>
          <a:srgbClr val="686B5D"/>
        </a:lt1>
        <a:dk2>
          <a:srgbClr val="66665A"/>
        </a:dk2>
        <a:lt2>
          <a:srgbClr val="777777"/>
        </a:lt2>
        <a:accent1>
          <a:srgbClr val="909082"/>
        </a:accent1>
        <a:accent2>
          <a:srgbClr val="33CC33"/>
        </a:accent2>
        <a:accent3>
          <a:srgbClr val="B9BAB6"/>
        </a:accent3>
        <a:accent4>
          <a:srgbClr val="2A2A2A"/>
        </a:accent4>
        <a:accent5>
          <a:srgbClr val="C6C6C1"/>
        </a:accent5>
        <a:accent6>
          <a:srgbClr val="2DB92D"/>
        </a:accent6>
        <a:hlink>
          <a:srgbClr val="FFE101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3366"/>
        </a:dk1>
        <a:lt1>
          <a:srgbClr val="C0C0C0"/>
        </a:lt1>
        <a:dk2>
          <a:srgbClr val="CC3300"/>
        </a:dk2>
        <a:lt2>
          <a:srgbClr val="3E3E5C"/>
        </a:lt2>
        <a:accent1>
          <a:srgbClr val="419BE5"/>
        </a:accent1>
        <a:accent2>
          <a:srgbClr val="CC3300"/>
        </a:accent2>
        <a:accent3>
          <a:srgbClr val="DCDCDC"/>
        </a:accent3>
        <a:accent4>
          <a:srgbClr val="002A56"/>
        </a:accent4>
        <a:accent5>
          <a:srgbClr val="B0CBF0"/>
        </a:accent5>
        <a:accent6>
          <a:srgbClr val="B92D00"/>
        </a:accent6>
        <a:hlink>
          <a:srgbClr val="FFCC66"/>
        </a:hlink>
        <a:folHlink>
          <a:srgbClr val="CC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3366"/>
        </a:dk1>
        <a:lt1>
          <a:srgbClr val="336699"/>
        </a:lt1>
        <a:dk2>
          <a:srgbClr val="000099"/>
        </a:dk2>
        <a:lt2>
          <a:srgbClr val="0066CC"/>
        </a:lt2>
        <a:accent1>
          <a:srgbClr val="CCECFF"/>
        </a:accent1>
        <a:accent2>
          <a:srgbClr val="009600"/>
        </a:accent2>
        <a:accent3>
          <a:srgbClr val="AAAACA"/>
        </a:accent3>
        <a:accent4>
          <a:srgbClr val="2A5682"/>
        </a:accent4>
        <a:accent5>
          <a:srgbClr val="E2F4FF"/>
        </a:accent5>
        <a:accent6>
          <a:srgbClr val="008700"/>
        </a:accent6>
        <a:hlink>
          <a:srgbClr val="8DD64A"/>
        </a:hlink>
        <a:folHlink>
          <a:srgbClr val="AC9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S001072145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CE852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F2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5C1F00"/>
        </a:dk1>
        <a:lt1>
          <a:srgbClr val="663300"/>
        </a:lt1>
        <a:dk2>
          <a:srgbClr val="800000"/>
        </a:dk2>
        <a:lt2>
          <a:srgbClr val="993300"/>
        </a:lt2>
        <a:accent1>
          <a:srgbClr val="E15C2D"/>
        </a:accent1>
        <a:accent2>
          <a:srgbClr val="BE7960"/>
        </a:accent2>
        <a:accent3>
          <a:srgbClr val="C0AAAA"/>
        </a:accent3>
        <a:accent4>
          <a:srgbClr val="562A00"/>
        </a:accent4>
        <a:accent5>
          <a:srgbClr val="EEB5AD"/>
        </a:accent5>
        <a:accent6>
          <a:srgbClr val="AC6D56"/>
        </a:accent6>
        <a:hlink>
          <a:srgbClr val="FFFF99"/>
        </a:hlink>
        <a:folHlink>
          <a:srgbClr val="68500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2D2015"/>
        </a:dk1>
        <a:lt1>
          <a:srgbClr val="996633"/>
        </a:lt1>
        <a:dk2>
          <a:srgbClr val="523E26"/>
        </a:dk2>
        <a:lt2>
          <a:srgbClr val="B96B1D"/>
        </a:lt2>
        <a:accent1>
          <a:srgbClr val="C0B7B0"/>
        </a:accent1>
        <a:accent2>
          <a:srgbClr val="8F5F2F"/>
        </a:accent2>
        <a:accent3>
          <a:srgbClr val="B3AFAC"/>
        </a:accent3>
        <a:accent4>
          <a:srgbClr val="82562A"/>
        </a:accent4>
        <a:accent5>
          <a:srgbClr val="DCD8D4"/>
        </a:accent5>
        <a:accent6>
          <a:srgbClr val="81552A"/>
        </a:accent6>
        <a:hlink>
          <a:srgbClr val="FCD904"/>
        </a:hlink>
        <a:folHlink>
          <a:srgbClr val="5A6C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EF5C2"/>
        </a:accent1>
        <a:accent2>
          <a:srgbClr val="00CCFF"/>
        </a:accent2>
        <a:accent3>
          <a:srgbClr val="FFFFE9"/>
        </a:accent3>
        <a:accent4>
          <a:srgbClr val="000000"/>
        </a:accent4>
        <a:accent5>
          <a:srgbClr val="FEF9DD"/>
        </a:accent5>
        <a:accent6>
          <a:srgbClr val="00B9E7"/>
        </a:accent6>
        <a:hlink>
          <a:srgbClr val="CC66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4D4D4D"/>
        </a:dk1>
        <a:lt1>
          <a:srgbClr val="008080"/>
        </a:lt1>
        <a:dk2>
          <a:srgbClr val="FF9900"/>
        </a:dk2>
        <a:lt2>
          <a:srgbClr val="005A58"/>
        </a:lt2>
        <a:accent1>
          <a:srgbClr val="589F31"/>
        </a:accent1>
        <a:accent2>
          <a:srgbClr val="0066CC"/>
        </a:accent2>
        <a:accent3>
          <a:srgbClr val="AAC0C0"/>
        </a:accent3>
        <a:accent4>
          <a:srgbClr val="404040"/>
        </a:accent4>
        <a:accent5>
          <a:srgbClr val="B4CDAD"/>
        </a:accent5>
        <a:accent6>
          <a:srgbClr val="005CB9"/>
        </a:accent6>
        <a:hlink>
          <a:srgbClr val="99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800000"/>
        </a:lt1>
        <a:dk2>
          <a:srgbClr val="000000"/>
        </a:dk2>
        <a:lt2>
          <a:srgbClr val="0099CC"/>
        </a:lt2>
        <a:accent1>
          <a:srgbClr val="89C4FF"/>
        </a:accent1>
        <a:accent2>
          <a:srgbClr val="468A4B"/>
        </a:accent2>
        <a:accent3>
          <a:srgbClr val="AAAAAA"/>
        </a:accent3>
        <a:accent4>
          <a:srgbClr val="6C0000"/>
        </a:accent4>
        <a:accent5>
          <a:srgbClr val="C4DEFF"/>
        </a:accent5>
        <a:accent6>
          <a:srgbClr val="3F7D43"/>
        </a:accent6>
        <a:hlink>
          <a:srgbClr val="D3E2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5D9F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FE9FB"/>
        </a:accent5>
        <a:accent6>
          <a:srgbClr val="2D2D8A"/>
        </a:accent6>
        <a:hlink>
          <a:srgbClr val="009900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33333"/>
        </a:dk1>
        <a:lt1>
          <a:srgbClr val="686B5D"/>
        </a:lt1>
        <a:dk2>
          <a:srgbClr val="66665A"/>
        </a:dk2>
        <a:lt2>
          <a:srgbClr val="777777"/>
        </a:lt2>
        <a:accent1>
          <a:srgbClr val="909082"/>
        </a:accent1>
        <a:accent2>
          <a:srgbClr val="33CC33"/>
        </a:accent2>
        <a:accent3>
          <a:srgbClr val="B9BAB6"/>
        </a:accent3>
        <a:accent4>
          <a:srgbClr val="2A2A2A"/>
        </a:accent4>
        <a:accent5>
          <a:srgbClr val="C6C6C1"/>
        </a:accent5>
        <a:accent6>
          <a:srgbClr val="2DB92D"/>
        </a:accent6>
        <a:hlink>
          <a:srgbClr val="FFE101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3366"/>
        </a:dk1>
        <a:lt1>
          <a:srgbClr val="C0C0C0"/>
        </a:lt1>
        <a:dk2>
          <a:srgbClr val="CC3300"/>
        </a:dk2>
        <a:lt2>
          <a:srgbClr val="3E3E5C"/>
        </a:lt2>
        <a:accent1>
          <a:srgbClr val="419BE5"/>
        </a:accent1>
        <a:accent2>
          <a:srgbClr val="CC3300"/>
        </a:accent2>
        <a:accent3>
          <a:srgbClr val="DCDCDC"/>
        </a:accent3>
        <a:accent4>
          <a:srgbClr val="002A56"/>
        </a:accent4>
        <a:accent5>
          <a:srgbClr val="B0CBF0"/>
        </a:accent5>
        <a:accent6>
          <a:srgbClr val="B92D00"/>
        </a:accent6>
        <a:hlink>
          <a:srgbClr val="FFCC66"/>
        </a:hlink>
        <a:folHlink>
          <a:srgbClr val="CC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3366"/>
        </a:dk1>
        <a:lt1>
          <a:srgbClr val="336699"/>
        </a:lt1>
        <a:dk2>
          <a:srgbClr val="000099"/>
        </a:dk2>
        <a:lt2>
          <a:srgbClr val="0066CC"/>
        </a:lt2>
        <a:accent1>
          <a:srgbClr val="CCECFF"/>
        </a:accent1>
        <a:accent2>
          <a:srgbClr val="009600"/>
        </a:accent2>
        <a:accent3>
          <a:srgbClr val="AAAACA"/>
        </a:accent3>
        <a:accent4>
          <a:srgbClr val="2A5682"/>
        </a:accent4>
        <a:accent5>
          <a:srgbClr val="E2F4FF"/>
        </a:accent5>
        <a:accent6>
          <a:srgbClr val="008700"/>
        </a:accent6>
        <a:hlink>
          <a:srgbClr val="8DD64A"/>
        </a:hlink>
        <a:folHlink>
          <a:srgbClr val="AC9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11860</TotalTime>
  <Words>1356</Words>
  <Application>Microsoft Office PowerPoint</Application>
  <PresentationFormat>On-screen Show (4:3)</PresentationFormat>
  <Paragraphs>241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TS001072145</vt:lpstr>
      <vt:lpstr>Flow</vt:lpstr>
      <vt:lpstr>1_TS001072145</vt:lpstr>
      <vt:lpstr>2_TS001072145</vt:lpstr>
      <vt:lpstr>DS-Connect®:  How the Down Syndrome Registry Can Benefit You and Your Community  </vt:lpstr>
      <vt:lpstr>Objectives</vt:lpstr>
      <vt:lpstr>Why should I care about research?</vt:lpstr>
      <vt:lpstr>Goals of a Registry</vt:lpstr>
      <vt:lpstr>Different types of registries</vt:lpstr>
      <vt:lpstr>PowerPoint Presentation</vt:lpstr>
      <vt:lpstr>PowerPoint Presentation</vt:lpstr>
      <vt:lpstr>A new model: Family-centered registries</vt:lpstr>
      <vt:lpstr>But that’s not all…</vt:lpstr>
      <vt:lpstr>But that’s not all…</vt:lpstr>
      <vt:lpstr>But that’s not all…</vt:lpstr>
      <vt:lpstr>But that’s not all…</vt:lpstr>
      <vt:lpstr>Why are we doing this?</vt:lpstr>
      <vt:lpstr>A Brief History of DS-Connect®</vt:lpstr>
      <vt:lpstr>DS-Connect®</vt:lpstr>
      <vt:lpstr>How does it work?</vt:lpstr>
      <vt:lpstr>DS-Connect®: Who is involved? DS Consortium</vt:lpstr>
      <vt:lpstr>DS-Connect®: Who is involved? Registry Team</vt:lpstr>
      <vt:lpstr>DS-Connect®: Who is involved? Operations Board</vt:lpstr>
      <vt:lpstr>DS-Connect®: Who is involved? Governance Board</vt:lpstr>
      <vt:lpstr>DS-Connect® Home Page</vt:lpstr>
      <vt:lpstr>Registration page for individuals and families</vt:lpstr>
      <vt:lpstr>DS-Connect®: Provide Consent</vt:lpstr>
      <vt:lpstr>DS-Connect®: Choose Consent Options</vt:lpstr>
      <vt:lpstr>DS-Connect®: Choose Assent Options</vt:lpstr>
      <vt:lpstr>Sharing and Contact Preferences</vt:lpstr>
      <vt:lpstr>Sample Question</vt:lpstr>
      <vt:lpstr>Sample Trigger Question</vt:lpstr>
      <vt:lpstr>Multiple Survey Modules</vt:lpstr>
      <vt:lpstr>Current DS-Connect® Registrants: North America</vt:lpstr>
      <vt:lpstr>Current DS-Connect® Registrants: The Heartland</vt:lpstr>
      <vt:lpstr>Registrants World-wide </vt:lpstr>
      <vt:lpstr>Explore the data: demographics</vt:lpstr>
      <vt:lpstr>Explore the Data</vt:lpstr>
      <vt:lpstr>Explore the Data: Thyroid</vt:lpstr>
      <vt:lpstr>Explore the Data: Sleep</vt:lpstr>
      <vt:lpstr>How secure is it?</vt:lpstr>
      <vt:lpstr>Portal for Professionals</vt:lpstr>
      <vt:lpstr>Professional Portal: Researchers</vt:lpstr>
      <vt:lpstr>Professional Portal: Tiers of access</vt:lpstr>
      <vt:lpstr>Professional Portal: Research Review Committee</vt:lpstr>
      <vt:lpstr>Professional Portal: Search Function </vt:lpstr>
      <vt:lpstr>Examples of Research Requests</vt:lpstr>
      <vt:lpstr>Research Request: Feeding children with Down Syndrome </vt:lpstr>
      <vt:lpstr>Research Request-continued</vt:lpstr>
      <vt:lpstr>Link to the Feeding Survey study</vt:lpstr>
      <vt:lpstr>Why should I sign up?</vt:lpstr>
      <vt:lpstr>What Can I Do to Help?</vt:lpstr>
      <vt:lpstr>Flyer available on home page</vt:lpstr>
      <vt:lpstr>Info-cards: Get DS Connected!</vt:lpstr>
      <vt:lpstr>The Ultimate Goal: Helping all individuals reach their full potential.</vt:lpstr>
      <vt:lpstr>Acknowledgments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Preterm Birth: Should women  at risk be started on progesterone?</dc:title>
  <dc:creator>Spong, Catherine (NIH/NICHD) [E]</dc:creator>
  <cp:lastModifiedBy>NICHD-TECH</cp:lastModifiedBy>
  <cp:revision>442</cp:revision>
  <cp:lastPrinted>2014-06-19T15:02:48Z</cp:lastPrinted>
  <dcterms:modified xsi:type="dcterms:W3CDTF">2015-05-21T04:46:44Z</dcterms:modified>
</cp:coreProperties>
</file>