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7" r:id="rId1"/>
    <p:sldMasterId id="2147483758" r:id="rId2"/>
  </p:sldMasterIdLst>
  <p:notesMasterIdLst>
    <p:notesMasterId r:id="rId62"/>
  </p:notesMasterIdLst>
  <p:sldIdLst>
    <p:sldId id="262" r:id="rId3"/>
    <p:sldId id="291" r:id="rId4"/>
    <p:sldId id="310" r:id="rId5"/>
    <p:sldId id="271" r:id="rId6"/>
    <p:sldId id="349" r:id="rId7"/>
    <p:sldId id="311" r:id="rId8"/>
    <p:sldId id="290" r:id="rId9"/>
    <p:sldId id="289" r:id="rId10"/>
    <p:sldId id="298" r:id="rId11"/>
    <p:sldId id="329" r:id="rId12"/>
    <p:sldId id="263" r:id="rId13"/>
    <p:sldId id="348" r:id="rId14"/>
    <p:sldId id="272" r:id="rId15"/>
    <p:sldId id="275" r:id="rId16"/>
    <p:sldId id="330" r:id="rId17"/>
    <p:sldId id="273" r:id="rId18"/>
    <p:sldId id="312" r:id="rId19"/>
    <p:sldId id="340" r:id="rId20"/>
    <p:sldId id="316" r:id="rId21"/>
    <p:sldId id="274" r:id="rId22"/>
    <p:sldId id="287" r:id="rId23"/>
    <p:sldId id="286" r:id="rId24"/>
    <p:sldId id="284" r:id="rId25"/>
    <p:sldId id="337" r:id="rId26"/>
    <p:sldId id="331" r:id="rId27"/>
    <p:sldId id="336" r:id="rId28"/>
    <p:sldId id="350" r:id="rId29"/>
    <p:sldId id="321" r:id="rId30"/>
    <p:sldId id="325" r:id="rId31"/>
    <p:sldId id="324" r:id="rId32"/>
    <p:sldId id="261" r:id="rId33"/>
    <p:sldId id="303" r:id="rId34"/>
    <p:sldId id="278" r:id="rId35"/>
    <p:sldId id="347" r:id="rId36"/>
    <p:sldId id="344" r:id="rId37"/>
    <p:sldId id="346" r:id="rId38"/>
    <p:sldId id="282" r:id="rId39"/>
    <p:sldId id="343" r:id="rId40"/>
    <p:sldId id="256" r:id="rId41"/>
    <p:sldId id="351" r:id="rId42"/>
    <p:sldId id="265" r:id="rId43"/>
    <p:sldId id="267" r:id="rId44"/>
    <p:sldId id="268" r:id="rId45"/>
    <p:sldId id="358" r:id="rId46"/>
    <p:sldId id="360" r:id="rId47"/>
    <p:sldId id="361" r:id="rId48"/>
    <p:sldId id="270" r:id="rId49"/>
    <p:sldId id="352" r:id="rId50"/>
    <p:sldId id="353" r:id="rId51"/>
    <p:sldId id="359" r:id="rId52"/>
    <p:sldId id="355" r:id="rId53"/>
    <p:sldId id="276" r:id="rId54"/>
    <p:sldId id="259" r:id="rId55"/>
    <p:sldId id="260" r:id="rId56"/>
    <p:sldId id="356" r:id="rId57"/>
    <p:sldId id="357" r:id="rId58"/>
    <p:sldId id="326" r:id="rId59"/>
    <p:sldId id="307" r:id="rId60"/>
    <p:sldId id="258" r:id="rId6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C8C4"/>
    <a:srgbClr val="FDB713"/>
    <a:srgbClr val="AD122A"/>
    <a:srgbClr val="A2B526"/>
    <a:srgbClr val="303B42"/>
    <a:srgbClr val="989EA3"/>
    <a:srgbClr val="AC1F2D"/>
    <a:srgbClr val="C3CD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85" autoAdjust="0"/>
    <p:restoredTop sz="94492" autoAdjust="0"/>
  </p:normalViewPr>
  <p:slideViewPr>
    <p:cSldViewPr snapToGrid="0" snapToObjects="1">
      <p:cViewPr varScale="1">
        <p:scale>
          <a:sx n="95" d="100"/>
          <a:sy n="95" d="100"/>
        </p:scale>
        <p:origin x="57" y="40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_rels/data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025430-4D26-49DE-B7D1-8F2FA093B902}"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27FC2C63-5E1D-40C8-922F-F663C505465B}">
      <dgm:prSet/>
      <dgm:spPr/>
      <dgm:t>
        <a:bodyPr/>
        <a:lstStyle/>
        <a:p>
          <a:r>
            <a:rPr lang="en-US" dirty="0"/>
            <a:t>Hypotonia</a:t>
          </a:r>
        </a:p>
      </dgm:t>
    </dgm:pt>
    <dgm:pt modelId="{C774A24B-7D1C-4EAA-8C83-4005CD51EFFE}" type="parTrans" cxnId="{EA16A21B-337B-4314-8214-1C4B770591B0}">
      <dgm:prSet/>
      <dgm:spPr/>
      <dgm:t>
        <a:bodyPr/>
        <a:lstStyle/>
        <a:p>
          <a:endParaRPr lang="en-US"/>
        </a:p>
      </dgm:t>
    </dgm:pt>
    <dgm:pt modelId="{B86800CB-880E-45DC-BAA1-6BCDED013002}" type="sibTrans" cxnId="{EA16A21B-337B-4314-8214-1C4B770591B0}">
      <dgm:prSet/>
      <dgm:spPr/>
      <dgm:t>
        <a:bodyPr/>
        <a:lstStyle/>
        <a:p>
          <a:endParaRPr lang="en-US"/>
        </a:p>
      </dgm:t>
    </dgm:pt>
    <dgm:pt modelId="{2D4D0FBF-E600-4B72-8D8E-9E9AB553156E}">
      <dgm:prSet/>
      <dgm:spPr/>
      <dgm:t>
        <a:bodyPr/>
        <a:lstStyle/>
        <a:p>
          <a:r>
            <a:rPr lang="en-US" dirty="0"/>
            <a:t>Ligamentous Laxity</a:t>
          </a:r>
        </a:p>
      </dgm:t>
    </dgm:pt>
    <dgm:pt modelId="{3DA16F7D-C3CC-47E4-B398-C8C3A32839F2}" type="parTrans" cxnId="{86B19937-2A53-4D18-BAFD-54DDBE0CFB12}">
      <dgm:prSet/>
      <dgm:spPr/>
      <dgm:t>
        <a:bodyPr/>
        <a:lstStyle/>
        <a:p>
          <a:endParaRPr lang="en-US"/>
        </a:p>
      </dgm:t>
    </dgm:pt>
    <dgm:pt modelId="{47EC5622-5EF7-4255-BEAB-97AE022C7050}" type="sibTrans" cxnId="{86B19937-2A53-4D18-BAFD-54DDBE0CFB12}">
      <dgm:prSet/>
      <dgm:spPr/>
      <dgm:t>
        <a:bodyPr/>
        <a:lstStyle/>
        <a:p>
          <a:endParaRPr lang="en-US"/>
        </a:p>
      </dgm:t>
    </dgm:pt>
    <dgm:pt modelId="{C14A1A2E-89AA-4FA1-974E-1F5E4C70A7E9}">
      <dgm:prSet/>
      <dgm:spPr/>
      <dgm:t>
        <a:bodyPr/>
        <a:lstStyle/>
        <a:p>
          <a:r>
            <a:rPr lang="en-US" dirty="0"/>
            <a:t>Decreased Strength</a:t>
          </a:r>
        </a:p>
      </dgm:t>
    </dgm:pt>
    <dgm:pt modelId="{D67406C2-C097-4460-971A-DB5B70836434}" type="parTrans" cxnId="{05208558-2656-4AC2-B403-B7D4C0E1D579}">
      <dgm:prSet/>
      <dgm:spPr/>
      <dgm:t>
        <a:bodyPr/>
        <a:lstStyle/>
        <a:p>
          <a:endParaRPr lang="en-US"/>
        </a:p>
      </dgm:t>
    </dgm:pt>
    <dgm:pt modelId="{17299F25-01AF-4D26-BBA2-137012637B92}" type="sibTrans" cxnId="{05208558-2656-4AC2-B403-B7D4C0E1D579}">
      <dgm:prSet/>
      <dgm:spPr/>
      <dgm:t>
        <a:bodyPr/>
        <a:lstStyle/>
        <a:p>
          <a:endParaRPr lang="en-US"/>
        </a:p>
      </dgm:t>
    </dgm:pt>
    <dgm:pt modelId="{4F83DE14-5C11-496E-9609-8E889C16344B}">
      <dgm:prSet/>
      <dgm:spPr/>
      <dgm:t>
        <a:bodyPr/>
        <a:lstStyle/>
        <a:p>
          <a:r>
            <a:rPr lang="en-US" dirty="0"/>
            <a:t>Small Stature</a:t>
          </a:r>
        </a:p>
      </dgm:t>
    </dgm:pt>
    <dgm:pt modelId="{272B3DEF-0E8A-4A9C-B470-510C75D2BB02}" type="parTrans" cxnId="{A5370429-6061-44BE-9AB4-7B4CC7EFFCAD}">
      <dgm:prSet/>
      <dgm:spPr/>
      <dgm:t>
        <a:bodyPr/>
        <a:lstStyle/>
        <a:p>
          <a:endParaRPr lang="en-US"/>
        </a:p>
      </dgm:t>
    </dgm:pt>
    <dgm:pt modelId="{16C2C0EB-744D-40F9-80AC-712748690071}" type="sibTrans" cxnId="{A5370429-6061-44BE-9AB4-7B4CC7EFFCAD}">
      <dgm:prSet/>
      <dgm:spPr/>
      <dgm:t>
        <a:bodyPr/>
        <a:lstStyle/>
        <a:p>
          <a:endParaRPr lang="en-US"/>
        </a:p>
      </dgm:t>
    </dgm:pt>
    <dgm:pt modelId="{43901730-1DC4-4EA3-A2B7-53D7F3688C2E}" type="pres">
      <dgm:prSet presAssocID="{96025430-4D26-49DE-B7D1-8F2FA093B902}" presName="linear" presStyleCnt="0">
        <dgm:presLayoutVars>
          <dgm:animLvl val="lvl"/>
          <dgm:resizeHandles val="exact"/>
        </dgm:presLayoutVars>
      </dgm:prSet>
      <dgm:spPr/>
    </dgm:pt>
    <dgm:pt modelId="{7BCC13D9-B5B5-40F2-AEAA-765B2D66CB94}" type="pres">
      <dgm:prSet presAssocID="{27FC2C63-5E1D-40C8-922F-F663C505465B}" presName="parentText" presStyleLbl="node1" presStyleIdx="0" presStyleCnt="4">
        <dgm:presLayoutVars>
          <dgm:chMax val="0"/>
          <dgm:bulletEnabled val="1"/>
        </dgm:presLayoutVars>
      </dgm:prSet>
      <dgm:spPr/>
    </dgm:pt>
    <dgm:pt modelId="{379C3E04-4E01-4398-98CE-D013511260C3}" type="pres">
      <dgm:prSet presAssocID="{B86800CB-880E-45DC-BAA1-6BCDED013002}" presName="spacer" presStyleCnt="0"/>
      <dgm:spPr/>
    </dgm:pt>
    <dgm:pt modelId="{03E6A038-6B2C-4CDD-ADEF-FB9C528C1D5D}" type="pres">
      <dgm:prSet presAssocID="{2D4D0FBF-E600-4B72-8D8E-9E9AB553156E}" presName="parentText" presStyleLbl="node1" presStyleIdx="1" presStyleCnt="4">
        <dgm:presLayoutVars>
          <dgm:chMax val="0"/>
          <dgm:bulletEnabled val="1"/>
        </dgm:presLayoutVars>
      </dgm:prSet>
      <dgm:spPr/>
    </dgm:pt>
    <dgm:pt modelId="{A143F52B-277F-46B5-8349-216428D620B3}" type="pres">
      <dgm:prSet presAssocID="{47EC5622-5EF7-4255-BEAB-97AE022C7050}" presName="spacer" presStyleCnt="0"/>
      <dgm:spPr/>
    </dgm:pt>
    <dgm:pt modelId="{3D0242DF-1782-4646-960B-C6DC7E0B2E00}" type="pres">
      <dgm:prSet presAssocID="{C14A1A2E-89AA-4FA1-974E-1F5E4C70A7E9}" presName="parentText" presStyleLbl="node1" presStyleIdx="2" presStyleCnt="4">
        <dgm:presLayoutVars>
          <dgm:chMax val="0"/>
          <dgm:bulletEnabled val="1"/>
        </dgm:presLayoutVars>
      </dgm:prSet>
      <dgm:spPr/>
    </dgm:pt>
    <dgm:pt modelId="{B8CC1635-F177-4B8D-B4F7-155814A6C3AB}" type="pres">
      <dgm:prSet presAssocID="{17299F25-01AF-4D26-BBA2-137012637B92}" presName="spacer" presStyleCnt="0"/>
      <dgm:spPr/>
    </dgm:pt>
    <dgm:pt modelId="{AAEA9DBD-D6D5-4BB1-A32A-5A27ACA17368}" type="pres">
      <dgm:prSet presAssocID="{4F83DE14-5C11-496E-9609-8E889C16344B}" presName="parentText" presStyleLbl="node1" presStyleIdx="3" presStyleCnt="4">
        <dgm:presLayoutVars>
          <dgm:chMax val="0"/>
          <dgm:bulletEnabled val="1"/>
        </dgm:presLayoutVars>
      </dgm:prSet>
      <dgm:spPr/>
    </dgm:pt>
  </dgm:ptLst>
  <dgm:cxnLst>
    <dgm:cxn modelId="{01CB0E04-402C-4DAC-B683-B09546A95317}" type="presOf" srcId="{C14A1A2E-89AA-4FA1-974E-1F5E4C70A7E9}" destId="{3D0242DF-1782-4646-960B-C6DC7E0B2E00}" srcOrd="0" destOrd="0" presId="urn:microsoft.com/office/officeart/2005/8/layout/vList2"/>
    <dgm:cxn modelId="{EA16A21B-337B-4314-8214-1C4B770591B0}" srcId="{96025430-4D26-49DE-B7D1-8F2FA093B902}" destId="{27FC2C63-5E1D-40C8-922F-F663C505465B}" srcOrd="0" destOrd="0" parTransId="{C774A24B-7D1C-4EAA-8C83-4005CD51EFFE}" sibTransId="{B86800CB-880E-45DC-BAA1-6BCDED013002}"/>
    <dgm:cxn modelId="{B5486728-9CC3-4141-841A-5512331B6E35}" type="presOf" srcId="{2D4D0FBF-E600-4B72-8D8E-9E9AB553156E}" destId="{03E6A038-6B2C-4CDD-ADEF-FB9C528C1D5D}" srcOrd="0" destOrd="0" presId="urn:microsoft.com/office/officeart/2005/8/layout/vList2"/>
    <dgm:cxn modelId="{A5370429-6061-44BE-9AB4-7B4CC7EFFCAD}" srcId="{96025430-4D26-49DE-B7D1-8F2FA093B902}" destId="{4F83DE14-5C11-496E-9609-8E889C16344B}" srcOrd="3" destOrd="0" parTransId="{272B3DEF-0E8A-4A9C-B470-510C75D2BB02}" sibTransId="{16C2C0EB-744D-40F9-80AC-712748690071}"/>
    <dgm:cxn modelId="{86B19937-2A53-4D18-BAFD-54DDBE0CFB12}" srcId="{96025430-4D26-49DE-B7D1-8F2FA093B902}" destId="{2D4D0FBF-E600-4B72-8D8E-9E9AB553156E}" srcOrd="1" destOrd="0" parTransId="{3DA16F7D-C3CC-47E4-B398-C8C3A32839F2}" sibTransId="{47EC5622-5EF7-4255-BEAB-97AE022C7050}"/>
    <dgm:cxn modelId="{61B69463-D053-4BA5-9198-4E25273D9B1B}" type="presOf" srcId="{27FC2C63-5E1D-40C8-922F-F663C505465B}" destId="{7BCC13D9-B5B5-40F2-AEAA-765B2D66CB94}" srcOrd="0" destOrd="0" presId="urn:microsoft.com/office/officeart/2005/8/layout/vList2"/>
    <dgm:cxn modelId="{05208558-2656-4AC2-B403-B7D4C0E1D579}" srcId="{96025430-4D26-49DE-B7D1-8F2FA093B902}" destId="{C14A1A2E-89AA-4FA1-974E-1F5E4C70A7E9}" srcOrd="2" destOrd="0" parTransId="{D67406C2-C097-4460-971A-DB5B70836434}" sibTransId="{17299F25-01AF-4D26-BBA2-137012637B92}"/>
    <dgm:cxn modelId="{E1E3B3A5-17A7-4A43-BBB0-2D1FCDEC2C89}" type="presOf" srcId="{96025430-4D26-49DE-B7D1-8F2FA093B902}" destId="{43901730-1DC4-4EA3-A2B7-53D7F3688C2E}" srcOrd="0" destOrd="0" presId="urn:microsoft.com/office/officeart/2005/8/layout/vList2"/>
    <dgm:cxn modelId="{2F6BD8A6-5B82-4C8D-B042-53E69135D8FE}" type="presOf" srcId="{4F83DE14-5C11-496E-9609-8E889C16344B}" destId="{AAEA9DBD-D6D5-4BB1-A32A-5A27ACA17368}" srcOrd="0" destOrd="0" presId="urn:microsoft.com/office/officeart/2005/8/layout/vList2"/>
    <dgm:cxn modelId="{6E96BBA7-D223-483A-9D57-4E9E9C53F0CA}" type="presParOf" srcId="{43901730-1DC4-4EA3-A2B7-53D7F3688C2E}" destId="{7BCC13D9-B5B5-40F2-AEAA-765B2D66CB94}" srcOrd="0" destOrd="0" presId="urn:microsoft.com/office/officeart/2005/8/layout/vList2"/>
    <dgm:cxn modelId="{E5A7ED0A-6FBA-4477-8002-BF43AC2CF280}" type="presParOf" srcId="{43901730-1DC4-4EA3-A2B7-53D7F3688C2E}" destId="{379C3E04-4E01-4398-98CE-D013511260C3}" srcOrd="1" destOrd="0" presId="urn:microsoft.com/office/officeart/2005/8/layout/vList2"/>
    <dgm:cxn modelId="{FF56290A-93A0-4B53-BC64-4F89CA2E0690}" type="presParOf" srcId="{43901730-1DC4-4EA3-A2B7-53D7F3688C2E}" destId="{03E6A038-6B2C-4CDD-ADEF-FB9C528C1D5D}" srcOrd="2" destOrd="0" presId="urn:microsoft.com/office/officeart/2005/8/layout/vList2"/>
    <dgm:cxn modelId="{7E77B411-F886-4980-A8B9-53301539E242}" type="presParOf" srcId="{43901730-1DC4-4EA3-A2B7-53D7F3688C2E}" destId="{A143F52B-277F-46B5-8349-216428D620B3}" srcOrd="3" destOrd="0" presId="urn:microsoft.com/office/officeart/2005/8/layout/vList2"/>
    <dgm:cxn modelId="{2F933C7D-EEBD-4E56-BF52-060ED9A2C352}" type="presParOf" srcId="{43901730-1DC4-4EA3-A2B7-53D7F3688C2E}" destId="{3D0242DF-1782-4646-960B-C6DC7E0B2E00}" srcOrd="4" destOrd="0" presId="urn:microsoft.com/office/officeart/2005/8/layout/vList2"/>
    <dgm:cxn modelId="{709A27C1-1EF0-41C9-8A11-4025A2D6220E}" type="presParOf" srcId="{43901730-1DC4-4EA3-A2B7-53D7F3688C2E}" destId="{B8CC1635-F177-4B8D-B4F7-155814A6C3AB}" srcOrd="5" destOrd="0" presId="urn:microsoft.com/office/officeart/2005/8/layout/vList2"/>
    <dgm:cxn modelId="{DCEE6723-32C5-483B-BDBB-0EE84CF2AF63}" type="presParOf" srcId="{43901730-1DC4-4EA3-A2B7-53D7F3688C2E}" destId="{AAEA9DBD-D6D5-4BB1-A32A-5A27ACA1736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8D24F05-7168-4507-8200-3BBBEADEF780}" type="doc">
      <dgm:prSet loTypeId="urn:microsoft.com/office/officeart/2005/8/layout/vList2" loCatId="list" qsTypeId="urn:microsoft.com/office/officeart/2005/8/quickstyle/simple4" qsCatId="simple" csTypeId="urn:microsoft.com/office/officeart/2005/8/colors/colorful1" csCatId="colorful"/>
      <dgm:spPr/>
      <dgm:t>
        <a:bodyPr/>
        <a:lstStyle/>
        <a:p>
          <a:endParaRPr lang="en-US"/>
        </a:p>
      </dgm:t>
    </dgm:pt>
    <dgm:pt modelId="{BE169595-F79B-4F7B-A37B-0E7D2F5E97A2}">
      <dgm:prSet/>
      <dgm:spPr/>
      <dgm:t>
        <a:bodyPr/>
        <a:lstStyle/>
        <a:p>
          <a:r>
            <a:rPr lang="en-US"/>
            <a:t>F</a:t>
          </a:r>
          <a:r>
            <a:rPr lang="en-US" b="0" i="0"/>
            <a:t>ramework for describing functioning and disability related to a specific health condition. </a:t>
          </a:r>
          <a:endParaRPr lang="en-US"/>
        </a:p>
      </dgm:t>
    </dgm:pt>
    <dgm:pt modelId="{B4A1BACF-D091-4D5E-8810-920299B5A087}" type="parTrans" cxnId="{E4FF48D3-8039-4B83-82C8-D2194130E562}">
      <dgm:prSet/>
      <dgm:spPr/>
      <dgm:t>
        <a:bodyPr/>
        <a:lstStyle/>
        <a:p>
          <a:endParaRPr lang="en-US"/>
        </a:p>
      </dgm:t>
    </dgm:pt>
    <dgm:pt modelId="{8B98F5C9-DD0B-4F69-95D8-3CCAB489A822}" type="sibTrans" cxnId="{E4FF48D3-8039-4B83-82C8-D2194130E562}">
      <dgm:prSet/>
      <dgm:spPr/>
      <dgm:t>
        <a:bodyPr/>
        <a:lstStyle/>
        <a:p>
          <a:endParaRPr lang="en-US"/>
        </a:p>
      </dgm:t>
    </dgm:pt>
    <dgm:pt modelId="{1C810C44-DBEF-45CF-93FC-9CF45F3C02BE}">
      <dgm:prSet/>
      <dgm:spPr/>
      <dgm:t>
        <a:bodyPr/>
        <a:lstStyle/>
        <a:p>
          <a:r>
            <a:rPr lang="en-US"/>
            <a:t>P</a:t>
          </a:r>
          <a:r>
            <a:rPr lang="en-US" b="0" i="0"/>
            <a:t>rovides a common language and framework </a:t>
          </a:r>
          <a:endParaRPr lang="en-US"/>
        </a:p>
      </dgm:t>
    </dgm:pt>
    <dgm:pt modelId="{E7A6D6AA-2613-4724-8C87-2EA7E03B195F}" type="parTrans" cxnId="{9545ACBC-6DB1-488B-810A-C71271A4AD31}">
      <dgm:prSet/>
      <dgm:spPr/>
      <dgm:t>
        <a:bodyPr/>
        <a:lstStyle/>
        <a:p>
          <a:endParaRPr lang="en-US"/>
        </a:p>
      </dgm:t>
    </dgm:pt>
    <dgm:pt modelId="{FF351A1D-E0BF-4475-8A83-986118569E82}" type="sibTrans" cxnId="{9545ACBC-6DB1-488B-810A-C71271A4AD31}">
      <dgm:prSet/>
      <dgm:spPr/>
      <dgm:t>
        <a:bodyPr/>
        <a:lstStyle/>
        <a:p>
          <a:endParaRPr lang="en-US"/>
        </a:p>
      </dgm:t>
    </dgm:pt>
    <dgm:pt modelId="{9358E8FE-F3B7-48E8-B1D8-61C5FAF5B1E4}">
      <dgm:prSet/>
      <dgm:spPr/>
      <dgm:t>
        <a:bodyPr/>
        <a:lstStyle/>
        <a:p>
          <a:r>
            <a:rPr lang="en-US" b="0" i="0"/>
            <a:t>Describes what a person with a specific health condition can do (level of function) in their unique environment </a:t>
          </a:r>
          <a:endParaRPr lang="en-US"/>
        </a:p>
      </dgm:t>
    </dgm:pt>
    <dgm:pt modelId="{86AE817C-3323-4FB5-86CD-1062F7671F74}" type="parTrans" cxnId="{F0084269-AF70-4225-B37A-7511E2B8CB02}">
      <dgm:prSet/>
      <dgm:spPr/>
      <dgm:t>
        <a:bodyPr/>
        <a:lstStyle/>
        <a:p>
          <a:endParaRPr lang="en-US"/>
        </a:p>
      </dgm:t>
    </dgm:pt>
    <dgm:pt modelId="{873EBFEE-ABB6-445C-96EC-1A5E91B2F935}" type="sibTrans" cxnId="{F0084269-AF70-4225-B37A-7511E2B8CB02}">
      <dgm:prSet/>
      <dgm:spPr/>
      <dgm:t>
        <a:bodyPr/>
        <a:lstStyle/>
        <a:p>
          <a:endParaRPr lang="en-US"/>
        </a:p>
      </dgm:t>
    </dgm:pt>
    <dgm:pt modelId="{F29650FE-9F7D-4B69-A61B-679FA00730D8}" type="pres">
      <dgm:prSet presAssocID="{08D24F05-7168-4507-8200-3BBBEADEF780}" presName="linear" presStyleCnt="0">
        <dgm:presLayoutVars>
          <dgm:animLvl val="lvl"/>
          <dgm:resizeHandles val="exact"/>
        </dgm:presLayoutVars>
      </dgm:prSet>
      <dgm:spPr/>
    </dgm:pt>
    <dgm:pt modelId="{D1796BB2-4512-4009-840C-2BA92BF084C4}" type="pres">
      <dgm:prSet presAssocID="{BE169595-F79B-4F7B-A37B-0E7D2F5E97A2}" presName="parentText" presStyleLbl="node1" presStyleIdx="0" presStyleCnt="3">
        <dgm:presLayoutVars>
          <dgm:chMax val="0"/>
          <dgm:bulletEnabled val="1"/>
        </dgm:presLayoutVars>
      </dgm:prSet>
      <dgm:spPr/>
    </dgm:pt>
    <dgm:pt modelId="{598682A5-502D-4277-81D4-A982387D8B56}" type="pres">
      <dgm:prSet presAssocID="{8B98F5C9-DD0B-4F69-95D8-3CCAB489A822}" presName="spacer" presStyleCnt="0"/>
      <dgm:spPr/>
    </dgm:pt>
    <dgm:pt modelId="{744C9608-B939-407B-882B-AE93BE04F96B}" type="pres">
      <dgm:prSet presAssocID="{1C810C44-DBEF-45CF-93FC-9CF45F3C02BE}" presName="parentText" presStyleLbl="node1" presStyleIdx="1" presStyleCnt="3">
        <dgm:presLayoutVars>
          <dgm:chMax val="0"/>
          <dgm:bulletEnabled val="1"/>
        </dgm:presLayoutVars>
      </dgm:prSet>
      <dgm:spPr/>
    </dgm:pt>
    <dgm:pt modelId="{034D8289-22C5-4357-A724-61C67D2E907D}" type="pres">
      <dgm:prSet presAssocID="{FF351A1D-E0BF-4475-8A83-986118569E82}" presName="spacer" presStyleCnt="0"/>
      <dgm:spPr/>
    </dgm:pt>
    <dgm:pt modelId="{B938DE7D-259F-4A4D-8885-2184FF1EBB77}" type="pres">
      <dgm:prSet presAssocID="{9358E8FE-F3B7-48E8-B1D8-61C5FAF5B1E4}" presName="parentText" presStyleLbl="node1" presStyleIdx="2" presStyleCnt="3">
        <dgm:presLayoutVars>
          <dgm:chMax val="0"/>
          <dgm:bulletEnabled val="1"/>
        </dgm:presLayoutVars>
      </dgm:prSet>
      <dgm:spPr/>
    </dgm:pt>
  </dgm:ptLst>
  <dgm:cxnLst>
    <dgm:cxn modelId="{907A7D1D-AD68-4CF1-AB42-D87119FE3967}" type="presOf" srcId="{08D24F05-7168-4507-8200-3BBBEADEF780}" destId="{F29650FE-9F7D-4B69-A61B-679FA00730D8}" srcOrd="0" destOrd="0" presId="urn:microsoft.com/office/officeart/2005/8/layout/vList2"/>
    <dgm:cxn modelId="{6113F825-354D-4F49-8492-FFBCF898374D}" type="presOf" srcId="{1C810C44-DBEF-45CF-93FC-9CF45F3C02BE}" destId="{744C9608-B939-407B-882B-AE93BE04F96B}" srcOrd="0" destOrd="0" presId="urn:microsoft.com/office/officeart/2005/8/layout/vList2"/>
    <dgm:cxn modelId="{2248302B-6727-4480-891E-A240F6A594AF}" type="presOf" srcId="{9358E8FE-F3B7-48E8-B1D8-61C5FAF5B1E4}" destId="{B938DE7D-259F-4A4D-8885-2184FF1EBB77}" srcOrd="0" destOrd="0" presId="urn:microsoft.com/office/officeart/2005/8/layout/vList2"/>
    <dgm:cxn modelId="{F0084269-AF70-4225-B37A-7511E2B8CB02}" srcId="{08D24F05-7168-4507-8200-3BBBEADEF780}" destId="{9358E8FE-F3B7-48E8-B1D8-61C5FAF5B1E4}" srcOrd="2" destOrd="0" parTransId="{86AE817C-3323-4FB5-86CD-1062F7671F74}" sibTransId="{873EBFEE-ABB6-445C-96EC-1A5E91B2F935}"/>
    <dgm:cxn modelId="{EE6E9C51-E193-41C1-9177-9F4F299B2B47}" type="presOf" srcId="{BE169595-F79B-4F7B-A37B-0E7D2F5E97A2}" destId="{D1796BB2-4512-4009-840C-2BA92BF084C4}" srcOrd="0" destOrd="0" presId="urn:microsoft.com/office/officeart/2005/8/layout/vList2"/>
    <dgm:cxn modelId="{9545ACBC-6DB1-488B-810A-C71271A4AD31}" srcId="{08D24F05-7168-4507-8200-3BBBEADEF780}" destId="{1C810C44-DBEF-45CF-93FC-9CF45F3C02BE}" srcOrd="1" destOrd="0" parTransId="{E7A6D6AA-2613-4724-8C87-2EA7E03B195F}" sibTransId="{FF351A1D-E0BF-4475-8A83-986118569E82}"/>
    <dgm:cxn modelId="{E4FF48D3-8039-4B83-82C8-D2194130E562}" srcId="{08D24F05-7168-4507-8200-3BBBEADEF780}" destId="{BE169595-F79B-4F7B-A37B-0E7D2F5E97A2}" srcOrd="0" destOrd="0" parTransId="{B4A1BACF-D091-4D5E-8810-920299B5A087}" sibTransId="{8B98F5C9-DD0B-4F69-95D8-3CCAB489A822}"/>
    <dgm:cxn modelId="{7D936247-3EAD-4BDF-9652-4EF16FF6B5BC}" type="presParOf" srcId="{F29650FE-9F7D-4B69-A61B-679FA00730D8}" destId="{D1796BB2-4512-4009-840C-2BA92BF084C4}" srcOrd="0" destOrd="0" presId="urn:microsoft.com/office/officeart/2005/8/layout/vList2"/>
    <dgm:cxn modelId="{C70F241C-C2CF-424C-A8FC-4B27F0EC1B7C}" type="presParOf" srcId="{F29650FE-9F7D-4B69-A61B-679FA00730D8}" destId="{598682A5-502D-4277-81D4-A982387D8B56}" srcOrd="1" destOrd="0" presId="urn:microsoft.com/office/officeart/2005/8/layout/vList2"/>
    <dgm:cxn modelId="{5B5A15C5-F8A7-4DE6-929A-E19495AD0CC6}" type="presParOf" srcId="{F29650FE-9F7D-4B69-A61B-679FA00730D8}" destId="{744C9608-B939-407B-882B-AE93BE04F96B}" srcOrd="2" destOrd="0" presId="urn:microsoft.com/office/officeart/2005/8/layout/vList2"/>
    <dgm:cxn modelId="{51AFE5E9-ADC3-4C7B-8C06-CCE8E62C54F0}" type="presParOf" srcId="{F29650FE-9F7D-4B69-A61B-679FA00730D8}" destId="{034D8289-22C5-4357-A724-61C67D2E907D}" srcOrd="3" destOrd="0" presId="urn:microsoft.com/office/officeart/2005/8/layout/vList2"/>
    <dgm:cxn modelId="{1DE28774-E73E-499D-BF27-FA29412303A8}" type="presParOf" srcId="{F29650FE-9F7D-4B69-A61B-679FA00730D8}" destId="{B938DE7D-259F-4A4D-8885-2184FF1EBB77}"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86BDE9C-C2B6-4394-B297-9C0075E31463}" type="doc">
      <dgm:prSet loTypeId="urn:microsoft.com/office/officeart/2005/8/layout/default" loCatId="list" qsTypeId="urn:microsoft.com/office/officeart/2005/8/quickstyle/simple5" qsCatId="simple" csTypeId="urn:microsoft.com/office/officeart/2005/8/colors/colorful1" csCatId="colorful"/>
      <dgm:spPr/>
      <dgm:t>
        <a:bodyPr/>
        <a:lstStyle/>
        <a:p>
          <a:endParaRPr lang="en-US"/>
        </a:p>
      </dgm:t>
    </dgm:pt>
    <dgm:pt modelId="{E69011D2-A231-45B3-B5FD-A748BD33FCE3}">
      <dgm:prSet/>
      <dgm:spPr/>
      <dgm:t>
        <a:bodyPr/>
        <a:lstStyle/>
        <a:p>
          <a:r>
            <a:rPr lang="en-US" dirty="0"/>
            <a:t>Function</a:t>
          </a:r>
        </a:p>
      </dgm:t>
    </dgm:pt>
    <dgm:pt modelId="{02F4E310-2B9C-4A0C-AA6A-353EF21CE440}" type="parTrans" cxnId="{A255240E-FE4C-4430-BCA5-E41CD16CDE4B}">
      <dgm:prSet/>
      <dgm:spPr/>
      <dgm:t>
        <a:bodyPr/>
        <a:lstStyle/>
        <a:p>
          <a:endParaRPr lang="en-US"/>
        </a:p>
      </dgm:t>
    </dgm:pt>
    <dgm:pt modelId="{526F3F1B-72F3-4880-9530-F5168DE3BFE2}" type="sibTrans" cxnId="{A255240E-FE4C-4430-BCA5-E41CD16CDE4B}">
      <dgm:prSet/>
      <dgm:spPr/>
      <dgm:t>
        <a:bodyPr/>
        <a:lstStyle/>
        <a:p>
          <a:endParaRPr lang="en-US"/>
        </a:p>
      </dgm:t>
    </dgm:pt>
    <dgm:pt modelId="{4DA749C2-ECA7-4476-A646-ED1A55902096}">
      <dgm:prSet/>
      <dgm:spPr/>
      <dgm:t>
        <a:bodyPr/>
        <a:lstStyle/>
        <a:p>
          <a:r>
            <a:rPr lang="en-US"/>
            <a:t>Family</a:t>
          </a:r>
        </a:p>
      </dgm:t>
    </dgm:pt>
    <dgm:pt modelId="{F1B1C5D2-520C-4C16-8F68-E29F7BEA9FF8}" type="parTrans" cxnId="{7B6D620B-0786-40D5-82EE-FEA348123288}">
      <dgm:prSet/>
      <dgm:spPr/>
      <dgm:t>
        <a:bodyPr/>
        <a:lstStyle/>
        <a:p>
          <a:endParaRPr lang="en-US"/>
        </a:p>
      </dgm:t>
    </dgm:pt>
    <dgm:pt modelId="{2C26991B-D89A-44F6-977A-675C306B8621}" type="sibTrans" cxnId="{7B6D620B-0786-40D5-82EE-FEA348123288}">
      <dgm:prSet/>
      <dgm:spPr/>
      <dgm:t>
        <a:bodyPr/>
        <a:lstStyle/>
        <a:p>
          <a:endParaRPr lang="en-US"/>
        </a:p>
      </dgm:t>
    </dgm:pt>
    <dgm:pt modelId="{232A3257-3C63-4711-BAE2-874BCFF96AB6}">
      <dgm:prSet/>
      <dgm:spPr/>
      <dgm:t>
        <a:bodyPr/>
        <a:lstStyle/>
        <a:p>
          <a:r>
            <a:rPr lang="en-US"/>
            <a:t>Fitness</a:t>
          </a:r>
        </a:p>
      </dgm:t>
    </dgm:pt>
    <dgm:pt modelId="{3C510D11-6269-4EDE-90C9-4BB01787450C}" type="parTrans" cxnId="{DB919469-CE96-47EA-9701-B9F0BDE88E2E}">
      <dgm:prSet/>
      <dgm:spPr/>
      <dgm:t>
        <a:bodyPr/>
        <a:lstStyle/>
        <a:p>
          <a:endParaRPr lang="en-US"/>
        </a:p>
      </dgm:t>
    </dgm:pt>
    <dgm:pt modelId="{E9F519E3-E452-41D2-AA09-893529749CD7}" type="sibTrans" cxnId="{DB919469-CE96-47EA-9701-B9F0BDE88E2E}">
      <dgm:prSet/>
      <dgm:spPr/>
      <dgm:t>
        <a:bodyPr/>
        <a:lstStyle/>
        <a:p>
          <a:endParaRPr lang="en-US"/>
        </a:p>
      </dgm:t>
    </dgm:pt>
    <dgm:pt modelId="{455234C7-8C2E-4906-9119-8358D914DD99}">
      <dgm:prSet/>
      <dgm:spPr/>
      <dgm:t>
        <a:bodyPr/>
        <a:lstStyle/>
        <a:p>
          <a:r>
            <a:rPr lang="en-US"/>
            <a:t>Friends</a:t>
          </a:r>
        </a:p>
      </dgm:t>
    </dgm:pt>
    <dgm:pt modelId="{E397399B-F9EF-4E17-A05B-6D693ADD2B5F}" type="parTrans" cxnId="{9743002B-482C-4379-9825-B0B26C1DAC7C}">
      <dgm:prSet/>
      <dgm:spPr/>
      <dgm:t>
        <a:bodyPr/>
        <a:lstStyle/>
        <a:p>
          <a:endParaRPr lang="en-US"/>
        </a:p>
      </dgm:t>
    </dgm:pt>
    <dgm:pt modelId="{AE529FB0-A803-4E01-A479-60B4368FDDD4}" type="sibTrans" cxnId="{9743002B-482C-4379-9825-B0B26C1DAC7C}">
      <dgm:prSet/>
      <dgm:spPr/>
      <dgm:t>
        <a:bodyPr/>
        <a:lstStyle/>
        <a:p>
          <a:endParaRPr lang="en-US"/>
        </a:p>
      </dgm:t>
    </dgm:pt>
    <dgm:pt modelId="{E8B8505B-80B5-4A11-AB9E-B8039BEACA80}">
      <dgm:prSet/>
      <dgm:spPr/>
      <dgm:t>
        <a:bodyPr/>
        <a:lstStyle/>
        <a:p>
          <a:r>
            <a:rPr lang="en-US"/>
            <a:t>Fun</a:t>
          </a:r>
        </a:p>
      </dgm:t>
    </dgm:pt>
    <dgm:pt modelId="{00E1E7AC-8CBC-4962-B474-A1C3A3E3C438}" type="parTrans" cxnId="{46B0AB39-B619-4D13-83A3-9E46537EB65B}">
      <dgm:prSet/>
      <dgm:spPr/>
      <dgm:t>
        <a:bodyPr/>
        <a:lstStyle/>
        <a:p>
          <a:endParaRPr lang="en-US"/>
        </a:p>
      </dgm:t>
    </dgm:pt>
    <dgm:pt modelId="{DDF97E6B-6459-4F7C-9CD8-7C95610BE36B}" type="sibTrans" cxnId="{46B0AB39-B619-4D13-83A3-9E46537EB65B}">
      <dgm:prSet/>
      <dgm:spPr/>
      <dgm:t>
        <a:bodyPr/>
        <a:lstStyle/>
        <a:p>
          <a:endParaRPr lang="en-US"/>
        </a:p>
      </dgm:t>
    </dgm:pt>
    <dgm:pt modelId="{400A4436-631D-4FC3-A1EA-EB7863A71BB8}">
      <dgm:prSet/>
      <dgm:spPr/>
      <dgm:t>
        <a:bodyPr/>
        <a:lstStyle/>
        <a:p>
          <a:r>
            <a:rPr lang="en-US"/>
            <a:t>Future</a:t>
          </a:r>
        </a:p>
      </dgm:t>
    </dgm:pt>
    <dgm:pt modelId="{8F768B01-EEC7-495B-AC00-D3AE8923E022}" type="parTrans" cxnId="{581AF5FE-6791-4404-9029-8E738CDE395E}">
      <dgm:prSet/>
      <dgm:spPr/>
      <dgm:t>
        <a:bodyPr/>
        <a:lstStyle/>
        <a:p>
          <a:endParaRPr lang="en-US"/>
        </a:p>
      </dgm:t>
    </dgm:pt>
    <dgm:pt modelId="{AD53BDCB-B220-48F1-B753-28B15408D19E}" type="sibTrans" cxnId="{581AF5FE-6791-4404-9029-8E738CDE395E}">
      <dgm:prSet/>
      <dgm:spPr/>
      <dgm:t>
        <a:bodyPr/>
        <a:lstStyle/>
        <a:p>
          <a:endParaRPr lang="en-US"/>
        </a:p>
      </dgm:t>
    </dgm:pt>
    <dgm:pt modelId="{80BCCFFE-93B3-4239-8396-30FC84D78C53}" type="pres">
      <dgm:prSet presAssocID="{886BDE9C-C2B6-4394-B297-9C0075E31463}" presName="diagram" presStyleCnt="0">
        <dgm:presLayoutVars>
          <dgm:dir/>
          <dgm:resizeHandles val="exact"/>
        </dgm:presLayoutVars>
      </dgm:prSet>
      <dgm:spPr/>
    </dgm:pt>
    <dgm:pt modelId="{F065CD87-3819-4B81-8567-A5C9BBDFF59B}" type="pres">
      <dgm:prSet presAssocID="{E69011D2-A231-45B3-B5FD-A748BD33FCE3}" presName="node" presStyleLbl="node1" presStyleIdx="0" presStyleCnt="6">
        <dgm:presLayoutVars>
          <dgm:bulletEnabled val="1"/>
        </dgm:presLayoutVars>
      </dgm:prSet>
      <dgm:spPr/>
    </dgm:pt>
    <dgm:pt modelId="{2702E25E-3B6D-4B1A-BB99-97B757FFD38B}" type="pres">
      <dgm:prSet presAssocID="{526F3F1B-72F3-4880-9530-F5168DE3BFE2}" presName="sibTrans" presStyleCnt="0"/>
      <dgm:spPr/>
    </dgm:pt>
    <dgm:pt modelId="{2E15EF6F-C2B4-45C5-84C4-4834CB45767A}" type="pres">
      <dgm:prSet presAssocID="{4DA749C2-ECA7-4476-A646-ED1A55902096}" presName="node" presStyleLbl="node1" presStyleIdx="1" presStyleCnt="6">
        <dgm:presLayoutVars>
          <dgm:bulletEnabled val="1"/>
        </dgm:presLayoutVars>
      </dgm:prSet>
      <dgm:spPr/>
    </dgm:pt>
    <dgm:pt modelId="{A64698EC-02ED-4CF7-BF40-CB5DA222E341}" type="pres">
      <dgm:prSet presAssocID="{2C26991B-D89A-44F6-977A-675C306B8621}" presName="sibTrans" presStyleCnt="0"/>
      <dgm:spPr/>
    </dgm:pt>
    <dgm:pt modelId="{D11DDD4B-EF9D-468C-A041-0E6A4C307C23}" type="pres">
      <dgm:prSet presAssocID="{232A3257-3C63-4711-BAE2-874BCFF96AB6}" presName="node" presStyleLbl="node1" presStyleIdx="2" presStyleCnt="6">
        <dgm:presLayoutVars>
          <dgm:bulletEnabled val="1"/>
        </dgm:presLayoutVars>
      </dgm:prSet>
      <dgm:spPr/>
    </dgm:pt>
    <dgm:pt modelId="{FB8C19F5-9891-485C-80B0-112BD8BF8570}" type="pres">
      <dgm:prSet presAssocID="{E9F519E3-E452-41D2-AA09-893529749CD7}" presName="sibTrans" presStyleCnt="0"/>
      <dgm:spPr/>
    </dgm:pt>
    <dgm:pt modelId="{E6F8E51F-8541-40B1-AA7F-22A31FF1D0BC}" type="pres">
      <dgm:prSet presAssocID="{455234C7-8C2E-4906-9119-8358D914DD99}" presName="node" presStyleLbl="node1" presStyleIdx="3" presStyleCnt="6">
        <dgm:presLayoutVars>
          <dgm:bulletEnabled val="1"/>
        </dgm:presLayoutVars>
      </dgm:prSet>
      <dgm:spPr/>
    </dgm:pt>
    <dgm:pt modelId="{0EBB8E74-4956-4A87-ABAC-CAB424C2FCE1}" type="pres">
      <dgm:prSet presAssocID="{AE529FB0-A803-4E01-A479-60B4368FDDD4}" presName="sibTrans" presStyleCnt="0"/>
      <dgm:spPr/>
    </dgm:pt>
    <dgm:pt modelId="{054C7C32-7715-496B-AAF2-86F3CFD1DDD0}" type="pres">
      <dgm:prSet presAssocID="{E8B8505B-80B5-4A11-AB9E-B8039BEACA80}" presName="node" presStyleLbl="node1" presStyleIdx="4" presStyleCnt="6">
        <dgm:presLayoutVars>
          <dgm:bulletEnabled val="1"/>
        </dgm:presLayoutVars>
      </dgm:prSet>
      <dgm:spPr/>
    </dgm:pt>
    <dgm:pt modelId="{4172453F-04FB-4802-92A9-42ACFE3866CF}" type="pres">
      <dgm:prSet presAssocID="{DDF97E6B-6459-4F7C-9CD8-7C95610BE36B}" presName="sibTrans" presStyleCnt="0"/>
      <dgm:spPr/>
    </dgm:pt>
    <dgm:pt modelId="{1A7C94BB-EC71-4E08-9365-BA06274832FB}" type="pres">
      <dgm:prSet presAssocID="{400A4436-631D-4FC3-A1EA-EB7863A71BB8}" presName="node" presStyleLbl="node1" presStyleIdx="5" presStyleCnt="6">
        <dgm:presLayoutVars>
          <dgm:bulletEnabled val="1"/>
        </dgm:presLayoutVars>
      </dgm:prSet>
      <dgm:spPr/>
    </dgm:pt>
  </dgm:ptLst>
  <dgm:cxnLst>
    <dgm:cxn modelId="{99E2CB00-6F62-4493-AF6A-0CF5FE371C37}" type="presOf" srcId="{886BDE9C-C2B6-4394-B297-9C0075E31463}" destId="{80BCCFFE-93B3-4239-8396-30FC84D78C53}" srcOrd="0" destOrd="0" presId="urn:microsoft.com/office/officeart/2005/8/layout/default"/>
    <dgm:cxn modelId="{7B6D620B-0786-40D5-82EE-FEA348123288}" srcId="{886BDE9C-C2B6-4394-B297-9C0075E31463}" destId="{4DA749C2-ECA7-4476-A646-ED1A55902096}" srcOrd="1" destOrd="0" parTransId="{F1B1C5D2-520C-4C16-8F68-E29F7BEA9FF8}" sibTransId="{2C26991B-D89A-44F6-977A-675C306B8621}"/>
    <dgm:cxn modelId="{A255240E-FE4C-4430-BCA5-E41CD16CDE4B}" srcId="{886BDE9C-C2B6-4394-B297-9C0075E31463}" destId="{E69011D2-A231-45B3-B5FD-A748BD33FCE3}" srcOrd="0" destOrd="0" parTransId="{02F4E310-2B9C-4A0C-AA6A-353EF21CE440}" sibTransId="{526F3F1B-72F3-4880-9530-F5168DE3BFE2}"/>
    <dgm:cxn modelId="{6FDCE614-3740-40A1-98E9-FED6FEFC5D6E}" type="presOf" srcId="{455234C7-8C2E-4906-9119-8358D914DD99}" destId="{E6F8E51F-8541-40B1-AA7F-22A31FF1D0BC}" srcOrd="0" destOrd="0" presId="urn:microsoft.com/office/officeart/2005/8/layout/default"/>
    <dgm:cxn modelId="{A6FF931B-4B9E-47F5-A6A2-9601387A8CB5}" type="presOf" srcId="{E8B8505B-80B5-4A11-AB9E-B8039BEACA80}" destId="{054C7C32-7715-496B-AAF2-86F3CFD1DDD0}" srcOrd="0" destOrd="0" presId="urn:microsoft.com/office/officeart/2005/8/layout/default"/>
    <dgm:cxn modelId="{9743002B-482C-4379-9825-B0B26C1DAC7C}" srcId="{886BDE9C-C2B6-4394-B297-9C0075E31463}" destId="{455234C7-8C2E-4906-9119-8358D914DD99}" srcOrd="3" destOrd="0" parTransId="{E397399B-F9EF-4E17-A05B-6D693ADD2B5F}" sibTransId="{AE529FB0-A803-4E01-A479-60B4368FDDD4}"/>
    <dgm:cxn modelId="{46B0AB39-B619-4D13-83A3-9E46537EB65B}" srcId="{886BDE9C-C2B6-4394-B297-9C0075E31463}" destId="{E8B8505B-80B5-4A11-AB9E-B8039BEACA80}" srcOrd="4" destOrd="0" parTransId="{00E1E7AC-8CBC-4962-B474-A1C3A3E3C438}" sibTransId="{DDF97E6B-6459-4F7C-9CD8-7C95610BE36B}"/>
    <dgm:cxn modelId="{DB919469-CE96-47EA-9701-B9F0BDE88E2E}" srcId="{886BDE9C-C2B6-4394-B297-9C0075E31463}" destId="{232A3257-3C63-4711-BAE2-874BCFF96AB6}" srcOrd="2" destOrd="0" parTransId="{3C510D11-6269-4EDE-90C9-4BB01787450C}" sibTransId="{E9F519E3-E452-41D2-AA09-893529749CD7}"/>
    <dgm:cxn modelId="{61C18972-CD93-455B-A1C2-F6FF83F903F2}" type="presOf" srcId="{E69011D2-A231-45B3-B5FD-A748BD33FCE3}" destId="{F065CD87-3819-4B81-8567-A5C9BBDFF59B}" srcOrd="0" destOrd="0" presId="urn:microsoft.com/office/officeart/2005/8/layout/default"/>
    <dgm:cxn modelId="{FFEEE295-498A-423E-9E05-E8FC093C969A}" type="presOf" srcId="{400A4436-631D-4FC3-A1EA-EB7863A71BB8}" destId="{1A7C94BB-EC71-4E08-9365-BA06274832FB}" srcOrd="0" destOrd="0" presId="urn:microsoft.com/office/officeart/2005/8/layout/default"/>
    <dgm:cxn modelId="{3D0AB598-D4F4-4A37-A012-5AD3A1605670}" type="presOf" srcId="{232A3257-3C63-4711-BAE2-874BCFF96AB6}" destId="{D11DDD4B-EF9D-468C-A041-0E6A4C307C23}" srcOrd="0" destOrd="0" presId="urn:microsoft.com/office/officeart/2005/8/layout/default"/>
    <dgm:cxn modelId="{E5607EC9-50DF-4DEE-8DFE-A3397B6FD668}" type="presOf" srcId="{4DA749C2-ECA7-4476-A646-ED1A55902096}" destId="{2E15EF6F-C2B4-45C5-84C4-4834CB45767A}" srcOrd="0" destOrd="0" presId="urn:microsoft.com/office/officeart/2005/8/layout/default"/>
    <dgm:cxn modelId="{581AF5FE-6791-4404-9029-8E738CDE395E}" srcId="{886BDE9C-C2B6-4394-B297-9C0075E31463}" destId="{400A4436-631D-4FC3-A1EA-EB7863A71BB8}" srcOrd="5" destOrd="0" parTransId="{8F768B01-EEC7-495B-AC00-D3AE8923E022}" sibTransId="{AD53BDCB-B220-48F1-B753-28B15408D19E}"/>
    <dgm:cxn modelId="{6168FF4B-AB92-4A10-8484-64F9FA3F64EC}" type="presParOf" srcId="{80BCCFFE-93B3-4239-8396-30FC84D78C53}" destId="{F065CD87-3819-4B81-8567-A5C9BBDFF59B}" srcOrd="0" destOrd="0" presId="urn:microsoft.com/office/officeart/2005/8/layout/default"/>
    <dgm:cxn modelId="{D84057D0-921A-42EB-AEF6-5D9700010CD9}" type="presParOf" srcId="{80BCCFFE-93B3-4239-8396-30FC84D78C53}" destId="{2702E25E-3B6D-4B1A-BB99-97B757FFD38B}" srcOrd="1" destOrd="0" presId="urn:microsoft.com/office/officeart/2005/8/layout/default"/>
    <dgm:cxn modelId="{542CCB26-E6B8-4FC4-B0C0-B9A7AFB6280C}" type="presParOf" srcId="{80BCCFFE-93B3-4239-8396-30FC84D78C53}" destId="{2E15EF6F-C2B4-45C5-84C4-4834CB45767A}" srcOrd="2" destOrd="0" presId="urn:microsoft.com/office/officeart/2005/8/layout/default"/>
    <dgm:cxn modelId="{DA039CA2-7688-40CD-B3CB-1C6792BB82C5}" type="presParOf" srcId="{80BCCFFE-93B3-4239-8396-30FC84D78C53}" destId="{A64698EC-02ED-4CF7-BF40-CB5DA222E341}" srcOrd="3" destOrd="0" presId="urn:microsoft.com/office/officeart/2005/8/layout/default"/>
    <dgm:cxn modelId="{F9765D4A-7471-4C71-8595-14DF6AA4D0C1}" type="presParOf" srcId="{80BCCFFE-93B3-4239-8396-30FC84D78C53}" destId="{D11DDD4B-EF9D-468C-A041-0E6A4C307C23}" srcOrd="4" destOrd="0" presId="urn:microsoft.com/office/officeart/2005/8/layout/default"/>
    <dgm:cxn modelId="{A2CA5AD3-07F0-40F2-AF22-6A49A1631DE5}" type="presParOf" srcId="{80BCCFFE-93B3-4239-8396-30FC84D78C53}" destId="{FB8C19F5-9891-485C-80B0-112BD8BF8570}" srcOrd="5" destOrd="0" presId="urn:microsoft.com/office/officeart/2005/8/layout/default"/>
    <dgm:cxn modelId="{1AB9F352-4FE9-401B-BE33-E7631FA0E531}" type="presParOf" srcId="{80BCCFFE-93B3-4239-8396-30FC84D78C53}" destId="{E6F8E51F-8541-40B1-AA7F-22A31FF1D0BC}" srcOrd="6" destOrd="0" presId="urn:microsoft.com/office/officeart/2005/8/layout/default"/>
    <dgm:cxn modelId="{6C4A0EE3-B759-4867-9EAF-CAD5740EC124}" type="presParOf" srcId="{80BCCFFE-93B3-4239-8396-30FC84D78C53}" destId="{0EBB8E74-4956-4A87-ABAC-CAB424C2FCE1}" srcOrd="7" destOrd="0" presId="urn:microsoft.com/office/officeart/2005/8/layout/default"/>
    <dgm:cxn modelId="{B2279CE1-2F5B-4B2C-A269-110877C78159}" type="presParOf" srcId="{80BCCFFE-93B3-4239-8396-30FC84D78C53}" destId="{054C7C32-7715-496B-AAF2-86F3CFD1DDD0}" srcOrd="8" destOrd="0" presId="urn:microsoft.com/office/officeart/2005/8/layout/default"/>
    <dgm:cxn modelId="{75349847-45EB-4B8A-8492-EE25AC27E9F1}" type="presParOf" srcId="{80BCCFFE-93B3-4239-8396-30FC84D78C53}" destId="{4172453F-04FB-4802-92A9-42ACFE3866CF}" srcOrd="9" destOrd="0" presId="urn:microsoft.com/office/officeart/2005/8/layout/default"/>
    <dgm:cxn modelId="{04689843-9B27-4396-8286-8D6CEFF30EC8}" type="presParOf" srcId="{80BCCFFE-93B3-4239-8396-30FC84D78C53}" destId="{1A7C94BB-EC71-4E08-9365-BA06274832FB}"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A98DBEB-B8A1-43FD-9A80-E5C170B01420}"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B52E888A-27DA-4ED6-A095-BB2F4694A175}">
      <dgm:prSet/>
      <dgm:spPr/>
      <dgm:t>
        <a:bodyPr/>
        <a:lstStyle/>
        <a:p>
          <a:r>
            <a:rPr lang="en-US"/>
            <a:t>Children ages 0-3</a:t>
          </a:r>
        </a:p>
      </dgm:t>
    </dgm:pt>
    <dgm:pt modelId="{8FCF35E4-D4C1-40CA-8423-AB4C3A7CA070}" type="parTrans" cxnId="{09241211-3F49-4A95-8333-B48952CE5495}">
      <dgm:prSet/>
      <dgm:spPr/>
      <dgm:t>
        <a:bodyPr/>
        <a:lstStyle/>
        <a:p>
          <a:endParaRPr lang="en-US"/>
        </a:p>
      </dgm:t>
    </dgm:pt>
    <dgm:pt modelId="{59459725-309D-43B6-BAF6-0686C1E8F8DD}" type="sibTrans" cxnId="{09241211-3F49-4A95-8333-B48952CE5495}">
      <dgm:prSet/>
      <dgm:spPr/>
      <dgm:t>
        <a:bodyPr/>
        <a:lstStyle/>
        <a:p>
          <a:endParaRPr lang="en-US"/>
        </a:p>
      </dgm:t>
    </dgm:pt>
    <dgm:pt modelId="{C7001C65-5BA0-4D00-BE4C-D0E21573BBCF}">
      <dgm:prSet/>
      <dgm:spPr/>
      <dgm:t>
        <a:bodyPr/>
        <a:lstStyle/>
        <a:p>
          <a:r>
            <a:rPr lang="en-US"/>
            <a:t>Coaching Model/ Primary Service Provider Model</a:t>
          </a:r>
        </a:p>
      </dgm:t>
    </dgm:pt>
    <dgm:pt modelId="{89CB26AF-2EB6-49FC-9990-2D6844FA0C9E}" type="parTrans" cxnId="{233EDD8B-4B67-4A7E-BA4C-6FCD3B993F87}">
      <dgm:prSet/>
      <dgm:spPr/>
      <dgm:t>
        <a:bodyPr/>
        <a:lstStyle/>
        <a:p>
          <a:endParaRPr lang="en-US"/>
        </a:p>
      </dgm:t>
    </dgm:pt>
    <dgm:pt modelId="{73146FDB-34E6-4785-B877-BDE3424B8424}" type="sibTrans" cxnId="{233EDD8B-4B67-4A7E-BA4C-6FCD3B993F87}">
      <dgm:prSet/>
      <dgm:spPr/>
      <dgm:t>
        <a:bodyPr/>
        <a:lstStyle/>
        <a:p>
          <a:endParaRPr lang="en-US"/>
        </a:p>
      </dgm:t>
    </dgm:pt>
    <dgm:pt modelId="{05E167E4-E96D-477A-BCF1-62EEEE899D94}">
      <dgm:prSet/>
      <dgm:spPr/>
      <dgm:t>
        <a:bodyPr/>
        <a:lstStyle/>
        <a:p>
          <a:r>
            <a:rPr lang="en-US"/>
            <a:t>Supports needs of the child and family in their natural environment</a:t>
          </a:r>
        </a:p>
      </dgm:t>
    </dgm:pt>
    <dgm:pt modelId="{03194275-A008-4556-8E2C-584028757305}" type="parTrans" cxnId="{8FD0CB49-A347-4097-A6C6-45EF79140726}">
      <dgm:prSet/>
      <dgm:spPr/>
      <dgm:t>
        <a:bodyPr/>
        <a:lstStyle/>
        <a:p>
          <a:endParaRPr lang="en-US"/>
        </a:p>
      </dgm:t>
    </dgm:pt>
    <dgm:pt modelId="{A5C898C7-2A30-458F-A502-92F5DBB51E0D}" type="sibTrans" cxnId="{8FD0CB49-A347-4097-A6C6-45EF79140726}">
      <dgm:prSet/>
      <dgm:spPr/>
      <dgm:t>
        <a:bodyPr/>
        <a:lstStyle/>
        <a:p>
          <a:endParaRPr lang="en-US"/>
        </a:p>
      </dgm:t>
    </dgm:pt>
    <dgm:pt modelId="{EF09B5CC-6E52-4991-AB9B-017D823F21C0}">
      <dgm:prSet/>
      <dgm:spPr/>
      <dgm:t>
        <a:bodyPr/>
        <a:lstStyle/>
        <a:p>
          <a:r>
            <a:rPr lang="en-US"/>
            <a:t>Individualized Family Service Plan</a:t>
          </a:r>
        </a:p>
      </dgm:t>
    </dgm:pt>
    <dgm:pt modelId="{5150153E-FE22-4B92-B9FD-BC14EB5278C8}" type="parTrans" cxnId="{394484BC-BC69-409E-AB4C-C8A70CD1E54F}">
      <dgm:prSet/>
      <dgm:spPr/>
      <dgm:t>
        <a:bodyPr/>
        <a:lstStyle/>
        <a:p>
          <a:endParaRPr lang="en-US"/>
        </a:p>
      </dgm:t>
    </dgm:pt>
    <dgm:pt modelId="{27BA2EE7-B254-4133-9896-5A5181BBAA96}" type="sibTrans" cxnId="{394484BC-BC69-409E-AB4C-C8A70CD1E54F}">
      <dgm:prSet/>
      <dgm:spPr/>
      <dgm:t>
        <a:bodyPr/>
        <a:lstStyle/>
        <a:p>
          <a:endParaRPr lang="en-US"/>
        </a:p>
      </dgm:t>
    </dgm:pt>
    <dgm:pt modelId="{2A330921-A6F0-41C8-B84F-AF2FD684D564}" type="pres">
      <dgm:prSet presAssocID="{0A98DBEB-B8A1-43FD-9A80-E5C170B01420}" presName="vert0" presStyleCnt="0">
        <dgm:presLayoutVars>
          <dgm:dir/>
          <dgm:animOne val="branch"/>
          <dgm:animLvl val="lvl"/>
        </dgm:presLayoutVars>
      </dgm:prSet>
      <dgm:spPr/>
    </dgm:pt>
    <dgm:pt modelId="{52452718-F6ED-4DA9-9879-859FA7D19A81}" type="pres">
      <dgm:prSet presAssocID="{B52E888A-27DA-4ED6-A095-BB2F4694A175}" presName="thickLine" presStyleLbl="alignNode1" presStyleIdx="0" presStyleCnt="4"/>
      <dgm:spPr/>
    </dgm:pt>
    <dgm:pt modelId="{8D73BCE7-BE2D-4E5D-82F2-1901CE3504B7}" type="pres">
      <dgm:prSet presAssocID="{B52E888A-27DA-4ED6-A095-BB2F4694A175}" presName="horz1" presStyleCnt="0"/>
      <dgm:spPr/>
    </dgm:pt>
    <dgm:pt modelId="{81F9DD5D-0116-46A1-A448-D8FD449D9088}" type="pres">
      <dgm:prSet presAssocID="{B52E888A-27DA-4ED6-A095-BB2F4694A175}" presName="tx1" presStyleLbl="revTx" presStyleIdx="0" presStyleCnt="4"/>
      <dgm:spPr/>
    </dgm:pt>
    <dgm:pt modelId="{FB810377-235D-461C-8C34-DB2244C8758A}" type="pres">
      <dgm:prSet presAssocID="{B52E888A-27DA-4ED6-A095-BB2F4694A175}" presName="vert1" presStyleCnt="0"/>
      <dgm:spPr/>
    </dgm:pt>
    <dgm:pt modelId="{FE5BBDCD-5EF8-4D80-A973-6FE9DB142B23}" type="pres">
      <dgm:prSet presAssocID="{C7001C65-5BA0-4D00-BE4C-D0E21573BBCF}" presName="thickLine" presStyleLbl="alignNode1" presStyleIdx="1" presStyleCnt="4"/>
      <dgm:spPr/>
    </dgm:pt>
    <dgm:pt modelId="{446CD16C-282B-4F03-A6E4-BE339B407E94}" type="pres">
      <dgm:prSet presAssocID="{C7001C65-5BA0-4D00-BE4C-D0E21573BBCF}" presName="horz1" presStyleCnt="0"/>
      <dgm:spPr/>
    </dgm:pt>
    <dgm:pt modelId="{EF9F62F4-A76F-4324-83A0-3F784268FFAD}" type="pres">
      <dgm:prSet presAssocID="{C7001C65-5BA0-4D00-BE4C-D0E21573BBCF}" presName="tx1" presStyleLbl="revTx" presStyleIdx="1" presStyleCnt="4"/>
      <dgm:spPr/>
    </dgm:pt>
    <dgm:pt modelId="{94582FC5-4231-4B1B-847D-D969A38D2ECE}" type="pres">
      <dgm:prSet presAssocID="{C7001C65-5BA0-4D00-BE4C-D0E21573BBCF}" presName="vert1" presStyleCnt="0"/>
      <dgm:spPr/>
    </dgm:pt>
    <dgm:pt modelId="{ED289735-A48E-4B5B-BD1F-DC856B52C7A2}" type="pres">
      <dgm:prSet presAssocID="{05E167E4-E96D-477A-BCF1-62EEEE899D94}" presName="thickLine" presStyleLbl="alignNode1" presStyleIdx="2" presStyleCnt="4"/>
      <dgm:spPr/>
    </dgm:pt>
    <dgm:pt modelId="{EB620EDA-6B37-4D99-A964-D294C30F50AB}" type="pres">
      <dgm:prSet presAssocID="{05E167E4-E96D-477A-BCF1-62EEEE899D94}" presName="horz1" presStyleCnt="0"/>
      <dgm:spPr/>
    </dgm:pt>
    <dgm:pt modelId="{B92ACDF7-D3C6-4BFC-81AC-4D9815F1899D}" type="pres">
      <dgm:prSet presAssocID="{05E167E4-E96D-477A-BCF1-62EEEE899D94}" presName="tx1" presStyleLbl="revTx" presStyleIdx="2" presStyleCnt="4"/>
      <dgm:spPr/>
    </dgm:pt>
    <dgm:pt modelId="{CAF898B1-AB5B-4FAF-82C9-B4A8B17450EE}" type="pres">
      <dgm:prSet presAssocID="{05E167E4-E96D-477A-BCF1-62EEEE899D94}" presName="vert1" presStyleCnt="0"/>
      <dgm:spPr/>
    </dgm:pt>
    <dgm:pt modelId="{B481EC6A-B726-43E1-B43F-086C21D87650}" type="pres">
      <dgm:prSet presAssocID="{EF09B5CC-6E52-4991-AB9B-017D823F21C0}" presName="thickLine" presStyleLbl="alignNode1" presStyleIdx="3" presStyleCnt="4"/>
      <dgm:spPr/>
    </dgm:pt>
    <dgm:pt modelId="{514D652D-F65A-470F-B25A-F42442920200}" type="pres">
      <dgm:prSet presAssocID="{EF09B5CC-6E52-4991-AB9B-017D823F21C0}" presName="horz1" presStyleCnt="0"/>
      <dgm:spPr/>
    </dgm:pt>
    <dgm:pt modelId="{CC028E0E-8532-4A92-963F-3FF32A8B82A3}" type="pres">
      <dgm:prSet presAssocID="{EF09B5CC-6E52-4991-AB9B-017D823F21C0}" presName="tx1" presStyleLbl="revTx" presStyleIdx="3" presStyleCnt="4"/>
      <dgm:spPr/>
    </dgm:pt>
    <dgm:pt modelId="{C545B645-D35A-4B81-A414-781353D49728}" type="pres">
      <dgm:prSet presAssocID="{EF09B5CC-6E52-4991-AB9B-017D823F21C0}" presName="vert1" presStyleCnt="0"/>
      <dgm:spPr/>
    </dgm:pt>
  </dgm:ptLst>
  <dgm:cxnLst>
    <dgm:cxn modelId="{09241211-3F49-4A95-8333-B48952CE5495}" srcId="{0A98DBEB-B8A1-43FD-9A80-E5C170B01420}" destId="{B52E888A-27DA-4ED6-A095-BB2F4694A175}" srcOrd="0" destOrd="0" parTransId="{8FCF35E4-D4C1-40CA-8423-AB4C3A7CA070}" sibTransId="{59459725-309D-43B6-BAF6-0686C1E8F8DD}"/>
    <dgm:cxn modelId="{597B5B33-3891-455A-A0F3-0B7CA08A3708}" type="presOf" srcId="{05E167E4-E96D-477A-BCF1-62EEEE899D94}" destId="{B92ACDF7-D3C6-4BFC-81AC-4D9815F1899D}" srcOrd="0" destOrd="0" presId="urn:microsoft.com/office/officeart/2008/layout/LinedList"/>
    <dgm:cxn modelId="{CDE10D38-1B80-4F4A-9757-985B42731D7C}" type="presOf" srcId="{0A98DBEB-B8A1-43FD-9A80-E5C170B01420}" destId="{2A330921-A6F0-41C8-B84F-AF2FD684D564}" srcOrd="0" destOrd="0" presId="urn:microsoft.com/office/officeart/2008/layout/LinedList"/>
    <dgm:cxn modelId="{8FD0CB49-A347-4097-A6C6-45EF79140726}" srcId="{0A98DBEB-B8A1-43FD-9A80-E5C170B01420}" destId="{05E167E4-E96D-477A-BCF1-62EEEE899D94}" srcOrd="2" destOrd="0" parTransId="{03194275-A008-4556-8E2C-584028757305}" sibTransId="{A5C898C7-2A30-458F-A502-92F5DBB51E0D}"/>
    <dgm:cxn modelId="{233EDD8B-4B67-4A7E-BA4C-6FCD3B993F87}" srcId="{0A98DBEB-B8A1-43FD-9A80-E5C170B01420}" destId="{C7001C65-5BA0-4D00-BE4C-D0E21573BBCF}" srcOrd="1" destOrd="0" parTransId="{89CB26AF-2EB6-49FC-9990-2D6844FA0C9E}" sibTransId="{73146FDB-34E6-4785-B877-BDE3424B8424}"/>
    <dgm:cxn modelId="{7D978EAF-4C7C-4F29-9991-785E40C6E1EF}" type="presOf" srcId="{C7001C65-5BA0-4D00-BE4C-D0E21573BBCF}" destId="{EF9F62F4-A76F-4324-83A0-3F784268FFAD}" srcOrd="0" destOrd="0" presId="urn:microsoft.com/office/officeart/2008/layout/LinedList"/>
    <dgm:cxn modelId="{394484BC-BC69-409E-AB4C-C8A70CD1E54F}" srcId="{0A98DBEB-B8A1-43FD-9A80-E5C170B01420}" destId="{EF09B5CC-6E52-4991-AB9B-017D823F21C0}" srcOrd="3" destOrd="0" parTransId="{5150153E-FE22-4B92-B9FD-BC14EB5278C8}" sibTransId="{27BA2EE7-B254-4133-9896-5A5181BBAA96}"/>
    <dgm:cxn modelId="{75E4C0BC-65A6-4EC1-98C4-11D7D78CA09B}" type="presOf" srcId="{B52E888A-27DA-4ED6-A095-BB2F4694A175}" destId="{81F9DD5D-0116-46A1-A448-D8FD449D9088}" srcOrd="0" destOrd="0" presId="urn:microsoft.com/office/officeart/2008/layout/LinedList"/>
    <dgm:cxn modelId="{6F12B1E7-4017-4582-9B87-8CB579269A70}" type="presOf" srcId="{EF09B5CC-6E52-4991-AB9B-017D823F21C0}" destId="{CC028E0E-8532-4A92-963F-3FF32A8B82A3}" srcOrd="0" destOrd="0" presId="urn:microsoft.com/office/officeart/2008/layout/LinedList"/>
    <dgm:cxn modelId="{F1DAD97A-DC70-46CF-B4F4-11D23880FF27}" type="presParOf" srcId="{2A330921-A6F0-41C8-B84F-AF2FD684D564}" destId="{52452718-F6ED-4DA9-9879-859FA7D19A81}" srcOrd="0" destOrd="0" presId="urn:microsoft.com/office/officeart/2008/layout/LinedList"/>
    <dgm:cxn modelId="{6F8C1322-FD67-4FB2-8EB8-20C0943705B4}" type="presParOf" srcId="{2A330921-A6F0-41C8-B84F-AF2FD684D564}" destId="{8D73BCE7-BE2D-4E5D-82F2-1901CE3504B7}" srcOrd="1" destOrd="0" presId="urn:microsoft.com/office/officeart/2008/layout/LinedList"/>
    <dgm:cxn modelId="{1D00FBAC-8B8C-40C7-A044-E64C2495C5CC}" type="presParOf" srcId="{8D73BCE7-BE2D-4E5D-82F2-1901CE3504B7}" destId="{81F9DD5D-0116-46A1-A448-D8FD449D9088}" srcOrd="0" destOrd="0" presId="urn:microsoft.com/office/officeart/2008/layout/LinedList"/>
    <dgm:cxn modelId="{3CBB295F-53F8-4CEB-BC4D-7AB6453A4398}" type="presParOf" srcId="{8D73BCE7-BE2D-4E5D-82F2-1901CE3504B7}" destId="{FB810377-235D-461C-8C34-DB2244C8758A}" srcOrd="1" destOrd="0" presId="urn:microsoft.com/office/officeart/2008/layout/LinedList"/>
    <dgm:cxn modelId="{8E8427C4-4449-4147-A0B0-C23770817F87}" type="presParOf" srcId="{2A330921-A6F0-41C8-B84F-AF2FD684D564}" destId="{FE5BBDCD-5EF8-4D80-A973-6FE9DB142B23}" srcOrd="2" destOrd="0" presId="urn:microsoft.com/office/officeart/2008/layout/LinedList"/>
    <dgm:cxn modelId="{E403FB8B-3A78-49D9-8026-E6DC54838C59}" type="presParOf" srcId="{2A330921-A6F0-41C8-B84F-AF2FD684D564}" destId="{446CD16C-282B-4F03-A6E4-BE339B407E94}" srcOrd="3" destOrd="0" presId="urn:microsoft.com/office/officeart/2008/layout/LinedList"/>
    <dgm:cxn modelId="{B51229D6-D52E-47E7-BD58-560EFEC28BF4}" type="presParOf" srcId="{446CD16C-282B-4F03-A6E4-BE339B407E94}" destId="{EF9F62F4-A76F-4324-83A0-3F784268FFAD}" srcOrd="0" destOrd="0" presId="urn:microsoft.com/office/officeart/2008/layout/LinedList"/>
    <dgm:cxn modelId="{5F95FCA1-EC76-4682-A0EF-377C33B1A1B4}" type="presParOf" srcId="{446CD16C-282B-4F03-A6E4-BE339B407E94}" destId="{94582FC5-4231-4B1B-847D-D969A38D2ECE}" srcOrd="1" destOrd="0" presId="urn:microsoft.com/office/officeart/2008/layout/LinedList"/>
    <dgm:cxn modelId="{114E84FD-3B23-4273-BFD6-C927ACDCA6FB}" type="presParOf" srcId="{2A330921-A6F0-41C8-B84F-AF2FD684D564}" destId="{ED289735-A48E-4B5B-BD1F-DC856B52C7A2}" srcOrd="4" destOrd="0" presId="urn:microsoft.com/office/officeart/2008/layout/LinedList"/>
    <dgm:cxn modelId="{5F912F9D-F7FB-42D0-A736-E01025C8139B}" type="presParOf" srcId="{2A330921-A6F0-41C8-B84F-AF2FD684D564}" destId="{EB620EDA-6B37-4D99-A964-D294C30F50AB}" srcOrd="5" destOrd="0" presId="urn:microsoft.com/office/officeart/2008/layout/LinedList"/>
    <dgm:cxn modelId="{07F146BF-AB8F-4111-BEC5-3B7D5B6B41A3}" type="presParOf" srcId="{EB620EDA-6B37-4D99-A964-D294C30F50AB}" destId="{B92ACDF7-D3C6-4BFC-81AC-4D9815F1899D}" srcOrd="0" destOrd="0" presId="urn:microsoft.com/office/officeart/2008/layout/LinedList"/>
    <dgm:cxn modelId="{4DE5EC01-1F3C-44AF-B4BB-4B26D778C047}" type="presParOf" srcId="{EB620EDA-6B37-4D99-A964-D294C30F50AB}" destId="{CAF898B1-AB5B-4FAF-82C9-B4A8B17450EE}" srcOrd="1" destOrd="0" presId="urn:microsoft.com/office/officeart/2008/layout/LinedList"/>
    <dgm:cxn modelId="{5BC3FA5D-1CF6-475E-B6A1-089684242945}" type="presParOf" srcId="{2A330921-A6F0-41C8-B84F-AF2FD684D564}" destId="{B481EC6A-B726-43E1-B43F-086C21D87650}" srcOrd="6" destOrd="0" presId="urn:microsoft.com/office/officeart/2008/layout/LinedList"/>
    <dgm:cxn modelId="{E31AEAC9-1818-4895-9565-B1841A8DFD60}" type="presParOf" srcId="{2A330921-A6F0-41C8-B84F-AF2FD684D564}" destId="{514D652D-F65A-470F-B25A-F42442920200}" srcOrd="7" destOrd="0" presId="urn:microsoft.com/office/officeart/2008/layout/LinedList"/>
    <dgm:cxn modelId="{396EF1E2-CD33-47C6-9E5A-FD0757CFBC59}" type="presParOf" srcId="{514D652D-F65A-470F-B25A-F42442920200}" destId="{CC028E0E-8532-4A92-963F-3FF32A8B82A3}" srcOrd="0" destOrd="0" presId="urn:microsoft.com/office/officeart/2008/layout/LinedList"/>
    <dgm:cxn modelId="{1B172904-38E2-4ADE-80DD-81D271EB8E9D}" type="presParOf" srcId="{514D652D-F65A-470F-B25A-F42442920200}" destId="{C545B645-D35A-4B81-A414-781353D4972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E0E4199-55BE-4B19-9B39-B5CDB3740AEE}"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A6B1BEA8-BD7A-4D80-BCCD-0E17FEE1D359}">
      <dgm:prSet/>
      <dgm:spPr/>
      <dgm:t>
        <a:bodyPr/>
        <a:lstStyle/>
        <a:p>
          <a:r>
            <a:rPr lang="en-US"/>
            <a:t>Children ages 3-21</a:t>
          </a:r>
        </a:p>
      </dgm:t>
    </dgm:pt>
    <dgm:pt modelId="{71C56E59-9814-4CA3-AFA7-47300F81932F}" type="parTrans" cxnId="{5854F546-5A9C-4A9F-8C01-B7581A517964}">
      <dgm:prSet/>
      <dgm:spPr/>
      <dgm:t>
        <a:bodyPr/>
        <a:lstStyle/>
        <a:p>
          <a:endParaRPr lang="en-US"/>
        </a:p>
      </dgm:t>
    </dgm:pt>
    <dgm:pt modelId="{FA71EC1B-E4EF-4FA3-A940-E3FAE0BCBD4D}" type="sibTrans" cxnId="{5854F546-5A9C-4A9F-8C01-B7581A517964}">
      <dgm:prSet/>
      <dgm:spPr/>
      <dgm:t>
        <a:bodyPr/>
        <a:lstStyle/>
        <a:p>
          <a:endParaRPr lang="en-US"/>
        </a:p>
      </dgm:t>
    </dgm:pt>
    <dgm:pt modelId="{573E21B9-E9E1-4DDC-AC82-D3B1A04129E0}">
      <dgm:prSet/>
      <dgm:spPr/>
      <dgm:t>
        <a:bodyPr/>
        <a:lstStyle/>
        <a:p>
          <a:r>
            <a:rPr lang="en-US"/>
            <a:t>Individualized Education Plan</a:t>
          </a:r>
        </a:p>
      </dgm:t>
    </dgm:pt>
    <dgm:pt modelId="{8AEDDCD7-7087-4F7E-9073-36913A4AF87B}" type="parTrans" cxnId="{97AD4B0E-CAB5-4D21-8BC4-5F31A78DB43F}">
      <dgm:prSet/>
      <dgm:spPr/>
      <dgm:t>
        <a:bodyPr/>
        <a:lstStyle/>
        <a:p>
          <a:endParaRPr lang="en-US"/>
        </a:p>
      </dgm:t>
    </dgm:pt>
    <dgm:pt modelId="{1A358D90-5A55-491C-A1F5-EC888E7A38D7}" type="sibTrans" cxnId="{97AD4B0E-CAB5-4D21-8BC4-5F31A78DB43F}">
      <dgm:prSet/>
      <dgm:spPr/>
      <dgm:t>
        <a:bodyPr/>
        <a:lstStyle/>
        <a:p>
          <a:endParaRPr lang="en-US"/>
        </a:p>
      </dgm:t>
    </dgm:pt>
    <dgm:pt modelId="{CC4C0EDA-740D-4198-A978-17150D6DED52}">
      <dgm:prSet/>
      <dgm:spPr/>
      <dgm:t>
        <a:bodyPr/>
        <a:lstStyle/>
        <a:p>
          <a:r>
            <a:rPr lang="en-US"/>
            <a:t>Related Service</a:t>
          </a:r>
        </a:p>
      </dgm:t>
    </dgm:pt>
    <dgm:pt modelId="{7E73CC55-F48D-46AA-9566-8F4CE76A2932}" type="parTrans" cxnId="{D413D5B3-EB50-4F7B-8CFB-572883DCFE0E}">
      <dgm:prSet/>
      <dgm:spPr/>
      <dgm:t>
        <a:bodyPr/>
        <a:lstStyle/>
        <a:p>
          <a:endParaRPr lang="en-US"/>
        </a:p>
      </dgm:t>
    </dgm:pt>
    <dgm:pt modelId="{A2139934-3E7C-4D4D-84A9-C8A8109C3DFC}" type="sibTrans" cxnId="{D413D5B3-EB50-4F7B-8CFB-572883DCFE0E}">
      <dgm:prSet/>
      <dgm:spPr/>
      <dgm:t>
        <a:bodyPr/>
        <a:lstStyle/>
        <a:p>
          <a:endParaRPr lang="en-US"/>
        </a:p>
      </dgm:t>
    </dgm:pt>
    <dgm:pt modelId="{A25A5862-CEB9-49AA-8ABD-DCA545716161}">
      <dgm:prSet/>
      <dgm:spPr/>
      <dgm:t>
        <a:bodyPr/>
        <a:lstStyle/>
        <a:p>
          <a:r>
            <a:rPr lang="en-US"/>
            <a:t>Direct Service and/ or Consultative Service</a:t>
          </a:r>
        </a:p>
      </dgm:t>
    </dgm:pt>
    <dgm:pt modelId="{EA4956F0-38AD-4ED1-9511-2523767518A6}" type="parTrans" cxnId="{C02350D2-7B05-4452-9DD7-FEDC455F7BF0}">
      <dgm:prSet/>
      <dgm:spPr/>
      <dgm:t>
        <a:bodyPr/>
        <a:lstStyle/>
        <a:p>
          <a:endParaRPr lang="en-US"/>
        </a:p>
      </dgm:t>
    </dgm:pt>
    <dgm:pt modelId="{B83D37D6-959B-4888-9150-316F21160E98}" type="sibTrans" cxnId="{C02350D2-7B05-4452-9DD7-FEDC455F7BF0}">
      <dgm:prSet/>
      <dgm:spPr/>
      <dgm:t>
        <a:bodyPr/>
        <a:lstStyle/>
        <a:p>
          <a:endParaRPr lang="en-US"/>
        </a:p>
      </dgm:t>
    </dgm:pt>
    <dgm:pt modelId="{69452FB0-C892-4F0D-8528-0A79BB743D80}">
      <dgm:prSet/>
      <dgm:spPr/>
      <dgm:t>
        <a:bodyPr/>
        <a:lstStyle/>
        <a:p>
          <a:r>
            <a:rPr lang="en-US" dirty="0"/>
            <a:t>Supports child’s ability to physically access and participate in the educational environment</a:t>
          </a:r>
        </a:p>
      </dgm:t>
    </dgm:pt>
    <dgm:pt modelId="{4FA23965-74C7-4685-8EF2-9E9D9D15566B}" type="parTrans" cxnId="{4E457162-40E8-41C0-B07E-9CC9B7E68BD4}">
      <dgm:prSet/>
      <dgm:spPr/>
      <dgm:t>
        <a:bodyPr/>
        <a:lstStyle/>
        <a:p>
          <a:endParaRPr lang="en-US"/>
        </a:p>
      </dgm:t>
    </dgm:pt>
    <dgm:pt modelId="{652AA6A5-C1B7-4FF2-A3D3-2940217E70F8}" type="sibTrans" cxnId="{4E457162-40E8-41C0-B07E-9CC9B7E68BD4}">
      <dgm:prSet/>
      <dgm:spPr/>
      <dgm:t>
        <a:bodyPr/>
        <a:lstStyle/>
        <a:p>
          <a:endParaRPr lang="en-US"/>
        </a:p>
      </dgm:t>
    </dgm:pt>
    <dgm:pt modelId="{4374A00D-34A1-4AD5-92C6-370B8E317524}" type="pres">
      <dgm:prSet presAssocID="{4E0E4199-55BE-4B19-9B39-B5CDB3740AEE}" presName="vert0" presStyleCnt="0">
        <dgm:presLayoutVars>
          <dgm:dir/>
          <dgm:animOne val="branch"/>
          <dgm:animLvl val="lvl"/>
        </dgm:presLayoutVars>
      </dgm:prSet>
      <dgm:spPr/>
    </dgm:pt>
    <dgm:pt modelId="{CE11F6C7-2190-4A50-8001-5E55742CF6B4}" type="pres">
      <dgm:prSet presAssocID="{A6B1BEA8-BD7A-4D80-BCCD-0E17FEE1D359}" presName="thickLine" presStyleLbl="alignNode1" presStyleIdx="0" presStyleCnt="5"/>
      <dgm:spPr/>
    </dgm:pt>
    <dgm:pt modelId="{5DAB2194-DF5D-4FE6-87EA-092DCBA4F2D4}" type="pres">
      <dgm:prSet presAssocID="{A6B1BEA8-BD7A-4D80-BCCD-0E17FEE1D359}" presName="horz1" presStyleCnt="0"/>
      <dgm:spPr/>
    </dgm:pt>
    <dgm:pt modelId="{3A73D42E-7B62-46C4-9061-55194B917C35}" type="pres">
      <dgm:prSet presAssocID="{A6B1BEA8-BD7A-4D80-BCCD-0E17FEE1D359}" presName="tx1" presStyleLbl="revTx" presStyleIdx="0" presStyleCnt="5"/>
      <dgm:spPr/>
    </dgm:pt>
    <dgm:pt modelId="{39BB9CE9-5EDC-47E3-92FA-76FD903AECDB}" type="pres">
      <dgm:prSet presAssocID="{A6B1BEA8-BD7A-4D80-BCCD-0E17FEE1D359}" presName="vert1" presStyleCnt="0"/>
      <dgm:spPr/>
    </dgm:pt>
    <dgm:pt modelId="{F4A278C6-17D4-4ECE-9E9F-632E2D7BACB7}" type="pres">
      <dgm:prSet presAssocID="{573E21B9-E9E1-4DDC-AC82-D3B1A04129E0}" presName="thickLine" presStyleLbl="alignNode1" presStyleIdx="1" presStyleCnt="5"/>
      <dgm:spPr/>
    </dgm:pt>
    <dgm:pt modelId="{D8B99DBC-8214-4881-BBF8-685F2E88B2CC}" type="pres">
      <dgm:prSet presAssocID="{573E21B9-E9E1-4DDC-AC82-D3B1A04129E0}" presName="horz1" presStyleCnt="0"/>
      <dgm:spPr/>
    </dgm:pt>
    <dgm:pt modelId="{85DC728D-7722-413D-A61B-92AC669B11C7}" type="pres">
      <dgm:prSet presAssocID="{573E21B9-E9E1-4DDC-AC82-D3B1A04129E0}" presName="tx1" presStyleLbl="revTx" presStyleIdx="1" presStyleCnt="5"/>
      <dgm:spPr/>
    </dgm:pt>
    <dgm:pt modelId="{506D0DFB-3969-4247-BE6E-5D57C56D7836}" type="pres">
      <dgm:prSet presAssocID="{573E21B9-E9E1-4DDC-AC82-D3B1A04129E0}" presName="vert1" presStyleCnt="0"/>
      <dgm:spPr/>
    </dgm:pt>
    <dgm:pt modelId="{792CB1A9-A1F0-4410-9698-F6B00078963C}" type="pres">
      <dgm:prSet presAssocID="{CC4C0EDA-740D-4198-A978-17150D6DED52}" presName="thickLine" presStyleLbl="alignNode1" presStyleIdx="2" presStyleCnt="5"/>
      <dgm:spPr/>
    </dgm:pt>
    <dgm:pt modelId="{FED65FE9-C67C-47C9-9422-76B0AAB8A229}" type="pres">
      <dgm:prSet presAssocID="{CC4C0EDA-740D-4198-A978-17150D6DED52}" presName="horz1" presStyleCnt="0"/>
      <dgm:spPr/>
    </dgm:pt>
    <dgm:pt modelId="{53CD469D-473B-4A9F-A597-3D327EC09434}" type="pres">
      <dgm:prSet presAssocID="{CC4C0EDA-740D-4198-A978-17150D6DED52}" presName="tx1" presStyleLbl="revTx" presStyleIdx="2" presStyleCnt="5"/>
      <dgm:spPr/>
    </dgm:pt>
    <dgm:pt modelId="{6509A2E6-E6B4-4FFA-9FD5-12A4B70FA361}" type="pres">
      <dgm:prSet presAssocID="{CC4C0EDA-740D-4198-A978-17150D6DED52}" presName="vert1" presStyleCnt="0"/>
      <dgm:spPr/>
    </dgm:pt>
    <dgm:pt modelId="{98284E99-A84C-47B2-8E5E-9117A2D5B2C6}" type="pres">
      <dgm:prSet presAssocID="{A25A5862-CEB9-49AA-8ABD-DCA545716161}" presName="thickLine" presStyleLbl="alignNode1" presStyleIdx="3" presStyleCnt="5"/>
      <dgm:spPr/>
    </dgm:pt>
    <dgm:pt modelId="{76B28730-EDB4-4A96-8E69-827D50C66F29}" type="pres">
      <dgm:prSet presAssocID="{A25A5862-CEB9-49AA-8ABD-DCA545716161}" presName="horz1" presStyleCnt="0"/>
      <dgm:spPr/>
    </dgm:pt>
    <dgm:pt modelId="{0D317FA8-C55F-4909-8597-60A56187E2F0}" type="pres">
      <dgm:prSet presAssocID="{A25A5862-CEB9-49AA-8ABD-DCA545716161}" presName="tx1" presStyleLbl="revTx" presStyleIdx="3" presStyleCnt="5"/>
      <dgm:spPr/>
    </dgm:pt>
    <dgm:pt modelId="{CDF3A1AF-99DB-48FA-923A-1A0FCD325129}" type="pres">
      <dgm:prSet presAssocID="{A25A5862-CEB9-49AA-8ABD-DCA545716161}" presName="vert1" presStyleCnt="0"/>
      <dgm:spPr/>
    </dgm:pt>
    <dgm:pt modelId="{C264E01E-7E8B-46D9-9E51-CCCB6DDDC19A}" type="pres">
      <dgm:prSet presAssocID="{69452FB0-C892-4F0D-8528-0A79BB743D80}" presName="thickLine" presStyleLbl="alignNode1" presStyleIdx="4" presStyleCnt="5"/>
      <dgm:spPr/>
    </dgm:pt>
    <dgm:pt modelId="{AE3E78B5-BAE0-4173-B91D-E4288299B57E}" type="pres">
      <dgm:prSet presAssocID="{69452FB0-C892-4F0D-8528-0A79BB743D80}" presName="horz1" presStyleCnt="0"/>
      <dgm:spPr/>
    </dgm:pt>
    <dgm:pt modelId="{8A2B602E-6999-4229-B2AC-4F948AE25BE2}" type="pres">
      <dgm:prSet presAssocID="{69452FB0-C892-4F0D-8528-0A79BB743D80}" presName="tx1" presStyleLbl="revTx" presStyleIdx="4" presStyleCnt="5"/>
      <dgm:spPr/>
    </dgm:pt>
    <dgm:pt modelId="{C71091A7-7A03-4730-8FAD-BC7B22CF7CF9}" type="pres">
      <dgm:prSet presAssocID="{69452FB0-C892-4F0D-8528-0A79BB743D80}" presName="vert1" presStyleCnt="0"/>
      <dgm:spPr/>
    </dgm:pt>
  </dgm:ptLst>
  <dgm:cxnLst>
    <dgm:cxn modelId="{57494308-6862-459C-80DA-9C92B3C777B8}" type="presOf" srcId="{A25A5862-CEB9-49AA-8ABD-DCA545716161}" destId="{0D317FA8-C55F-4909-8597-60A56187E2F0}" srcOrd="0" destOrd="0" presId="urn:microsoft.com/office/officeart/2008/layout/LinedList"/>
    <dgm:cxn modelId="{97AD4B0E-CAB5-4D21-8BC4-5F31A78DB43F}" srcId="{4E0E4199-55BE-4B19-9B39-B5CDB3740AEE}" destId="{573E21B9-E9E1-4DDC-AC82-D3B1A04129E0}" srcOrd="1" destOrd="0" parTransId="{8AEDDCD7-7087-4F7E-9073-36913A4AF87B}" sibTransId="{1A358D90-5A55-491C-A1F5-EC888E7A38D7}"/>
    <dgm:cxn modelId="{55C7B13A-BF3B-423A-A766-96617773438E}" type="presOf" srcId="{CC4C0EDA-740D-4198-A978-17150D6DED52}" destId="{53CD469D-473B-4A9F-A597-3D327EC09434}" srcOrd="0" destOrd="0" presId="urn:microsoft.com/office/officeart/2008/layout/LinedList"/>
    <dgm:cxn modelId="{4E457162-40E8-41C0-B07E-9CC9B7E68BD4}" srcId="{4E0E4199-55BE-4B19-9B39-B5CDB3740AEE}" destId="{69452FB0-C892-4F0D-8528-0A79BB743D80}" srcOrd="4" destOrd="0" parTransId="{4FA23965-74C7-4685-8EF2-9E9D9D15566B}" sibTransId="{652AA6A5-C1B7-4FF2-A3D3-2940217E70F8}"/>
    <dgm:cxn modelId="{7E6D7245-6AA0-4049-8902-A2ECDD028184}" type="presOf" srcId="{4E0E4199-55BE-4B19-9B39-B5CDB3740AEE}" destId="{4374A00D-34A1-4AD5-92C6-370B8E317524}" srcOrd="0" destOrd="0" presId="urn:microsoft.com/office/officeart/2008/layout/LinedList"/>
    <dgm:cxn modelId="{5854F546-5A9C-4A9F-8C01-B7581A517964}" srcId="{4E0E4199-55BE-4B19-9B39-B5CDB3740AEE}" destId="{A6B1BEA8-BD7A-4D80-BCCD-0E17FEE1D359}" srcOrd="0" destOrd="0" parTransId="{71C56E59-9814-4CA3-AFA7-47300F81932F}" sibTransId="{FA71EC1B-E4EF-4FA3-A940-E3FAE0BCBD4D}"/>
    <dgm:cxn modelId="{E2B1C68E-267B-4806-AE75-259AD6A018CD}" type="presOf" srcId="{A6B1BEA8-BD7A-4D80-BCCD-0E17FEE1D359}" destId="{3A73D42E-7B62-46C4-9061-55194B917C35}" srcOrd="0" destOrd="0" presId="urn:microsoft.com/office/officeart/2008/layout/LinedList"/>
    <dgm:cxn modelId="{D413D5B3-EB50-4F7B-8CFB-572883DCFE0E}" srcId="{4E0E4199-55BE-4B19-9B39-B5CDB3740AEE}" destId="{CC4C0EDA-740D-4198-A978-17150D6DED52}" srcOrd="2" destOrd="0" parTransId="{7E73CC55-F48D-46AA-9566-8F4CE76A2932}" sibTransId="{A2139934-3E7C-4D4D-84A9-C8A8109C3DFC}"/>
    <dgm:cxn modelId="{FE0CD7B6-6D48-4C97-BEFF-640EE0FC1C46}" type="presOf" srcId="{573E21B9-E9E1-4DDC-AC82-D3B1A04129E0}" destId="{85DC728D-7722-413D-A61B-92AC669B11C7}" srcOrd="0" destOrd="0" presId="urn:microsoft.com/office/officeart/2008/layout/LinedList"/>
    <dgm:cxn modelId="{C02350D2-7B05-4452-9DD7-FEDC455F7BF0}" srcId="{4E0E4199-55BE-4B19-9B39-B5CDB3740AEE}" destId="{A25A5862-CEB9-49AA-8ABD-DCA545716161}" srcOrd="3" destOrd="0" parTransId="{EA4956F0-38AD-4ED1-9511-2523767518A6}" sibTransId="{B83D37D6-959B-4888-9150-316F21160E98}"/>
    <dgm:cxn modelId="{057A7DD6-B852-428E-B044-6706A65D9CEA}" type="presOf" srcId="{69452FB0-C892-4F0D-8528-0A79BB743D80}" destId="{8A2B602E-6999-4229-B2AC-4F948AE25BE2}" srcOrd="0" destOrd="0" presId="urn:microsoft.com/office/officeart/2008/layout/LinedList"/>
    <dgm:cxn modelId="{87605128-3AC4-4656-8AE8-9D72D9138BAD}" type="presParOf" srcId="{4374A00D-34A1-4AD5-92C6-370B8E317524}" destId="{CE11F6C7-2190-4A50-8001-5E55742CF6B4}" srcOrd="0" destOrd="0" presId="urn:microsoft.com/office/officeart/2008/layout/LinedList"/>
    <dgm:cxn modelId="{D1C18069-0B90-4021-A77E-F94015CE4389}" type="presParOf" srcId="{4374A00D-34A1-4AD5-92C6-370B8E317524}" destId="{5DAB2194-DF5D-4FE6-87EA-092DCBA4F2D4}" srcOrd="1" destOrd="0" presId="urn:microsoft.com/office/officeart/2008/layout/LinedList"/>
    <dgm:cxn modelId="{4B8F9B52-B26A-4885-9220-F407AA0759BB}" type="presParOf" srcId="{5DAB2194-DF5D-4FE6-87EA-092DCBA4F2D4}" destId="{3A73D42E-7B62-46C4-9061-55194B917C35}" srcOrd="0" destOrd="0" presId="urn:microsoft.com/office/officeart/2008/layout/LinedList"/>
    <dgm:cxn modelId="{ED39CDA8-D5FA-449D-92F9-08B1C261F19A}" type="presParOf" srcId="{5DAB2194-DF5D-4FE6-87EA-092DCBA4F2D4}" destId="{39BB9CE9-5EDC-47E3-92FA-76FD903AECDB}" srcOrd="1" destOrd="0" presId="urn:microsoft.com/office/officeart/2008/layout/LinedList"/>
    <dgm:cxn modelId="{835D6DF5-05B1-4B9D-8836-1835BCCD0CE2}" type="presParOf" srcId="{4374A00D-34A1-4AD5-92C6-370B8E317524}" destId="{F4A278C6-17D4-4ECE-9E9F-632E2D7BACB7}" srcOrd="2" destOrd="0" presId="urn:microsoft.com/office/officeart/2008/layout/LinedList"/>
    <dgm:cxn modelId="{1932EE84-783B-485C-BB42-B214684FED62}" type="presParOf" srcId="{4374A00D-34A1-4AD5-92C6-370B8E317524}" destId="{D8B99DBC-8214-4881-BBF8-685F2E88B2CC}" srcOrd="3" destOrd="0" presId="urn:microsoft.com/office/officeart/2008/layout/LinedList"/>
    <dgm:cxn modelId="{E4F9B546-F339-404D-B384-F9CB0B7416A4}" type="presParOf" srcId="{D8B99DBC-8214-4881-BBF8-685F2E88B2CC}" destId="{85DC728D-7722-413D-A61B-92AC669B11C7}" srcOrd="0" destOrd="0" presId="urn:microsoft.com/office/officeart/2008/layout/LinedList"/>
    <dgm:cxn modelId="{7F7D5C53-96D0-4323-B413-702F1297541B}" type="presParOf" srcId="{D8B99DBC-8214-4881-BBF8-685F2E88B2CC}" destId="{506D0DFB-3969-4247-BE6E-5D57C56D7836}" srcOrd="1" destOrd="0" presId="urn:microsoft.com/office/officeart/2008/layout/LinedList"/>
    <dgm:cxn modelId="{D24ADEB2-E807-4C91-84E2-6D58D927AA3B}" type="presParOf" srcId="{4374A00D-34A1-4AD5-92C6-370B8E317524}" destId="{792CB1A9-A1F0-4410-9698-F6B00078963C}" srcOrd="4" destOrd="0" presId="urn:microsoft.com/office/officeart/2008/layout/LinedList"/>
    <dgm:cxn modelId="{EC9E8066-CAE7-438B-AA16-E35EEC8A082A}" type="presParOf" srcId="{4374A00D-34A1-4AD5-92C6-370B8E317524}" destId="{FED65FE9-C67C-47C9-9422-76B0AAB8A229}" srcOrd="5" destOrd="0" presId="urn:microsoft.com/office/officeart/2008/layout/LinedList"/>
    <dgm:cxn modelId="{324282C4-267F-4ED7-9B98-31CB8CDF992F}" type="presParOf" srcId="{FED65FE9-C67C-47C9-9422-76B0AAB8A229}" destId="{53CD469D-473B-4A9F-A597-3D327EC09434}" srcOrd="0" destOrd="0" presId="urn:microsoft.com/office/officeart/2008/layout/LinedList"/>
    <dgm:cxn modelId="{87DECE92-9AE0-4EB0-BBF8-2826DB7881B6}" type="presParOf" srcId="{FED65FE9-C67C-47C9-9422-76B0AAB8A229}" destId="{6509A2E6-E6B4-4FFA-9FD5-12A4B70FA361}" srcOrd="1" destOrd="0" presId="urn:microsoft.com/office/officeart/2008/layout/LinedList"/>
    <dgm:cxn modelId="{A9A29052-0537-4CD8-A7D8-73212B337234}" type="presParOf" srcId="{4374A00D-34A1-4AD5-92C6-370B8E317524}" destId="{98284E99-A84C-47B2-8E5E-9117A2D5B2C6}" srcOrd="6" destOrd="0" presId="urn:microsoft.com/office/officeart/2008/layout/LinedList"/>
    <dgm:cxn modelId="{F9D2BF9C-2367-443F-AF35-CC20AFA86D25}" type="presParOf" srcId="{4374A00D-34A1-4AD5-92C6-370B8E317524}" destId="{76B28730-EDB4-4A96-8E69-827D50C66F29}" srcOrd="7" destOrd="0" presId="urn:microsoft.com/office/officeart/2008/layout/LinedList"/>
    <dgm:cxn modelId="{42B36B9D-31B6-4C29-9169-FCDD9F3C1B5F}" type="presParOf" srcId="{76B28730-EDB4-4A96-8E69-827D50C66F29}" destId="{0D317FA8-C55F-4909-8597-60A56187E2F0}" srcOrd="0" destOrd="0" presId="urn:microsoft.com/office/officeart/2008/layout/LinedList"/>
    <dgm:cxn modelId="{B2041F98-30A2-42E0-8D2A-B96CA95A0CF1}" type="presParOf" srcId="{76B28730-EDB4-4A96-8E69-827D50C66F29}" destId="{CDF3A1AF-99DB-48FA-923A-1A0FCD325129}" srcOrd="1" destOrd="0" presId="urn:microsoft.com/office/officeart/2008/layout/LinedList"/>
    <dgm:cxn modelId="{1B8383E3-8F98-4244-B42C-3B9CD4550CDC}" type="presParOf" srcId="{4374A00D-34A1-4AD5-92C6-370B8E317524}" destId="{C264E01E-7E8B-46D9-9E51-CCCB6DDDC19A}" srcOrd="8" destOrd="0" presId="urn:microsoft.com/office/officeart/2008/layout/LinedList"/>
    <dgm:cxn modelId="{B5038597-85E6-4BE5-889D-547D73F36F4B}" type="presParOf" srcId="{4374A00D-34A1-4AD5-92C6-370B8E317524}" destId="{AE3E78B5-BAE0-4173-B91D-E4288299B57E}" srcOrd="9" destOrd="0" presId="urn:microsoft.com/office/officeart/2008/layout/LinedList"/>
    <dgm:cxn modelId="{C9A60ACC-F949-43B3-9083-BCD902C2E6AB}" type="presParOf" srcId="{AE3E78B5-BAE0-4173-B91D-E4288299B57E}" destId="{8A2B602E-6999-4229-B2AC-4F948AE25BE2}" srcOrd="0" destOrd="0" presId="urn:microsoft.com/office/officeart/2008/layout/LinedList"/>
    <dgm:cxn modelId="{C0DFADD4-89A7-448D-8E84-88B505BE5821}" type="presParOf" srcId="{AE3E78B5-BAE0-4173-B91D-E4288299B57E}" destId="{C71091A7-7A03-4730-8FAD-BC7B22CF7CF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33F0BE3-8928-4F98-B54A-4C2B5639F8FB}"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880B3BBF-BF8C-403B-87AE-24F1C02FEE2A}">
      <dgm:prSet/>
      <dgm:spPr/>
      <dgm:t>
        <a:bodyPr/>
        <a:lstStyle/>
        <a:p>
          <a:r>
            <a:rPr lang="en-US" dirty="0"/>
            <a:t>All ages</a:t>
          </a:r>
        </a:p>
      </dgm:t>
    </dgm:pt>
    <dgm:pt modelId="{58EEB1C3-60DE-4F18-9919-AC665C5773FF}" type="parTrans" cxnId="{F1640123-7CF7-47BC-8139-91505F33C4D7}">
      <dgm:prSet/>
      <dgm:spPr/>
      <dgm:t>
        <a:bodyPr/>
        <a:lstStyle/>
        <a:p>
          <a:endParaRPr lang="en-US"/>
        </a:p>
      </dgm:t>
    </dgm:pt>
    <dgm:pt modelId="{2637430B-62E9-4F05-ADEC-063ABB359A2C}" type="sibTrans" cxnId="{F1640123-7CF7-47BC-8139-91505F33C4D7}">
      <dgm:prSet/>
      <dgm:spPr/>
      <dgm:t>
        <a:bodyPr/>
        <a:lstStyle/>
        <a:p>
          <a:endParaRPr lang="en-US"/>
        </a:p>
      </dgm:t>
    </dgm:pt>
    <dgm:pt modelId="{DAF91B3E-E12A-4F91-9955-FA06BF5FCE86}">
      <dgm:prSet/>
      <dgm:spPr/>
      <dgm:t>
        <a:bodyPr/>
        <a:lstStyle/>
        <a:p>
          <a:r>
            <a:rPr lang="en-US"/>
            <a:t>Addresses child and family goals through direct intervention and home program</a:t>
          </a:r>
        </a:p>
      </dgm:t>
    </dgm:pt>
    <dgm:pt modelId="{7C6339C7-BABC-4B9A-89A8-7E6E30FB96B2}" type="parTrans" cxnId="{18206239-AA15-4CA4-A5B9-F2E4C228000A}">
      <dgm:prSet/>
      <dgm:spPr/>
      <dgm:t>
        <a:bodyPr/>
        <a:lstStyle/>
        <a:p>
          <a:endParaRPr lang="en-US"/>
        </a:p>
      </dgm:t>
    </dgm:pt>
    <dgm:pt modelId="{E85542E5-D1AF-4330-B493-809A4CCCFDB7}" type="sibTrans" cxnId="{18206239-AA15-4CA4-A5B9-F2E4C228000A}">
      <dgm:prSet/>
      <dgm:spPr/>
      <dgm:t>
        <a:bodyPr/>
        <a:lstStyle/>
        <a:p>
          <a:endParaRPr lang="en-US"/>
        </a:p>
      </dgm:t>
    </dgm:pt>
    <dgm:pt modelId="{77FC13F1-E9F9-49A2-91DC-72FBBFAB7CE2}">
      <dgm:prSet/>
      <dgm:spPr/>
      <dgm:t>
        <a:bodyPr/>
        <a:lstStyle/>
        <a:p>
          <a:r>
            <a:rPr lang="en-US" dirty="0"/>
            <a:t>Typically clinic/ center based</a:t>
          </a:r>
        </a:p>
      </dgm:t>
    </dgm:pt>
    <dgm:pt modelId="{DADD28CD-39A5-4860-B884-30080D42EF99}" type="parTrans" cxnId="{A0D25F15-51F4-493A-8A45-EEF6DD371FC3}">
      <dgm:prSet/>
      <dgm:spPr/>
      <dgm:t>
        <a:bodyPr/>
        <a:lstStyle/>
        <a:p>
          <a:endParaRPr lang="en-US"/>
        </a:p>
      </dgm:t>
    </dgm:pt>
    <dgm:pt modelId="{96038A6E-87B3-45E8-B573-ADCD458A7228}" type="sibTrans" cxnId="{A0D25F15-51F4-493A-8A45-EEF6DD371FC3}">
      <dgm:prSet/>
      <dgm:spPr/>
      <dgm:t>
        <a:bodyPr/>
        <a:lstStyle/>
        <a:p>
          <a:endParaRPr lang="en-US"/>
        </a:p>
      </dgm:t>
    </dgm:pt>
    <dgm:pt modelId="{78F71B9D-8135-4DBD-8AF9-53FED35F46AD}">
      <dgm:prSet/>
      <dgm:spPr/>
      <dgm:t>
        <a:bodyPr/>
        <a:lstStyle/>
        <a:p>
          <a:r>
            <a:rPr lang="en-US" dirty="0" err="1"/>
            <a:t>FUNction</a:t>
          </a:r>
          <a:r>
            <a:rPr lang="en-US" dirty="0"/>
            <a:t>, </a:t>
          </a:r>
          <a:r>
            <a:rPr lang="en-US" dirty="0" err="1"/>
            <a:t>FUNction</a:t>
          </a:r>
          <a:r>
            <a:rPr lang="en-US" dirty="0"/>
            <a:t>, </a:t>
          </a:r>
          <a:r>
            <a:rPr lang="en-US" dirty="0" err="1"/>
            <a:t>FUNction</a:t>
          </a:r>
          <a:endParaRPr lang="en-US" dirty="0"/>
        </a:p>
      </dgm:t>
    </dgm:pt>
    <dgm:pt modelId="{7757C219-7144-48D3-8E27-BC2E32C49B54}" type="parTrans" cxnId="{811A2810-D843-4CA3-B291-9EAD87075AF7}">
      <dgm:prSet/>
      <dgm:spPr/>
    </dgm:pt>
    <dgm:pt modelId="{9E40B358-12C1-4B31-914F-3652A4E91323}" type="sibTrans" cxnId="{811A2810-D843-4CA3-B291-9EAD87075AF7}">
      <dgm:prSet/>
      <dgm:spPr/>
    </dgm:pt>
    <dgm:pt modelId="{7A1ECF55-99AF-45B4-840F-C6053C2585DC}" type="pres">
      <dgm:prSet presAssocID="{033F0BE3-8928-4F98-B54A-4C2B5639F8FB}" presName="vert0" presStyleCnt="0">
        <dgm:presLayoutVars>
          <dgm:dir/>
          <dgm:animOne val="branch"/>
          <dgm:animLvl val="lvl"/>
        </dgm:presLayoutVars>
      </dgm:prSet>
      <dgm:spPr/>
    </dgm:pt>
    <dgm:pt modelId="{E86356CA-BE1A-438C-9059-9153F279F8DA}" type="pres">
      <dgm:prSet presAssocID="{880B3BBF-BF8C-403B-87AE-24F1C02FEE2A}" presName="thickLine" presStyleLbl="alignNode1" presStyleIdx="0" presStyleCnt="4"/>
      <dgm:spPr/>
    </dgm:pt>
    <dgm:pt modelId="{D09C5C3C-BCD4-4F3B-8312-A2F360350FA5}" type="pres">
      <dgm:prSet presAssocID="{880B3BBF-BF8C-403B-87AE-24F1C02FEE2A}" presName="horz1" presStyleCnt="0"/>
      <dgm:spPr/>
    </dgm:pt>
    <dgm:pt modelId="{09C333E0-18FA-453E-BECC-B74ADAC5CB7B}" type="pres">
      <dgm:prSet presAssocID="{880B3BBF-BF8C-403B-87AE-24F1C02FEE2A}" presName="tx1" presStyleLbl="revTx" presStyleIdx="0" presStyleCnt="4"/>
      <dgm:spPr/>
    </dgm:pt>
    <dgm:pt modelId="{99427176-76BB-45D8-9D30-5A577E89C22F}" type="pres">
      <dgm:prSet presAssocID="{880B3BBF-BF8C-403B-87AE-24F1C02FEE2A}" presName="vert1" presStyleCnt="0"/>
      <dgm:spPr/>
    </dgm:pt>
    <dgm:pt modelId="{4E588F55-D3F8-450B-8329-AEC4D85490E3}" type="pres">
      <dgm:prSet presAssocID="{DAF91B3E-E12A-4F91-9955-FA06BF5FCE86}" presName="thickLine" presStyleLbl="alignNode1" presStyleIdx="1" presStyleCnt="4"/>
      <dgm:spPr/>
    </dgm:pt>
    <dgm:pt modelId="{38A7CDD7-E578-464E-BBB1-6239888B2897}" type="pres">
      <dgm:prSet presAssocID="{DAF91B3E-E12A-4F91-9955-FA06BF5FCE86}" presName="horz1" presStyleCnt="0"/>
      <dgm:spPr/>
    </dgm:pt>
    <dgm:pt modelId="{3419C6DB-8A85-418D-964E-8BEB03756E63}" type="pres">
      <dgm:prSet presAssocID="{DAF91B3E-E12A-4F91-9955-FA06BF5FCE86}" presName="tx1" presStyleLbl="revTx" presStyleIdx="1" presStyleCnt="4"/>
      <dgm:spPr/>
    </dgm:pt>
    <dgm:pt modelId="{74D30B30-CABF-41F8-BA8C-A751CB05A7E7}" type="pres">
      <dgm:prSet presAssocID="{DAF91B3E-E12A-4F91-9955-FA06BF5FCE86}" presName="vert1" presStyleCnt="0"/>
      <dgm:spPr/>
    </dgm:pt>
    <dgm:pt modelId="{99DE23D6-9FAE-4C90-AB7E-24DAFCBF4519}" type="pres">
      <dgm:prSet presAssocID="{77FC13F1-E9F9-49A2-91DC-72FBBFAB7CE2}" presName="thickLine" presStyleLbl="alignNode1" presStyleIdx="2" presStyleCnt="4"/>
      <dgm:spPr/>
    </dgm:pt>
    <dgm:pt modelId="{9BD1EBAA-BCF5-489F-AFF6-5728BAA69327}" type="pres">
      <dgm:prSet presAssocID="{77FC13F1-E9F9-49A2-91DC-72FBBFAB7CE2}" presName="horz1" presStyleCnt="0"/>
      <dgm:spPr/>
    </dgm:pt>
    <dgm:pt modelId="{A5B5979D-2B9F-4E12-9136-EED918CFF12D}" type="pres">
      <dgm:prSet presAssocID="{77FC13F1-E9F9-49A2-91DC-72FBBFAB7CE2}" presName="tx1" presStyleLbl="revTx" presStyleIdx="2" presStyleCnt="4"/>
      <dgm:spPr/>
    </dgm:pt>
    <dgm:pt modelId="{2724849C-A516-4505-AF87-1AAEF77CEB15}" type="pres">
      <dgm:prSet presAssocID="{77FC13F1-E9F9-49A2-91DC-72FBBFAB7CE2}" presName="vert1" presStyleCnt="0"/>
      <dgm:spPr/>
    </dgm:pt>
    <dgm:pt modelId="{70D9D8E5-ECBF-43EB-8A56-A95CD254921C}" type="pres">
      <dgm:prSet presAssocID="{78F71B9D-8135-4DBD-8AF9-53FED35F46AD}" presName="thickLine" presStyleLbl="alignNode1" presStyleIdx="3" presStyleCnt="4"/>
      <dgm:spPr/>
    </dgm:pt>
    <dgm:pt modelId="{240A671F-7894-4C58-97BA-BBAE67007C0A}" type="pres">
      <dgm:prSet presAssocID="{78F71B9D-8135-4DBD-8AF9-53FED35F46AD}" presName="horz1" presStyleCnt="0"/>
      <dgm:spPr/>
    </dgm:pt>
    <dgm:pt modelId="{AB455A04-CAE3-4C47-B698-A854EB5A03F7}" type="pres">
      <dgm:prSet presAssocID="{78F71B9D-8135-4DBD-8AF9-53FED35F46AD}" presName="tx1" presStyleLbl="revTx" presStyleIdx="3" presStyleCnt="4"/>
      <dgm:spPr/>
    </dgm:pt>
    <dgm:pt modelId="{4E187F48-2E54-4B73-B730-1BF9DABB64C8}" type="pres">
      <dgm:prSet presAssocID="{78F71B9D-8135-4DBD-8AF9-53FED35F46AD}" presName="vert1" presStyleCnt="0"/>
      <dgm:spPr/>
    </dgm:pt>
  </dgm:ptLst>
  <dgm:cxnLst>
    <dgm:cxn modelId="{811A2810-D843-4CA3-B291-9EAD87075AF7}" srcId="{033F0BE3-8928-4F98-B54A-4C2B5639F8FB}" destId="{78F71B9D-8135-4DBD-8AF9-53FED35F46AD}" srcOrd="3" destOrd="0" parTransId="{7757C219-7144-48D3-8E27-BC2E32C49B54}" sibTransId="{9E40B358-12C1-4B31-914F-3652A4E91323}"/>
    <dgm:cxn modelId="{A0D25F15-51F4-493A-8A45-EEF6DD371FC3}" srcId="{033F0BE3-8928-4F98-B54A-4C2B5639F8FB}" destId="{77FC13F1-E9F9-49A2-91DC-72FBBFAB7CE2}" srcOrd="2" destOrd="0" parTransId="{DADD28CD-39A5-4860-B884-30080D42EF99}" sibTransId="{96038A6E-87B3-45E8-B573-ADCD458A7228}"/>
    <dgm:cxn modelId="{F1640123-7CF7-47BC-8139-91505F33C4D7}" srcId="{033F0BE3-8928-4F98-B54A-4C2B5639F8FB}" destId="{880B3BBF-BF8C-403B-87AE-24F1C02FEE2A}" srcOrd="0" destOrd="0" parTransId="{58EEB1C3-60DE-4F18-9919-AC665C5773FF}" sibTransId="{2637430B-62E9-4F05-ADEC-063ABB359A2C}"/>
    <dgm:cxn modelId="{7CE72038-BA49-49C6-8623-F625AAD00F94}" type="presOf" srcId="{77FC13F1-E9F9-49A2-91DC-72FBBFAB7CE2}" destId="{A5B5979D-2B9F-4E12-9136-EED918CFF12D}" srcOrd="0" destOrd="0" presId="urn:microsoft.com/office/officeart/2008/layout/LinedList"/>
    <dgm:cxn modelId="{18206239-AA15-4CA4-A5B9-F2E4C228000A}" srcId="{033F0BE3-8928-4F98-B54A-4C2B5639F8FB}" destId="{DAF91B3E-E12A-4F91-9955-FA06BF5FCE86}" srcOrd="1" destOrd="0" parTransId="{7C6339C7-BABC-4B9A-89A8-7E6E30FB96B2}" sibTransId="{E85542E5-D1AF-4330-B493-809A4CCCFDB7}"/>
    <dgm:cxn modelId="{E407D981-B84B-4A15-85DD-806655808851}" type="presOf" srcId="{033F0BE3-8928-4F98-B54A-4C2B5639F8FB}" destId="{7A1ECF55-99AF-45B4-840F-C6053C2585DC}" srcOrd="0" destOrd="0" presId="urn:microsoft.com/office/officeart/2008/layout/LinedList"/>
    <dgm:cxn modelId="{25A2BBD6-6BB3-4615-8E6F-DB1B85446C84}" type="presOf" srcId="{DAF91B3E-E12A-4F91-9955-FA06BF5FCE86}" destId="{3419C6DB-8A85-418D-964E-8BEB03756E63}" srcOrd="0" destOrd="0" presId="urn:microsoft.com/office/officeart/2008/layout/LinedList"/>
    <dgm:cxn modelId="{2E71BCDC-279E-4ADF-9767-B98083BC5497}" type="presOf" srcId="{78F71B9D-8135-4DBD-8AF9-53FED35F46AD}" destId="{AB455A04-CAE3-4C47-B698-A854EB5A03F7}" srcOrd="0" destOrd="0" presId="urn:microsoft.com/office/officeart/2008/layout/LinedList"/>
    <dgm:cxn modelId="{8A084EF3-5EC6-4BC5-8A7C-F34141695200}" type="presOf" srcId="{880B3BBF-BF8C-403B-87AE-24F1C02FEE2A}" destId="{09C333E0-18FA-453E-BECC-B74ADAC5CB7B}" srcOrd="0" destOrd="0" presId="urn:microsoft.com/office/officeart/2008/layout/LinedList"/>
    <dgm:cxn modelId="{F3BD3F39-090D-44DD-8EAA-FEE02B58BED7}" type="presParOf" srcId="{7A1ECF55-99AF-45B4-840F-C6053C2585DC}" destId="{E86356CA-BE1A-438C-9059-9153F279F8DA}" srcOrd="0" destOrd="0" presId="urn:microsoft.com/office/officeart/2008/layout/LinedList"/>
    <dgm:cxn modelId="{22C4819D-02C0-45A2-821F-7F1B3036F0A2}" type="presParOf" srcId="{7A1ECF55-99AF-45B4-840F-C6053C2585DC}" destId="{D09C5C3C-BCD4-4F3B-8312-A2F360350FA5}" srcOrd="1" destOrd="0" presId="urn:microsoft.com/office/officeart/2008/layout/LinedList"/>
    <dgm:cxn modelId="{3DF88146-58E5-4DED-861E-7B9840143686}" type="presParOf" srcId="{D09C5C3C-BCD4-4F3B-8312-A2F360350FA5}" destId="{09C333E0-18FA-453E-BECC-B74ADAC5CB7B}" srcOrd="0" destOrd="0" presId="urn:microsoft.com/office/officeart/2008/layout/LinedList"/>
    <dgm:cxn modelId="{1CCF0C3A-7523-43CF-81BE-8E5BF56AD4A1}" type="presParOf" srcId="{D09C5C3C-BCD4-4F3B-8312-A2F360350FA5}" destId="{99427176-76BB-45D8-9D30-5A577E89C22F}" srcOrd="1" destOrd="0" presId="urn:microsoft.com/office/officeart/2008/layout/LinedList"/>
    <dgm:cxn modelId="{F231BB67-A48B-402C-9E4F-9B292545BA0A}" type="presParOf" srcId="{7A1ECF55-99AF-45B4-840F-C6053C2585DC}" destId="{4E588F55-D3F8-450B-8329-AEC4D85490E3}" srcOrd="2" destOrd="0" presId="urn:microsoft.com/office/officeart/2008/layout/LinedList"/>
    <dgm:cxn modelId="{59689D66-22F7-477F-B65B-51B0F1419AAF}" type="presParOf" srcId="{7A1ECF55-99AF-45B4-840F-C6053C2585DC}" destId="{38A7CDD7-E578-464E-BBB1-6239888B2897}" srcOrd="3" destOrd="0" presId="urn:microsoft.com/office/officeart/2008/layout/LinedList"/>
    <dgm:cxn modelId="{EC0A76EB-EFFE-4B82-9CB5-32F12F0654EE}" type="presParOf" srcId="{38A7CDD7-E578-464E-BBB1-6239888B2897}" destId="{3419C6DB-8A85-418D-964E-8BEB03756E63}" srcOrd="0" destOrd="0" presId="urn:microsoft.com/office/officeart/2008/layout/LinedList"/>
    <dgm:cxn modelId="{20056964-1951-4B8E-A2F9-26509D064CD0}" type="presParOf" srcId="{38A7CDD7-E578-464E-BBB1-6239888B2897}" destId="{74D30B30-CABF-41F8-BA8C-A751CB05A7E7}" srcOrd="1" destOrd="0" presId="urn:microsoft.com/office/officeart/2008/layout/LinedList"/>
    <dgm:cxn modelId="{3462EBD4-8F88-49F3-9A82-3F6C27650501}" type="presParOf" srcId="{7A1ECF55-99AF-45B4-840F-C6053C2585DC}" destId="{99DE23D6-9FAE-4C90-AB7E-24DAFCBF4519}" srcOrd="4" destOrd="0" presId="urn:microsoft.com/office/officeart/2008/layout/LinedList"/>
    <dgm:cxn modelId="{EEE862FD-6DDF-4129-913F-D266DE170257}" type="presParOf" srcId="{7A1ECF55-99AF-45B4-840F-C6053C2585DC}" destId="{9BD1EBAA-BCF5-489F-AFF6-5728BAA69327}" srcOrd="5" destOrd="0" presId="urn:microsoft.com/office/officeart/2008/layout/LinedList"/>
    <dgm:cxn modelId="{3F9DCE19-6F87-42FA-AF7E-0A94A334F0B5}" type="presParOf" srcId="{9BD1EBAA-BCF5-489F-AFF6-5728BAA69327}" destId="{A5B5979D-2B9F-4E12-9136-EED918CFF12D}" srcOrd="0" destOrd="0" presId="urn:microsoft.com/office/officeart/2008/layout/LinedList"/>
    <dgm:cxn modelId="{50F013E7-907B-4FC5-9693-3732BEE8B4F2}" type="presParOf" srcId="{9BD1EBAA-BCF5-489F-AFF6-5728BAA69327}" destId="{2724849C-A516-4505-AF87-1AAEF77CEB15}" srcOrd="1" destOrd="0" presId="urn:microsoft.com/office/officeart/2008/layout/LinedList"/>
    <dgm:cxn modelId="{31F321A4-B3B2-457A-B1A4-C927DD43FB8F}" type="presParOf" srcId="{7A1ECF55-99AF-45B4-840F-C6053C2585DC}" destId="{70D9D8E5-ECBF-43EB-8A56-A95CD254921C}" srcOrd="6" destOrd="0" presId="urn:microsoft.com/office/officeart/2008/layout/LinedList"/>
    <dgm:cxn modelId="{5777E79A-F5F2-473A-9F8C-2FA7E98001F9}" type="presParOf" srcId="{7A1ECF55-99AF-45B4-840F-C6053C2585DC}" destId="{240A671F-7894-4C58-97BA-BBAE67007C0A}" srcOrd="7" destOrd="0" presId="urn:microsoft.com/office/officeart/2008/layout/LinedList"/>
    <dgm:cxn modelId="{6E568C99-6CB5-466F-92E0-6ED69FBDEA99}" type="presParOf" srcId="{240A671F-7894-4C58-97BA-BBAE67007C0A}" destId="{AB455A04-CAE3-4C47-B698-A854EB5A03F7}" srcOrd="0" destOrd="0" presId="urn:microsoft.com/office/officeart/2008/layout/LinedList"/>
    <dgm:cxn modelId="{88F8B80C-05C0-44CA-B9EC-493EAD6A8C3C}" type="presParOf" srcId="{240A671F-7894-4C58-97BA-BBAE67007C0A}" destId="{4E187F48-2E54-4B73-B730-1BF9DABB64C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025430-4D26-49DE-B7D1-8F2FA093B90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28FB8BD-D978-48EC-B13A-D1CC4A0461E7}">
      <dgm:prSet/>
      <dgm:spPr/>
      <dgm:t>
        <a:bodyPr/>
        <a:lstStyle/>
        <a:p>
          <a:r>
            <a:rPr lang="en-US" dirty="0"/>
            <a:t>Hypotonia</a:t>
          </a:r>
        </a:p>
      </dgm:t>
    </dgm:pt>
    <dgm:pt modelId="{DA86ADEB-DE00-41EF-8177-D5DD0047224D}" type="parTrans" cxnId="{D6986833-3D72-4B6A-9033-5292235E9BF9}">
      <dgm:prSet/>
      <dgm:spPr/>
      <dgm:t>
        <a:bodyPr/>
        <a:lstStyle/>
        <a:p>
          <a:endParaRPr lang="en-US"/>
        </a:p>
      </dgm:t>
    </dgm:pt>
    <dgm:pt modelId="{1D90269B-E1AC-4C89-B8CC-031B032B5F34}" type="sibTrans" cxnId="{D6986833-3D72-4B6A-9033-5292235E9BF9}">
      <dgm:prSet/>
      <dgm:spPr/>
      <dgm:t>
        <a:bodyPr/>
        <a:lstStyle/>
        <a:p>
          <a:endParaRPr lang="en-US"/>
        </a:p>
      </dgm:t>
    </dgm:pt>
    <dgm:pt modelId="{66766BEF-1391-4CD3-B1D9-63919CB022BA}">
      <dgm:prSet/>
      <dgm:spPr/>
      <dgm:t>
        <a:bodyPr/>
        <a:lstStyle/>
        <a:p>
          <a:endParaRPr lang="en-US" dirty="0"/>
        </a:p>
      </dgm:t>
    </dgm:pt>
    <dgm:pt modelId="{18FBB08B-2C96-4644-B170-651E6871F121}" type="parTrans" cxnId="{A20AEE7C-7EB4-433D-AC47-F487A7F4251C}">
      <dgm:prSet/>
      <dgm:spPr/>
      <dgm:t>
        <a:bodyPr/>
        <a:lstStyle/>
        <a:p>
          <a:endParaRPr lang="en-US"/>
        </a:p>
      </dgm:t>
    </dgm:pt>
    <dgm:pt modelId="{11C1724E-B8A4-4581-BCA9-33C7E17FED3D}" type="sibTrans" cxnId="{A20AEE7C-7EB4-433D-AC47-F487A7F4251C}">
      <dgm:prSet/>
      <dgm:spPr/>
      <dgm:t>
        <a:bodyPr/>
        <a:lstStyle/>
        <a:p>
          <a:endParaRPr lang="en-US"/>
        </a:p>
      </dgm:t>
    </dgm:pt>
    <dgm:pt modelId="{D768D35D-4502-4CE6-AA5F-B957AA79955B}">
      <dgm:prSet/>
      <dgm:spPr/>
      <dgm:t>
        <a:bodyPr/>
        <a:lstStyle/>
        <a:p>
          <a:endParaRPr lang="en-US" dirty="0"/>
        </a:p>
      </dgm:t>
    </dgm:pt>
    <dgm:pt modelId="{787472D6-0155-457E-8851-EBD87A8244C4}" type="parTrans" cxnId="{B706C165-5148-493F-9E3F-76FC55BD1C9E}">
      <dgm:prSet/>
      <dgm:spPr/>
      <dgm:t>
        <a:bodyPr/>
        <a:lstStyle/>
        <a:p>
          <a:endParaRPr lang="en-US"/>
        </a:p>
      </dgm:t>
    </dgm:pt>
    <dgm:pt modelId="{9C9546C5-EC7F-492F-B5B0-395C99104E79}" type="sibTrans" cxnId="{B706C165-5148-493F-9E3F-76FC55BD1C9E}">
      <dgm:prSet/>
      <dgm:spPr/>
      <dgm:t>
        <a:bodyPr/>
        <a:lstStyle/>
        <a:p>
          <a:endParaRPr lang="en-US"/>
        </a:p>
      </dgm:t>
    </dgm:pt>
    <dgm:pt modelId="{B158EE5C-9BF8-46CA-872D-2A8D56BBDED3}">
      <dgm:prSet/>
      <dgm:spPr/>
      <dgm:t>
        <a:bodyPr/>
        <a:lstStyle/>
        <a:p>
          <a:endParaRPr lang="en-US" dirty="0"/>
        </a:p>
      </dgm:t>
    </dgm:pt>
    <dgm:pt modelId="{4D4392B2-E1F1-4D56-A60A-496D8752844D}" type="parTrans" cxnId="{0A30E2AC-522B-4979-8C90-07B19FA2A032}">
      <dgm:prSet/>
      <dgm:spPr/>
      <dgm:t>
        <a:bodyPr/>
        <a:lstStyle/>
        <a:p>
          <a:endParaRPr lang="en-US"/>
        </a:p>
      </dgm:t>
    </dgm:pt>
    <dgm:pt modelId="{A732B2AC-E0AC-4411-8C13-4BC6133912DE}" type="sibTrans" cxnId="{0A30E2AC-522B-4979-8C90-07B19FA2A032}">
      <dgm:prSet/>
      <dgm:spPr/>
      <dgm:t>
        <a:bodyPr/>
        <a:lstStyle/>
        <a:p>
          <a:endParaRPr lang="en-US"/>
        </a:p>
      </dgm:t>
    </dgm:pt>
    <dgm:pt modelId="{9175A66A-1A46-47DC-9713-42EDA6CCFD0A}" type="pres">
      <dgm:prSet presAssocID="{96025430-4D26-49DE-B7D1-8F2FA093B902}" presName="linear" presStyleCnt="0">
        <dgm:presLayoutVars>
          <dgm:animLvl val="lvl"/>
          <dgm:resizeHandles val="exact"/>
        </dgm:presLayoutVars>
      </dgm:prSet>
      <dgm:spPr/>
    </dgm:pt>
    <dgm:pt modelId="{049C2901-1DA4-49ED-961B-879F40E70AB0}" type="pres">
      <dgm:prSet presAssocID="{328FB8BD-D978-48EC-B13A-D1CC4A0461E7}" presName="parentText" presStyleLbl="node1" presStyleIdx="0" presStyleCnt="4">
        <dgm:presLayoutVars>
          <dgm:chMax val="0"/>
          <dgm:bulletEnabled val="1"/>
        </dgm:presLayoutVars>
      </dgm:prSet>
      <dgm:spPr/>
    </dgm:pt>
    <dgm:pt modelId="{8835EC8A-B209-4522-997A-469FBB1C8280}" type="pres">
      <dgm:prSet presAssocID="{1D90269B-E1AC-4C89-B8CC-031B032B5F34}" presName="spacer" presStyleCnt="0"/>
      <dgm:spPr/>
    </dgm:pt>
    <dgm:pt modelId="{6E89E491-DD90-4ACA-80D0-D03443BBBAFB}" type="pres">
      <dgm:prSet presAssocID="{66766BEF-1391-4CD3-B1D9-63919CB022BA}" presName="parentText" presStyleLbl="node1" presStyleIdx="1" presStyleCnt="4">
        <dgm:presLayoutVars>
          <dgm:chMax val="0"/>
          <dgm:bulletEnabled val="1"/>
        </dgm:presLayoutVars>
      </dgm:prSet>
      <dgm:spPr/>
    </dgm:pt>
    <dgm:pt modelId="{2DF449E7-D960-47EB-AAAC-4C78C95FCF1A}" type="pres">
      <dgm:prSet presAssocID="{11C1724E-B8A4-4581-BCA9-33C7E17FED3D}" presName="spacer" presStyleCnt="0"/>
      <dgm:spPr/>
    </dgm:pt>
    <dgm:pt modelId="{5472FA1B-A450-4C76-AB5D-EDF47DAFC5B9}" type="pres">
      <dgm:prSet presAssocID="{D768D35D-4502-4CE6-AA5F-B957AA79955B}" presName="parentText" presStyleLbl="node1" presStyleIdx="2" presStyleCnt="4">
        <dgm:presLayoutVars>
          <dgm:chMax val="0"/>
          <dgm:bulletEnabled val="1"/>
        </dgm:presLayoutVars>
      </dgm:prSet>
      <dgm:spPr/>
    </dgm:pt>
    <dgm:pt modelId="{7616ED5E-4419-477A-9F11-52B34ACE93ED}" type="pres">
      <dgm:prSet presAssocID="{9C9546C5-EC7F-492F-B5B0-395C99104E79}" presName="spacer" presStyleCnt="0"/>
      <dgm:spPr/>
    </dgm:pt>
    <dgm:pt modelId="{EAF9DA6B-F2B2-4EE1-8EA2-B9AA73E302AB}" type="pres">
      <dgm:prSet presAssocID="{B158EE5C-9BF8-46CA-872D-2A8D56BBDED3}" presName="parentText" presStyleLbl="node1" presStyleIdx="3" presStyleCnt="4" custLinFactNeighborY="13140">
        <dgm:presLayoutVars>
          <dgm:chMax val="0"/>
          <dgm:bulletEnabled val="1"/>
        </dgm:presLayoutVars>
      </dgm:prSet>
      <dgm:spPr/>
    </dgm:pt>
  </dgm:ptLst>
  <dgm:cxnLst>
    <dgm:cxn modelId="{DEBEB610-4B8D-4680-B5FF-B6F7B21FFDA8}" type="presOf" srcId="{96025430-4D26-49DE-B7D1-8F2FA093B902}" destId="{9175A66A-1A46-47DC-9713-42EDA6CCFD0A}" srcOrd="0" destOrd="0" presId="urn:microsoft.com/office/officeart/2005/8/layout/vList2"/>
    <dgm:cxn modelId="{D6986833-3D72-4B6A-9033-5292235E9BF9}" srcId="{96025430-4D26-49DE-B7D1-8F2FA093B902}" destId="{328FB8BD-D978-48EC-B13A-D1CC4A0461E7}" srcOrd="0" destOrd="0" parTransId="{DA86ADEB-DE00-41EF-8177-D5DD0047224D}" sibTransId="{1D90269B-E1AC-4C89-B8CC-031B032B5F34}"/>
    <dgm:cxn modelId="{55FD855F-FF0E-4BC8-B773-4CA80EAB0DD7}" type="presOf" srcId="{66766BEF-1391-4CD3-B1D9-63919CB022BA}" destId="{6E89E491-DD90-4ACA-80D0-D03443BBBAFB}" srcOrd="0" destOrd="0" presId="urn:microsoft.com/office/officeart/2005/8/layout/vList2"/>
    <dgm:cxn modelId="{B706C165-5148-493F-9E3F-76FC55BD1C9E}" srcId="{96025430-4D26-49DE-B7D1-8F2FA093B902}" destId="{D768D35D-4502-4CE6-AA5F-B957AA79955B}" srcOrd="2" destOrd="0" parTransId="{787472D6-0155-457E-8851-EBD87A8244C4}" sibTransId="{9C9546C5-EC7F-492F-B5B0-395C99104E79}"/>
    <dgm:cxn modelId="{B1C2D579-3B76-4028-8962-56780006F205}" type="presOf" srcId="{D768D35D-4502-4CE6-AA5F-B957AA79955B}" destId="{5472FA1B-A450-4C76-AB5D-EDF47DAFC5B9}" srcOrd="0" destOrd="0" presId="urn:microsoft.com/office/officeart/2005/8/layout/vList2"/>
    <dgm:cxn modelId="{A20AEE7C-7EB4-433D-AC47-F487A7F4251C}" srcId="{96025430-4D26-49DE-B7D1-8F2FA093B902}" destId="{66766BEF-1391-4CD3-B1D9-63919CB022BA}" srcOrd="1" destOrd="0" parTransId="{18FBB08B-2C96-4644-B170-651E6871F121}" sibTransId="{11C1724E-B8A4-4581-BCA9-33C7E17FED3D}"/>
    <dgm:cxn modelId="{0A30E2AC-522B-4979-8C90-07B19FA2A032}" srcId="{96025430-4D26-49DE-B7D1-8F2FA093B902}" destId="{B158EE5C-9BF8-46CA-872D-2A8D56BBDED3}" srcOrd="3" destOrd="0" parTransId="{4D4392B2-E1F1-4D56-A60A-496D8752844D}" sibTransId="{A732B2AC-E0AC-4411-8C13-4BC6133912DE}"/>
    <dgm:cxn modelId="{C29D0AB2-7456-4EA4-BFC6-6BF1D3E03CAB}" type="presOf" srcId="{328FB8BD-D978-48EC-B13A-D1CC4A0461E7}" destId="{049C2901-1DA4-49ED-961B-879F40E70AB0}" srcOrd="0" destOrd="0" presId="urn:microsoft.com/office/officeart/2005/8/layout/vList2"/>
    <dgm:cxn modelId="{6A3E90E1-85FB-44A8-87A6-57F033163784}" type="presOf" srcId="{B158EE5C-9BF8-46CA-872D-2A8D56BBDED3}" destId="{EAF9DA6B-F2B2-4EE1-8EA2-B9AA73E302AB}" srcOrd="0" destOrd="0" presId="urn:microsoft.com/office/officeart/2005/8/layout/vList2"/>
    <dgm:cxn modelId="{06B59D68-A0E5-4515-A8DF-3E063373A3B9}" type="presParOf" srcId="{9175A66A-1A46-47DC-9713-42EDA6CCFD0A}" destId="{049C2901-1DA4-49ED-961B-879F40E70AB0}" srcOrd="0" destOrd="0" presId="urn:microsoft.com/office/officeart/2005/8/layout/vList2"/>
    <dgm:cxn modelId="{F0495BD7-3F44-4574-A8E0-C41630F8EE23}" type="presParOf" srcId="{9175A66A-1A46-47DC-9713-42EDA6CCFD0A}" destId="{8835EC8A-B209-4522-997A-469FBB1C8280}" srcOrd="1" destOrd="0" presId="urn:microsoft.com/office/officeart/2005/8/layout/vList2"/>
    <dgm:cxn modelId="{38BAAA3F-2286-49A0-A65C-0C47C9059E16}" type="presParOf" srcId="{9175A66A-1A46-47DC-9713-42EDA6CCFD0A}" destId="{6E89E491-DD90-4ACA-80D0-D03443BBBAFB}" srcOrd="2" destOrd="0" presId="urn:microsoft.com/office/officeart/2005/8/layout/vList2"/>
    <dgm:cxn modelId="{DEE135CB-530F-458F-9167-299404DB6944}" type="presParOf" srcId="{9175A66A-1A46-47DC-9713-42EDA6CCFD0A}" destId="{2DF449E7-D960-47EB-AAAC-4C78C95FCF1A}" srcOrd="3" destOrd="0" presId="urn:microsoft.com/office/officeart/2005/8/layout/vList2"/>
    <dgm:cxn modelId="{6DA6235A-DD75-4FDF-81A4-6F491BAE8E3F}" type="presParOf" srcId="{9175A66A-1A46-47DC-9713-42EDA6CCFD0A}" destId="{5472FA1B-A450-4C76-AB5D-EDF47DAFC5B9}" srcOrd="4" destOrd="0" presId="urn:microsoft.com/office/officeart/2005/8/layout/vList2"/>
    <dgm:cxn modelId="{56418F44-98B2-4C48-A975-375994BB2205}" type="presParOf" srcId="{9175A66A-1A46-47DC-9713-42EDA6CCFD0A}" destId="{7616ED5E-4419-477A-9F11-52B34ACE93ED}" srcOrd="5" destOrd="0" presId="urn:microsoft.com/office/officeart/2005/8/layout/vList2"/>
    <dgm:cxn modelId="{59109121-0218-4FA8-BFC1-082A8A258AE1}" type="presParOf" srcId="{9175A66A-1A46-47DC-9713-42EDA6CCFD0A}" destId="{EAF9DA6B-F2B2-4EE1-8EA2-B9AA73E302A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309171-DAF2-4A18-88C6-39E61105F997}" type="doc">
      <dgm:prSet loTypeId="urn:microsoft.com/office/officeart/2005/8/layout/hierarchy1" loCatId="hierarchy" qsTypeId="urn:microsoft.com/office/officeart/2005/8/quickstyle/simple1" qsCatId="simple" csTypeId="urn:microsoft.com/office/officeart/2005/8/colors/accent5_2" csCatId="accent5" phldr="1"/>
      <dgm:spPr/>
      <dgm:t>
        <a:bodyPr/>
        <a:lstStyle/>
        <a:p>
          <a:endParaRPr lang="en-US"/>
        </a:p>
      </dgm:t>
    </dgm:pt>
    <dgm:pt modelId="{FA4DC467-A30C-46D9-A2A9-85A9561446A8}">
      <dgm:prSet/>
      <dgm:spPr/>
      <dgm:t>
        <a:bodyPr/>
        <a:lstStyle/>
        <a:p>
          <a:r>
            <a:rPr lang="en-US" dirty="0"/>
            <a:t>ab</a:t>
          </a:r>
          <a:r>
            <a:rPr lang="en-US" b="0" i="0" dirty="0"/>
            <a:t>normally low muscl</a:t>
          </a:r>
          <a:r>
            <a:rPr lang="en-US" dirty="0"/>
            <a:t>e tone </a:t>
          </a:r>
        </a:p>
        <a:p>
          <a:endParaRPr lang="en-US" dirty="0"/>
        </a:p>
      </dgm:t>
    </dgm:pt>
    <dgm:pt modelId="{D8EA6229-A1F7-401D-BFEF-8F7181833835}" type="parTrans" cxnId="{1CA5C4F9-F81F-4F67-A8FE-7C9F39EABDAC}">
      <dgm:prSet/>
      <dgm:spPr/>
      <dgm:t>
        <a:bodyPr/>
        <a:lstStyle/>
        <a:p>
          <a:endParaRPr lang="en-US"/>
        </a:p>
      </dgm:t>
    </dgm:pt>
    <dgm:pt modelId="{284F03B9-0890-4A9E-853D-C0B737E63262}" type="sibTrans" cxnId="{1CA5C4F9-F81F-4F67-A8FE-7C9F39EABDAC}">
      <dgm:prSet/>
      <dgm:spPr/>
      <dgm:t>
        <a:bodyPr/>
        <a:lstStyle/>
        <a:p>
          <a:endParaRPr lang="en-US"/>
        </a:p>
      </dgm:t>
    </dgm:pt>
    <dgm:pt modelId="{07D725AF-4930-4A71-8FD4-C6E1CA23BADC}">
      <dgm:prSet/>
      <dgm:spPr/>
      <dgm:t>
        <a:bodyPr/>
        <a:lstStyle/>
        <a:p>
          <a:r>
            <a:rPr lang="en-US" b="0" i="0" dirty="0"/>
            <a:t>reduced resting muscle tension and decreased resistance to passive stretch or rapid movement</a:t>
          </a:r>
          <a:endParaRPr lang="en-US" dirty="0"/>
        </a:p>
      </dgm:t>
    </dgm:pt>
    <dgm:pt modelId="{8CBEB256-ACE2-4770-9F2E-FD11734382D5}" type="parTrans" cxnId="{2D63FC3C-0DDF-4A51-AFB2-135020891AB1}">
      <dgm:prSet/>
      <dgm:spPr/>
      <dgm:t>
        <a:bodyPr/>
        <a:lstStyle/>
        <a:p>
          <a:endParaRPr lang="en-US"/>
        </a:p>
      </dgm:t>
    </dgm:pt>
    <dgm:pt modelId="{0D45B053-A642-41D8-89FD-9FC5AEFD8A6C}" type="sibTrans" cxnId="{2D63FC3C-0DDF-4A51-AFB2-135020891AB1}">
      <dgm:prSet/>
      <dgm:spPr/>
      <dgm:t>
        <a:bodyPr/>
        <a:lstStyle/>
        <a:p>
          <a:endParaRPr lang="en-US"/>
        </a:p>
      </dgm:t>
    </dgm:pt>
    <dgm:pt modelId="{1DB4E6BB-6532-4F79-B978-B5E1F0C2643F}">
      <dgm:prSet/>
      <dgm:spPr/>
      <dgm:t>
        <a:bodyPr/>
        <a:lstStyle/>
        <a:p>
          <a:r>
            <a:rPr lang="en-US" dirty="0"/>
            <a:t>Infants often feel “floppy” in neck, trunk, arms, and legs</a:t>
          </a:r>
        </a:p>
      </dgm:t>
    </dgm:pt>
    <dgm:pt modelId="{08F7EB3E-EDF7-4817-ABA5-AA631B71DAFC}" type="parTrans" cxnId="{AAB207F5-BB16-46BF-B669-1E8C998E3F6A}">
      <dgm:prSet/>
      <dgm:spPr/>
      <dgm:t>
        <a:bodyPr/>
        <a:lstStyle/>
        <a:p>
          <a:endParaRPr lang="en-US"/>
        </a:p>
      </dgm:t>
    </dgm:pt>
    <dgm:pt modelId="{337E2259-7DCD-435A-B3D4-E69C93681C8D}" type="sibTrans" cxnId="{AAB207F5-BB16-46BF-B669-1E8C998E3F6A}">
      <dgm:prSet/>
      <dgm:spPr/>
      <dgm:t>
        <a:bodyPr/>
        <a:lstStyle/>
        <a:p>
          <a:endParaRPr lang="en-US"/>
        </a:p>
      </dgm:t>
    </dgm:pt>
    <dgm:pt modelId="{E0121AA3-11B4-4228-95A0-7E9E1CAE94A9}" type="pres">
      <dgm:prSet presAssocID="{EA309171-DAF2-4A18-88C6-39E61105F997}" presName="hierChild1" presStyleCnt="0">
        <dgm:presLayoutVars>
          <dgm:chPref val="1"/>
          <dgm:dir/>
          <dgm:animOne val="branch"/>
          <dgm:animLvl val="lvl"/>
          <dgm:resizeHandles/>
        </dgm:presLayoutVars>
      </dgm:prSet>
      <dgm:spPr/>
    </dgm:pt>
    <dgm:pt modelId="{62BE24F4-CC8C-4B28-8505-95E12729A7AC}" type="pres">
      <dgm:prSet presAssocID="{FA4DC467-A30C-46D9-A2A9-85A9561446A8}" presName="hierRoot1" presStyleCnt="0"/>
      <dgm:spPr/>
    </dgm:pt>
    <dgm:pt modelId="{7AE66BDC-8F9D-4846-8F00-61E3D2462D43}" type="pres">
      <dgm:prSet presAssocID="{FA4DC467-A30C-46D9-A2A9-85A9561446A8}" presName="composite" presStyleCnt="0"/>
      <dgm:spPr/>
    </dgm:pt>
    <dgm:pt modelId="{19D8520C-9FBE-4782-91F1-4A68F1038D34}" type="pres">
      <dgm:prSet presAssocID="{FA4DC467-A30C-46D9-A2A9-85A9561446A8}" presName="background" presStyleLbl="node0" presStyleIdx="0" presStyleCnt="3"/>
      <dgm:spPr/>
    </dgm:pt>
    <dgm:pt modelId="{716F969C-B3D7-4A46-BBC2-370B75971B6C}" type="pres">
      <dgm:prSet presAssocID="{FA4DC467-A30C-46D9-A2A9-85A9561446A8}" presName="text" presStyleLbl="fgAcc0" presStyleIdx="0" presStyleCnt="3">
        <dgm:presLayoutVars>
          <dgm:chPref val="3"/>
        </dgm:presLayoutVars>
      </dgm:prSet>
      <dgm:spPr/>
    </dgm:pt>
    <dgm:pt modelId="{2119EEFE-5DCF-4311-AEA2-444A60DF7F45}" type="pres">
      <dgm:prSet presAssocID="{FA4DC467-A30C-46D9-A2A9-85A9561446A8}" presName="hierChild2" presStyleCnt="0"/>
      <dgm:spPr/>
    </dgm:pt>
    <dgm:pt modelId="{2FD24027-CF69-4536-A16E-B25B81AE0325}" type="pres">
      <dgm:prSet presAssocID="{07D725AF-4930-4A71-8FD4-C6E1CA23BADC}" presName="hierRoot1" presStyleCnt="0"/>
      <dgm:spPr/>
    </dgm:pt>
    <dgm:pt modelId="{98CAA5FC-2089-4C08-88D9-709B3DD5F6E8}" type="pres">
      <dgm:prSet presAssocID="{07D725AF-4930-4A71-8FD4-C6E1CA23BADC}" presName="composite" presStyleCnt="0"/>
      <dgm:spPr/>
    </dgm:pt>
    <dgm:pt modelId="{430C36FA-6AF7-4993-86F8-270D3EB737F0}" type="pres">
      <dgm:prSet presAssocID="{07D725AF-4930-4A71-8FD4-C6E1CA23BADC}" presName="background" presStyleLbl="node0" presStyleIdx="1" presStyleCnt="3"/>
      <dgm:spPr/>
    </dgm:pt>
    <dgm:pt modelId="{06F54843-1B00-4646-9ECE-7A23E694081A}" type="pres">
      <dgm:prSet presAssocID="{07D725AF-4930-4A71-8FD4-C6E1CA23BADC}" presName="text" presStyleLbl="fgAcc0" presStyleIdx="1" presStyleCnt="3">
        <dgm:presLayoutVars>
          <dgm:chPref val="3"/>
        </dgm:presLayoutVars>
      </dgm:prSet>
      <dgm:spPr/>
    </dgm:pt>
    <dgm:pt modelId="{06F4258F-DE25-4270-A985-37B02A534E21}" type="pres">
      <dgm:prSet presAssocID="{07D725AF-4930-4A71-8FD4-C6E1CA23BADC}" presName="hierChild2" presStyleCnt="0"/>
      <dgm:spPr/>
    </dgm:pt>
    <dgm:pt modelId="{EF6E7327-9CE6-4704-8701-B6111D58BD53}" type="pres">
      <dgm:prSet presAssocID="{1DB4E6BB-6532-4F79-B978-B5E1F0C2643F}" presName="hierRoot1" presStyleCnt="0"/>
      <dgm:spPr/>
    </dgm:pt>
    <dgm:pt modelId="{4A755C59-E52C-4853-B417-442542EC556F}" type="pres">
      <dgm:prSet presAssocID="{1DB4E6BB-6532-4F79-B978-B5E1F0C2643F}" presName="composite" presStyleCnt="0"/>
      <dgm:spPr/>
    </dgm:pt>
    <dgm:pt modelId="{1D8D1B9B-87B8-4516-8A57-83A0ABF906EC}" type="pres">
      <dgm:prSet presAssocID="{1DB4E6BB-6532-4F79-B978-B5E1F0C2643F}" presName="background" presStyleLbl="node0" presStyleIdx="2" presStyleCnt="3"/>
      <dgm:spPr/>
    </dgm:pt>
    <dgm:pt modelId="{15F745D3-438A-4D1C-A460-4E569BE0EE4D}" type="pres">
      <dgm:prSet presAssocID="{1DB4E6BB-6532-4F79-B978-B5E1F0C2643F}" presName="text" presStyleLbl="fgAcc0" presStyleIdx="2" presStyleCnt="3">
        <dgm:presLayoutVars>
          <dgm:chPref val="3"/>
        </dgm:presLayoutVars>
      </dgm:prSet>
      <dgm:spPr/>
    </dgm:pt>
    <dgm:pt modelId="{EC03ED7B-6DE1-420A-B57E-D630692E2228}" type="pres">
      <dgm:prSet presAssocID="{1DB4E6BB-6532-4F79-B978-B5E1F0C2643F}" presName="hierChild2" presStyleCnt="0"/>
      <dgm:spPr/>
    </dgm:pt>
  </dgm:ptLst>
  <dgm:cxnLst>
    <dgm:cxn modelId="{8A7B0D03-13A8-4C3F-BFDE-F728DBAAC5CD}" type="presOf" srcId="{07D725AF-4930-4A71-8FD4-C6E1CA23BADC}" destId="{06F54843-1B00-4646-9ECE-7A23E694081A}" srcOrd="0" destOrd="0" presId="urn:microsoft.com/office/officeart/2005/8/layout/hierarchy1"/>
    <dgm:cxn modelId="{AABB660A-2941-4056-BBCD-37BA4F6E3206}" type="presOf" srcId="{1DB4E6BB-6532-4F79-B978-B5E1F0C2643F}" destId="{15F745D3-438A-4D1C-A460-4E569BE0EE4D}" srcOrd="0" destOrd="0" presId="urn:microsoft.com/office/officeart/2005/8/layout/hierarchy1"/>
    <dgm:cxn modelId="{2D63FC3C-0DDF-4A51-AFB2-135020891AB1}" srcId="{EA309171-DAF2-4A18-88C6-39E61105F997}" destId="{07D725AF-4930-4A71-8FD4-C6E1CA23BADC}" srcOrd="1" destOrd="0" parTransId="{8CBEB256-ACE2-4770-9F2E-FD11734382D5}" sibTransId="{0D45B053-A642-41D8-89FD-9FC5AEFD8A6C}"/>
    <dgm:cxn modelId="{A7157094-8136-445D-A04A-FDAFE84CEB5C}" type="presOf" srcId="{EA309171-DAF2-4A18-88C6-39E61105F997}" destId="{E0121AA3-11B4-4228-95A0-7E9E1CAE94A9}" srcOrd="0" destOrd="0" presId="urn:microsoft.com/office/officeart/2005/8/layout/hierarchy1"/>
    <dgm:cxn modelId="{FA2B85CD-827F-40DC-8D49-3CFE9FF58C8B}" type="presOf" srcId="{FA4DC467-A30C-46D9-A2A9-85A9561446A8}" destId="{716F969C-B3D7-4A46-BBC2-370B75971B6C}" srcOrd="0" destOrd="0" presId="urn:microsoft.com/office/officeart/2005/8/layout/hierarchy1"/>
    <dgm:cxn modelId="{AAB207F5-BB16-46BF-B669-1E8C998E3F6A}" srcId="{EA309171-DAF2-4A18-88C6-39E61105F997}" destId="{1DB4E6BB-6532-4F79-B978-B5E1F0C2643F}" srcOrd="2" destOrd="0" parTransId="{08F7EB3E-EDF7-4817-ABA5-AA631B71DAFC}" sibTransId="{337E2259-7DCD-435A-B3D4-E69C93681C8D}"/>
    <dgm:cxn modelId="{1CA5C4F9-F81F-4F67-A8FE-7C9F39EABDAC}" srcId="{EA309171-DAF2-4A18-88C6-39E61105F997}" destId="{FA4DC467-A30C-46D9-A2A9-85A9561446A8}" srcOrd="0" destOrd="0" parTransId="{D8EA6229-A1F7-401D-BFEF-8F7181833835}" sibTransId="{284F03B9-0890-4A9E-853D-C0B737E63262}"/>
    <dgm:cxn modelId="{6FAEAF21-9C31-4BE7-8605-5C7FC3B8771B}" type="presParOf" srcId="{E0121AA3-11B4-4228-95A0-7E9E1CAE94A9}" destId="{62BE24F4-CC8C-4B28-8505-95E12729A7AC}" srcOrd="0" destOrd="0" presId="urn:microsoft.com/office/officeart/2005/8/layout/hierarchy1"/>
    <dgm:cxn modelId="{3D5005C2-D59A-4917-9517-E69B5C07D718}" type="presParOf" srcId="{62BE24F4-CC8C-4B28-8505-95E12729A7AC}" destId="{7AE66BDC-8F9D-4846-8F00-61E3D2462D43}" srcOrd="0" destOrd="0" presId="urn:microsoft.com/office/officeart/2005/8/layout/hierarchy1"/>
    <dgm:cxn modelId="{5699A72D-02D6-48A9-8C1B-1ECA0E4F296B}" type="presParOf" srcId="{7AE66BDC-8F9D-4846-8F00-61E3D2462D43}" destId="{19D8520C-9FBE-4782-91F1-4A68F1038D34}" srcOrd="0" destOrd="0" presId="urn:microsoft.com/office/officeart/2005/8/layout/hierarchy1"/>
    <dgm:cxn modelId="{F5A473CC-5C9A-4AA4-9629-D1C4161D5480}" type="presParOf" srcId="{7AE66BDC-8F9D-4846-8F00-61E3D2462D43}" destId="{716F969C-B3D7-4A46-BBC2-370B75971B6C}" srcOrd="1" destOrd="0" presId="urn:microsoft.com/office/officeart/2005/8/layout/hierarchy1"/>
    <dgm:cxn modelId="{A1B8461E-9330-4EAD-98C8-677F3E781372}" type="presParOf" srcId="{62BE24F4-CC8C-4B28-8505-95E12729A7AC}" destId="{2119EEFE-5DCF-4311-AEA2-444A60DF7F45}" srcOrd="1" destOrd="0" presId="urn:microsoft.com/office/officeart/2005/8/layout/hierarchy1"/>
    <dgm:cxn modelId="{73D624B1-0443-46F0-ACDA-B909E8E24F34}" type="presParOf" srcId="{E0121AA3-11B4-4228-95A0-7E9E1CAE94A9}" destId="{2FD24027-CF69-4536-A16E-B25B81AE0325}" srcOrd="1" destOrd="0" presId="urn:microsoft.com/office/officeart/2005/8/layout/hierarchy1"/>
    <dgm:cxn modelId="{7E79F483-31EF-4EB5-90CC-883DD802D3AF}" type="presParOf" srcId="{2FD24027-CF69-4536-A16E-B25B81AE0325}" destId="{98CAA5FC-2089-4C08-88D9-709B3DD5F6E8}" srcOrd="0" destOrd="0" presId="urn:microsoft.com/office/officeart/2005/8/layout/hierarchy1"/>
    <dgm:cxn modelId="{B215888B-5352-41D4-9BB9-102606AF0BA8}" type="presParOf" srcId="{98CAA5FC-2089-4C08-88D9-709B3DD5F6E8}" destId="{430C36FA-6AF7-4993-86F8-270D3EB737F0}" srcOrd="0" destOrd="0" presId="urn:microsoft.com/office/officeart/2005/8/layout/hierarchy1"/>
    <dgm:cxn modelId="{77DFA33B-493B-4F5E-8D54-DDE61E7594BB}" type="presParOf" srcId="{98CAA5FC-2089-4C08-88D9-709B3DD5F6E8}" destId="{06F54843-1B00-4646-9ECE-7A23E694081A}" srcOrd="1" destOrd="0" presId="urn:microsoft.com/office/officeart/2005/8/layout/hierarchy1"/>
    <dgm:cxn modelId="{C8C37C19-D0D5-4644-9F15-2B894EC8A9E5}" type="presParOf" srcId="{2FD24027-CF69-4536-A16E-B25B81AE0325}" destId="{06F4258F-DE25-4270-A985-37B02A534E21}" srcOrd="1" destOrd="0" presId="urn:microsoft.com/office/officeart/2005/8/layout/hierarchy1"/>
    <dgm:cxn modelId="{58EDBE5E-2957-4640-A252-8E02DC52A51B}" type="presParOf" srcId="{E0121AA3-11B4-4228-95A0-7E9E1CAE94A9}" destId="{EF6E7327-9CE6-4704-8701-B6111D58BD53}" srcOrd="2" destOrd="0" presId="urn:microsoft.com/office/officeart/2005/8/layout/hierarchy1"/>
    <dgm:cxn modelId="{E4B36778-09CE-41C5-AFFC-99C3A534B9AF}" type="presParOf" srcId="{EF6E7327-9CE6-4704-8701-B6111D58BD53}" destId="{4A755C59-E52C-4853-B417-442542EC556F}" srcOrd="0" destOrd="0" presId="urn:microsoft.com/office/officeart/2005/8/layout/hierarchy1"/>
    <dgm:cxn modelId="{A3188457-9262-4CB7-A9AF-0CD3811775BF}" type="presParOf" srcId="{4A755C59-E52C-4853-B417-442542EC556F}" destId="{1D8D1B9B-87B8-4516-8A57-83A0ABF906EC}" srcOrd="0" destOrd="0" presId="urn:microsoft.com/office/officeart/2005/8/layout/hierarchy1"/>
    <dgm:cxn modelId="{BB4186AF-1993-4D6E-AC25-654281D1E734}" type="presParOf" srcId="{4A755C59-E52C-4853-B417-442542EC556F}" destId="{15F745D3-438A-4D1C-A460-4E569BE0EE4D}" srcOrd="1" destOrd="0" presId="urn:microsoft.com/office/officeart/2005/8/layout/hierarchy1"/>
    <dgm:cxn modelId="{E8DC353D-50DB-4F83-961E-45829C0687B8}" type="presParOf" srcId="{EF6E7327-9CE6-4704-8701-B6111D58BD53}" destId="{EC03ED7B-6DE1-420A-B57E-D630692E222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61B147-43FB-42DF-B4AF-4FBBF82E2BFD}"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85740A3-367F-4A0C-992B-05034309A641}">
      <dgm:prSet/>
      <dgm:spPr/>
      <dgm:t>
        <a:bodyPr/>
        <a:lstStyle/>
        <a:p>
          <a:pPr>
            <a:lnSpc>
              <a:spcPct val="100000"/>
            </a:lnSpc>
          </a:pPr>
          <a:r>
            <a:rPr lang="en-US" b="0" i="0"/>
            <a:t>Appears weak because works harder to gain control over movement in all postures.​</a:t>
          </a:r>
          <a:endParaRPr lang="en-US" dirty="0"/>
        </a:p>
      </dgm:t>
    </dgm:pt>
    <dgm:pt modelId="{B7CA9344-38B3-4458-B8B7-1E9A17AFED6C}" type="parTrans" cxnId="{DE23C4BF-50B8-4802-A159-1C36A04CDD19}">
      <dgm:prSet/>
      <dgm:spPr/>
      <dgm:t>
        <a:bodyPr/>
        <a:lstStyle/>
        <a:p>
          <a:endParaRPr lang="en-US"/>
        </a:p>
      </dgm:t>
    </dgm:pt>
    <dgm:pt modelId="{EDC5868E-7641-4B5D-BA06-53668E64FFC1}" type="sibTrans" cxnId="{DE23C4BF-50B8-4802-A159-1C36A04CDD19}">
      <dgm:prSet/>
      <dgm:spPr/>
      <dgm:t>
        <a:bodyPr/>
        <a:lstStyle/>
        <a:p>
          <a:endParaRPr lang="en-US"/>
        </a:p>
      </dgm:t>
    </dgm:pt>
    <dgm:pt modelId="{405F21A4-90D4-440D-8B15-C457926561B9}">
      <dgm:prSet/>
      <dgm:spPr/>
      <dgm:t>
        <a:bodyPr/>
        <a:lstStyle/>
        <a:p>
          <a:pPr>
            <a:lnSpc>
              <a:spcPct val="100000"/>
            </a:lnSpc>
          </a:pPr>
          <a:r>
            <a:rPr lang="en-US" b="0" i="0"/>
            <a:t>Initiation of movement slower; see muscle activation in a quick burst -- then difficulty sustaining.​</a:t>
          </a:r>
          <a:endParaRPr lang="en-US" dirty="0"/>
        </a:p>
      </dgm:t>
    </dgm:pt>
    <dgm:pt modelId="{A0382BA4-AE91-4ABB-BD8E-D126D23902CE}" type="parTrans" cxnId="{44CEA8D6-A947-4C3F-A77E-888BC7835412}">
      <dgm:prSet/>
      <dgm:spPr/>
      <dgm:t>
        <a:bodyPr/>
        <a:lstStyle/>
        <a:p>
          <a:endParaRPr lang="en-US"/>
        </a:p>
      </dgm:t>
    </dgm:pt>
    <dgm:pt modelId="{59E91F31-451F-41B8-AA69-B48914B0B61A}" type="sibTrans" cxnId="{44CEA8D6-A947-4C3F-A77E-888BC7835412}">
      <dgm:prSet/>
      <dgm:spPr/>
      <dgm:t>
        <a:bodyPr/>
        <a:lstStyle/>
        <a:p>
          <a:endParaRPr lang="en-US"/>
        </a:p>
      </dgm:t>
    </dgm:pt>
    <dgm:pt modelId="{2BC45CA1-71D5-4C10-92D7-8101F2EFB416}">
      <dgm:prSet/>
      <dgm:spPr/>
      <dgm:t>
        <a:bodyPr/>
        <a:lstStyle/>
        <a:p>
          <a:pPr>
            <a:lnSpc>
              <a:spcPct val="100000"/>
            </a:lnSpc>
          </a:pPr>
          <a:r>
            <a:rPr lang="en-US" b="0" i="0"/>
            <a:t>Joint laxity / hypermobility commonly co-occurring.​</a:t>
          </a:r>
          <a:endParaRPr lang="en-US" dirty="0"/>
        </a:p>
      </dgm:t>
    </dgm:pt>
    <dgm:pt modelId="{A5382377-B852-4C0C-A51F-F53F59E0EBCA}" type="parTrans" cxnId="{A4C51CC8-592A-41C8-8EF6-CC167AC83E74}">
      <dgm:prSet/>
      <dgm:spPr/>
      <dgm:t>
        <a:bodyPr/>
        <a:lstStyle/>
        <a:p>
          <a:endParaRPr lang="en-US"/>
        </a:p>
      </dgm:t>
    </dgm:pt>
    <dgm:pt modelId="{CA1930EE-0EDF-4BF3-A744-4B79B8BD2D9B}" type="sibTrans" cxnId="{A4C51CC8-592A-41C8-8EF6-CC167AC83E74}">
      <dgm:prSet/>
      <dgm:spPr/>
      <dgm:t>
        <a:bodyPr/>
        <a:lstStyle/>
        <a:p>
          <a:endParaRPr lang="en-US"/>
        </a:p>
      </dgm:t>
    </dgm:pt>
    <dgm:pt modelId="{5A8F54C2-1988-4158-9483-AFBAFE9B1772}">
      <dgm:prSet/>
      <dgm:spPr/>
      <dgm:t>
        <a:bodyPr/>
        <a:lstStyle/>
        <a:p>
          <a:pPr>
            <a:lnSpc>
              <a:spcPct val="100000"/>
            </a:lnSpc>
          </a:pPr>
          <a:r>
            <a:rPr lang="en-US" b="0" i="0"/>
            <a:t>May “stiffen” muscles as a result of effort to stabilize against gravity.  ​</a:t>
          </a:r>
          <a:endParaRPr lang="en-US" dirty="0"/>
        </a:p>
      </dgm:t>
    </dgm:pt>
    <dgm:pt modelId="{23B11E05-5116-450C-992F-D2C1AC8D1480}" type="parTrans" cxnId="{7BE95BB9-71AA-4F35-9E8C-9CF0F054D3C0}">
      <dgm:prSet/>
      <dgm:spPr/>
      <dgm:t>
        <a:bodyPr/>
        <a:lstStyle/>
        <a:p>
          <a:endParaRPr lang="en-US"/>
        </a:p>
      </dgm:t>
    </dgm:pt>
    <dgm:pt modelId="{E2342A84-CDC7-4373-BE2B-BEA450F14815}" type="sibTrans" cxnId="{7BE95BB9-71AA-4F35-9E8C-9CF0F054D3C0}">
      <dgm:prSet/>
      <dgm:spPr/>
      <dgm:t>
        <a:bodyPr/>
        <a:lstStyle/>
        <a:p>
          <a:endParaRPr lang="en-US"/>
        </a:p>
      </dgm:t>
    </dgm:pt>
    <dgm:pt modelId="{F4C82392-4070-4E6B-BF51-42813A39DE36}">
      <dgm:prSet/>
      <dgm:spPr/>
      <dgm:t>
        <a:bodyPr/>
        <a:lstStyle/>
        <a:p>
          <a:pPr>
            <a:lnSpc>
              <a:spcPct val="100000"/>
            </a:lnSpc>
          </a:pPr>
          <a:r>
            <a:rPr lang="en-US" b="0" i="0"/>
            <a:t>Less active exploration of environment -- impacts learning / educational outcomes. ​</a:t>
          </a:r>
          <a:endParaRPr lang="en-US" dirty="0"/>
        </a:p>
      </dgm:t>
    </dgm:pt>
    <dgm:pt modelId="{1FC7C399-15F3-47DB-ACF0-5D417923FEC8}" type="parTrans" cxnId="{EF9FE3BD-82FD-4CDE-8E4D-7D68002038E0}">
      <dgm:prSet/>
      <dgm:spPr/>
      <dgm:t>
        <a:bodyPr/>
        <a:lstStyle/>
        <a:p>
          <a:endParaRPr lang="en-US"/>
        </a:p>
      </dgm:t>
    </dgm:pt>
    <dgm:pt modelId="{DA561AB7-1AD6-4516-966F-590F16E9FC00}" type="sibTrans" cxnId="{EF9FE3BD-82FD-4CDE-8E4D-7D68002038E0}">
      <dgm:prSet/>
      <dgm:spPr/>
      <dgm:t>
        <a:bodyPr/>
        <a:lstStyle/>
        <a:p>
          <a:endParaRPr lang="en-US"/>
        </a:p>
      </dgm:t>
    </dgm:pt>
    <dgm:pt modelId="{A78E3B98-8637-4D7C-B271-DAF383A26598}">
      <dgm:prSet/>
      <dgm:spPr/>
      <dgm:t>
        <a:bodyPr/>
        <a:lstStyle/>
        <a:p>
          <a:pPr>
            <a:lnSpc>
              <a:spcPct val="100000"/>
            </a:lnSpc>
          </a:pPr>
          <a:r>
            <a:rPr lang="en-US" b="0" i="0"/>
            <a:t>Decreased somatosensory (tactile,proprioception) awareness; poor body awareness​</a:t>
          </a:r>
          <a:endParaRPr lang="en-US" dirty="0"/>
        </a:p>
      </dgm:t>
    </dgm:pt>
    <dgm:pt modelId="{081935E4-D04C-45F7-89EF-7754DFFE9129}" type="parTrans" cxnId="{14C700E3-BC70-47C0-A5BB-865FBA1627C1}">
      <dgm:prSet/>
      <dgm:spPr/>
      <dgm:t>
        <a:bodyPr/>
        <a:lstStyle/>
        <a:p>
          <a:endParaRPr lang="en-US"/>
        </a:p>
      </dgm:t>
    </dgm:pt>
    <dgm:pt modelId="{17C71053-847D-46F7-B365-EDD91A1A175C}" type="sibTrans" cxnId="{14C700E3-BC70-47C0-A5BB-865FBA1627C1}">
      <dgm:prSet/>
      <dgm:spPr/>
      <dgm:t>
        <a:bodyPr/>
        <a:lstStyle/>
        <a:p>
          <a:endParaRPr lang="en-US"/>
        </a:p>
      </dgm:t>
    </dgm:pt>
    <dgm:pt modelId="{11228A52-FB67-4697-9056-98BCEFE66CDA}">
      <dgm:prSet/>
      <dgm:spPr/>
      <dgm:t>
        <a:bodyPr/>
        <a:lstStyle/>
        <a:p>
          <a:pPr>
            <a:lnSpc>
              <a:spcPct val="100000"/>
            </a:lnSpc>
          </a:pPr>
          <a:r>
            <a:rPr lang="en-US" b="0" i="0"/>
            <a:t>Slower reaction times </a:t>
          </a:r>
          <a:endParaRPr lang="en-US" dirty="0"/>
        </a:p>
      </dgm:t>
    </dgm:pt>
    <dgm:pt modelId="{8CE868A6-7A66-4D5C-BC1C-B8164DC16F2D}" type="parTrans" cxnId="{BDB66F6E-9B01-41B2-AEBA-D8960C76F07A}">
      <dgm:prSet/>
      <dgm:spPr/>
      <dgm:t>
        <a:bodyPr/>
        <a:lstStyle/>
        <a:p>
          <a:endParaRPr lang="en-US"/>
        </a:p>
      </dgm:t>
    </dgm:pt>
    <dgm:pt modelId="{F43A9636-5F37-4761-9783-0276B380AC05}" type="sibTrans" cxnId="{BDB66F6E-9B01-41B2-AEBA-D8960C76F07A}">
      <dgm:prSet/>
      <dgm:spPr/>
      <dgm:t>
        <a:bodyPr/>
        <a:lstStyle/>
        <a:p>
          <a:endParaRPr lang="en-US"/>
        </a:p>
      </dgm:t>
    </dgm:pt>
    <dgm:pt modelId="{7511D6CE-2226-4201-BEC4-2C3FD806040B}" type="pres">
      <dgm:prSet presAssocID="{BC61B147-43FB-42DF-B4AF-4FBBF82E2BFD}" presName="root" presStyleCnt="0">
        <dgm:presLayoutVars>
          <dgm:dir/>
          <dgm:resizeHandles val="exact"/>
        </dgm:presLayoutVars>
      </dgm:prSet>
      <dgm:spPr/>
    </dgm:pt>
    <dgm:pt modelId="{537B8762-66EE-4512-BC87-8C2F6F04A133}" type="pres">
      <dgm:prSet presAssocID="{A85740A3-367F-4A0C-992B-05034309A641}" presName="compNode" presStyleCnt="0"/>
      <dgm:spPr/>
    </dgm:pt>
    <dgm:pt modelId="{8A88FE3F-21CC-4392-B0F5-4C2F78EE9C82}" type="pres">
      <dgm:prSet presAssocID="{A85740A3-367F-4A0C-992B-05034309A641}"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uscle Arm"/>
        </a:ext>
      </dgm:extLst>
    </dgm:pt>
    <dgm:pt modelId="{9167C739-AF24-4861-BDFC-9120B360763B}" type="pres">
      <dgm:prSet presAssocID="{A85740A3-367F-4A0C-992B-05034309A641}" presName="spaceRect" presStyleCnt="0"/>
      <dgm:spPr/>
    </dgm:pt>
    <dgm:pt modelId="{29ABDB72-587B-41F1-AABE-1C5C233ED44F}" type="pres">
      <dgm:prSet presAssocID="{A85740A3-367F-4A0C-992B-05034309A641}" presName="textRect" presStyleLbl="revTx" presStyleIdx="0" presStyleCnt="7" custScaleX="142824" custScaleY="123676">
        <dgm:presLayoutVars>
          <dgm:chMax val="1"/>
          <dgm:chPref val="1"/>
        </dgm:presLayoutVars>
      </dgm:prSet>
      <dgm:spPr/>
    </dgm:pt>
    <dgm:pt modelId="{6340AD2C-A46E-43B2-9002-88F5A5213573}" type="pres">
      <dgm:prSet presAssocID="{EDC5868E-7641-4B5D-BA06-53668E64FFC1}" presName="sibTrans" presStyleCnt="0"/>
      <dgm:spPr/>
    </dgm:pt>
    <dgm:pt modelId="{086B3156-9D92-4915-8391-488595E721B8}" type="pres">
      <dgm:prSet presAssocID="{405F21A4-90D4-440D-8B15-C457926561B9}" presName="compNode" presStyleCnt="0"/>
      <dgm:spPr/>
    </dgm:pt>
    <dgm:pt modelId="{0660F7AB-A806-4CA5-BC58-AB6129B5A750}" type="pres">
      <dgm:prSet presAssocID="{405F21A4-90D4-440D-8B15-C457926561B9}"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nce Steps"/>
        </a:ext>
      </dgm:extLst>
    </dgm:pt>
    <dgm:pt modelId="{3AE42BBF-4395-41CB-AB52-B6C53D21E128}" type="pres">
      <dgm:prSet presAssocID="{405F21A4-90D4-440D-8B15-C457926561B9}" presName="spaceRect" presStyleCnt="0"/>
      <dgm:spPr/>
    </dgm:pt>
    <dgm:pt modelId="{56655CEA-EC13-4879-BA06-7F33D1E09BBD}" type="pres">
      <dgm:prSet presAssocID="{405F21A4-90D4-440D-8B15-C457926561B9}" presName="textRect" presStyleLbl="revTx" presStyleIdx="1" presStyleCnt="7" custScaleX="119591" custScaleY="128077">
        <dgm:presLayoutVars>
          <dgm:chMax val="1"/>
          <dgm:chPref val="1"/>
        </dgm:presLayoutVars>
      </dgm:prSet>
      <dgm:spPr/>
    </dgm:pt>
    <dgm:pt modelId="{61B24DB3-E4E9-4439-9A88-850EB4B61760}" type="pres">
      <dgm:prSet presAssocID="{59E91F31-451F-41B8-AA69-B48914B0B61A}" presName="sibTrans" presStyleCnt="0"/>
      <dgm:spPr/>
    </dgm:pt>
    <dgm:pt modelId="{AD261CD0-2659-44AD-8C64-FC12A581F244}" type="pres">
      <dgm:prSet presAssocID="{2BC45CA1-71D5-4C10-92D7-8101F2EFB416}" presName="compNode" presStyleCnt="0"/>
      <dgm:spPr/>
    </dgm:pt>
    <dgm:pt modelId="{24E7EE9C-F715-4793-84CE-58FDF0A5BBED}" type="pres">
      <dgm:prSet presAssocID="{2BC45CA1-71D5-4C10-92D7-8101F2EFB416}"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tecting Hand"/>
        </a:ext>
      </dgm:extLst>
    </dgm:pt>
    <dgm:pt modelId="{6FCF5EB8-FD2A-430B-822E-8DD182C00617}" type="pres">
      <dgm:prSet presAssocID="{2BC45CA1-71D5-4C10-92D7-8101F2EFB416}" presName="spaceRect" presStyleCnt="0"/>
      <dgm:spPr/>
    </dgm:pt>
    <dgm:pt modelId="{AA25E049-2B56-40F1-A745-856BB31C1066}" type="pres">
      <dgm:prSet presAssocID="{2BC45CA1-71D5-4C10-92D7-8101F2EFB416}" presName="textRect" presStyleLbl="revTx" presStyleIdx="2" presStyleCnt="7" custScaleX="121399" custScaleY="120785">
        <dgm:presLayoutVars>
          <dgm:chMax val="1"/>
          <dgm:chPref val="1"/>
        </dgm:presLayoutVars>
      </dgm:prSet>
      <dgm:spPr/>
    </dgm:pt>
    <dgm:pt modelId="{E53796B1-1F2E-477C-848B-93E87A696589}" type="pres">
      <dgm:prSet presAssocID="{CA1930EE-0EDF-4BF3-A744-4B79B8BD2D9B}" presName="sibTrans" presStyleCnt="0"/>
      <dgm:spPr/>
    </dgm:pt>
    <dgm:pt modelId="{E9C777C3-BE8B-4C8A-B8D9-F9E712B4A4A0}" type="pres">
      <dgm:prSet presAssocID="{5A8F54C2-1988-4158-9483-AFBAFE9B1772}" presName="compNode" presStyleCnt="0"/>
      <dgm:spPr/>
    </dgm:pt>
    <dgm:pt modelId="{0BE821BA-BF20-4529-A6CE-A483572E9E23}" type="pres">
      <dgm:prSet presAssocID="{5A8F54C2-1988-4158-9483-AFBAFE9B1772}"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isconnected"/>
        </a:ext>
      </dgm:extLst>
    </dgm:pt>
    <dgm:pt modelId="{91EBFEBA-7795-4BB3-8EAF-0CF6531CA0F5}" type="pres">
      <dgm:prSet presAssocID="{5A8F54C2-1988-4158-9483-AFBAFE9B1772}" presName="spaceRect" presStyleCnt="0"/>
      <dgm:spPr/>
    </dgm:pt>
    <dgm:pt modelId="{41AF3516-26F3-47D7-994D-7DF1C17DE320}" type="pres">
      <dgm:prSet presAssocID="{5A8F54C2-1988-4158-9483-AFBAFE9B1772}" presName="textRect" presStyleLbl="revTx" presStyleIdx="3" presStyleCnt="7" custScaleX="115063" custScaleY="126632">
        <dgm:presLayoutVars>
          <dgm:chMax val="1"/>
          <dgm:chPref val="1"/>
        </dgm:presLayoutVars>
      </dgm:prSet>
      <dgm:spPr/>
    </dgm:pt>
    <dgm:pt modelId="{017C6C75-60C2-4A35-A05A-881D0F374717}" type="pres">
      <dgm:prSet presAssocID="{E2342A84-CDC7-4373-BE2B-BEA450F14815}" presName="sibTrans" presStyleCnt="0"/>
      <dgm:spPr/>
    </dgm:pt>
    <dgm:pt modelId="{8EB5ADBE-1B52-4119-B433-FD3555E4B358}" type="pres">
      <dgm:prSet presAssocID="{F4C82392-4070-4E6B-BF51-42813A39DE36}" presName="compNode" presStyleCnt="0"/>
      <dgm:spPr/>
    </dgm:pt>
    <dgm:pt modelId="{950A6729-1343-42D2-94FD-736ECDFCB590}" type="pres">
      <dgm:prSet presAssocID="{F4C82392-4070-4E6B-BF51-42813A39DE36}"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raduation Cap"/>
        </a:ext>
      </dgm:extLst>
    </dgm:pt>
    <dgm:pt modelId="{4EEF7D13-CCC6-4151-AF64-2CD48341AB4D}" type="pres">
      <dgm:prSet presAssocID="{F4C82392-4070-4E6B-BF51-42813A39DE36}" presName="spaceRect" presStyleCnt="0"/>
      <dgm:spPr/>
    </dgm:pt>
    <dgm:pt modelId="{4532E9E1-93BB-4DD9-A0EF-30039F35AF05}" type="pres">
      <dgm:prSet presAssocID="{F4C82392-4070-4E6B-BF51-42813A39DE36}" presName="textRect" presStyleLbl="revTx" presStyleIdx="4" presStyleCnt="7" custScaleX="111308" custScaleY="100980">
        <dgm:presLayoutVars>
          <dgm:chMax val="1"/>
          <dgm:chPref val="1"/>
        </dgm:presLayoutVars>
      </dgm:prSet>
      <dgm:spPr/>
    </dgm:pt>
    <dgm:pt modelId="{2508AF90-0102-4BF1-92B7-259C46C60FB4}" type="pres">
      <dgm:prSet presAssocID="{DA561AB7-1AD6-4516-966F-590F16E9FC00}" presName="sibTrans" presStyleCnt="0"/>
      <dgm:spPr/>
    </dgm:pt>
    <dgm:pt modelId="{60EA687A-65D2-4F55-9B47-E6441E409B8A}" type="pres">
      <dgm:prSet presAssocID="{A78E3B98-8637-4D7C-B271-DAF383A26598}" presName="compNode" presStyleCnt="0"/>
      <dgm:spPr/>
    </dgm:pt>
    <dgm:pt modelId="{96EEB33E-8251-4526-A61A-5AD366BE1578}" type="pres">
      <dgm:prSet presAssocID="{A78E3B98-8637-4D7C-B271-DAF383A26598}"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Exclamation Mark"/>
        </a:ext>
      </dgm:extLst>
    </dgm:pt>
    <dgm:pt modelId="{AB047816-8549-40A8-A2BF-A3EAD11B6CE7}" type="pres">
      <dgm:prSet presAssocID="{A78E3B98-8637-4D7C-B271-DAF383A26598}" presName="spaceRect" presStyleCnt="0"/>
      <dgm:spPr/>
    </dgm:pt>
    <dgm:pt modelId="{5E37D1FD-F093-4D71-9398-C51F2C87E758}" type="pres">
      <dgm:prSet presAssocID="{A78E3B98-8637-4D7C-B271-DAF383A26598}" presName="textRect" presStyleLbl="revTx" presStyleIdx="5" presStyleCnt="7" custScaleX="128583" custScaleY="149747">
        <dgm:presLayoutVars>
          <dgm:chMax val="1"/>
          <dgm:chPref val="1"/>
        </dgm:presLayoutVars>
      </dgm:prSet>
      <dgm:spPr/>
    </dgm:pt>
    <dgm:pt modelId="{85C5140F-D3BD-4A42-807B-F086AD9092DE}" type="pres">
      <dgm:prSet presAssocID="{17C71053-847D-46F7-B365-EDD91A1A175C}" presName="sibTrans" presStyleCnt="0"/>
      <dgm:spPr/>
    </dgm:pt>
    <dgm:pt modelId="{72A3C653-51D3-4224-8F50-8749C8A2A723}" type="pres">
      <dgm:prSet presAssocID="{11228A52-FB67-4697-9056-98BCEFE66CDA}" presName="compNode" presStyleCnt="0"/>
      <dgm:spPr/>
    </dgm:pt>
    <dgm:pt modelId="{9C0D305C-12C6-4EC0-9E55-518505E80787}" type="pres">
      <dgm:prSet presAssocID="{11228A52-FB67-4697-9056-98BCEFE66CDA}"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Stopwatch"/>
        </a:ext>
      </dgm:extLst>
    </dgm:pt>
    <dgm:pt modelId="{3856CF7C-EA88-43FF-8795-25D0B840FE07}" type="pres">
      <dgm:prSet presAssocID="{11228A52-FB67-4697-9056-98BCEFE66CDA}" presName="spaceRect" presStyleCnt="0"/>
      <dgm:spPr/>
    </dgm:pt>
    <dgm:pt modelId="{D98BAE12-A731-45E4-B65B-D6D9D7ABB831}" type="pres">
      <dgm:prSet presAssocID="{11228A52-FB67-4697-9056-98BCEFE66CDA}" presName="textRect" presStyleLbl="revTx" presStyleIdx="6" presStyleCnt="7" custScaleX="119984" custScaleY="133209">
        <dgm:presLayoutVars>
          <dgm:chMax val="1"/>
          <dgm:chPref val="1"/>
        </dgm:presLayoutVars>
      </dgm:prSet>
      <dgm:spPr/>
    </dgm:pt>
  </dgm:ptLst>
  <dgm:cxnLst>
    <dgm:cxn modelId="{D943FE0D-72D7-4FA9-A7BB-67FC7D5EB40F}" type="presOf" srcId="{A78E3B98-8637-4D7C-B271-DAF383A26598}" destId="{5E37D1FD-F093-4D71-9398-C51F2C87E758}" srcOrd="0" destOrd="0" presId="urn:microsoft.com/office/officeart/2018/2/layout/IconLabelList"/>
    <dgm:cxn modelId="{C47DE516-50E8-4F9B-93B9-AF774C3AE841}" type="presOf" srcId="{F4C82392-4070-4E6B-BF51-42813A39DE36}" destId="{4532E9E1-93BB-4DD9-A0EF-30039F35AF05}" srcOrd="0" destOrd="0" presId="urn:microsoft.com/office/officeart/2018/2/layout/IconLabelList"/>
    <dgm:cxn modelId="{CA67F82A-FEC8-4117-B045-C6AF33F8D9D6}" type="presOf" srcId="{2BC45CA1-71D5-4C10-92D7-8101F2EFB416}" destId="{AA25E049-2B56-40F1-A745-856BB31C1066}" srcOrd="0" destOrd="0" presId="urn:microsoft.com/office/officeart/2018/2/layout/IconLabelList"/>
    <dgm:cxn modelId="{B716833E-7559-42E8-9710-186101CB0CEA}" type="presOf" srcId="{A85740A3-367F-4A0C-992B-05034309A641}" destId="{29ABDB72-587B-41F1-AABE-1C5C233ED44F}" srcOrd="0" destOrd="0" presId="urn:microsoft.com/office/officeart/2018/2/layout/IconLabelList"/>
    <dgm:cxn modelId="{BDB66F6E-9B01-41B2-AEBA-D8960C76F07A}" srcId="{BC61B147-43FB-42DF-B4AF-4FBBF82E2BFD}" destId="{11228A52-FB67-4697-9056-98BCEFE66CDA}" srcOrd="6" destOrd="0" parTransId="{8CE868A6-7A66-4D5C-BC1C-B8164DC16F2D}" sibTransId="{F43A9636-5F37-4761-9783-0276B380AC05}"/>
    <dgm:cxn modelId="{D820BA96-BC3D-48BC-9F68-4969E96721CB}" type="presOf" srcId="{BC61B147-43FB-42DF-B4AF-4FBBF82E2BFD}" destId="{7511D6CE-2226-4201-BEC4-2C3FD806040B}" srcOrd="0" destOrd="0" presId="urn:microsoft.com/office/officeart/2018/2/layout/IconLabelList"/>
    <dgm:cxn modelId="{CE4612B9-A47D-49E4-96E7-1A55C40296DE}" type="presOf" srcId="{11228A52-FB67-4697-9056-98BCEFE66CDA}" destId="{D98BAE12-A731-45E4-B65B-D6D9D7ABB831}" srcOrd="0" destOrd="0" presId="urn:microsoft.com/office/officeart/2018/2/layout/IconLabelList"/>
    <dgm:cxn modelId="{7BE95BB9-71AA-4F35-9E8C-9CF0F054D3C0}" srcId="{BC61B147-43FB-42DF-B4AF-4FBBF82E2BFD}" destId="{5A8F54C2-1988-4158-9483-AFBAFE9B1772}" srcOrd="3" destOrd="0" parTransId="{23B11E05-5116-450C-992F-D2C1AC8D1480}" sibTransId="{E2342A84-CDC7-4373-BE2B-BEA450F14815}"/>
    <dgm:cxn modelId="{7A8544BC-DB52-4463-BA90-589854B42566}" type="presOf" srcId="{405F21A4-90D4-440D-8B15-C457926561B9}" destId="{56655CEA-EC13-4879-BA06-7F33D1E09BBD}" srcOrd="0" destOrd="0" presId="urn:microsoft.com/office/officeart/2018/2/layout/IconLabelList"/>
    <dgm:cxn modelId="{EF9FE3BD-82FD-4CDE-8E4D-7D68002038E0}" srcId="{BC61B147-43FB-42DF-B4AF-4FBBF82E2BFD}" destId="{F4C82392-4070-4E6B-BF51-42813A39DE36}" srcOrd="4" destOrd="0" parTransId="{1FC7C399-15F3-47DB-ACF0-5D417923FEC8}" sibTransId="{DA561AB7-1AD6-4516-966F-590F16E9FC00}"/>
    <dgm:cxn modelId="{DE23C4BF-50B8-4802-A159-1C36A04CDD19}" srcId="{BC61B147-43FB-42DF-B4AF-4FBBF82E2BFD}" destId="{A85740A3-367F-4A0C-992B-05034309A641}" srcOrd="0" destOrd="0" parTransId="{B7CA9344-38B3-4458-B8B7-1E9A17AFED6C}" sibTransId="{EDC5868E-7641-4B5D-BA06-53668E64FFC1}"/>
    <dgm:cxn modelId="{A4C51CC8-592A-41C8-8EF6-CC167AC83E74}" srcId="{BC61B147-43FB-42DF-B4AF-4FBBF82E2BFD}" destId="{2BC45CA1-71D5-4C10-92D7-8101F2EFB416}" srcOrd="2" destOrd="0" parTransId="{A5382377-B852-4C0C-A51F-F53F59E0EBCA}" sibTransId="{CA1930EE-0EDF-4BF3-A744-4B79B8BD2D9B}"/>
    <dgm:cxn modelId="{62B6EBD4-8BC4-4A38-BB25-11DC0ED8EB04}" type="presOf" srcId="{5A8F54C2-1988-4158-9483-AFBAFE9B1772}" destId="{41AF3516-26F3-47D7-994D-7DF1C17DE320}" srcOrd="0" destOrd="0" presId="urn:microsoft.com/office/officeart/2018/2/layout/IconLabelList"/>
    <dgm:cxn modelId="{44CEA8D6-A947-4C3F-A77E-888BC7835412}" srcId="{BC61B147-43FB-42DF-B4AF-4FBBF82E2BFD}" destId="{405F21A4-90D4-440D-8B15-C457926561B9}" srcOrd="1" destOrd="0" parTransId="{A0382BA4-AE91-4ABB-BD8E-D126D23902CE}" sibTransId="{59E91F31-451F-41B8-AA69-B48914B0B61A}"/>
    <dgm:cxn modelId="{14C700E3-BC70-47C0-A5BB-865FBA1627C1}" srcId="{BC61B147-43FB-42DF-B4AF-4FBBF82E2BFD}" destId="{A78E3B98-8637-4D7C-B271-DAF383A26598}" srcOrd="5" destOrd="0" parTransId="{081935E4-D04C-45F7-89EF-7754DFFE9129}" sibTransId="{17C71053-847D-46F7-B365-EDD91A1A175C}"/>
    <dgm:cxn modelId="{090917FE-CA17-40E9-979E-6F1A55A94B07}" type="presParOf" srcId="{7511D6CE-2226-4201-BEC4-2C3FD806040B}" destId="{537B8762-66EE-4512-BC87-8C2F6F04A133}" srcOrd="0" destOrd="0" presId="urn:microsoft.com/office/officeart/2018/2/layout/IconLabelList"/>
    <dgm:cxn modelId="{E3DD9D2F-128A-4EA8-8223-C89BB105D442}" type="presParOf" srcId="{537B8762-66EE-4512-BC87-8C2F6F04A133}" destId="{8A88FE3F-21CC-4392-B0F5-4C2F78EE9C82}" srcOrd="0" destOrd="0" presId="urn:microsoft.com/office/officeart/2018/2/layout/IconLabelList"/>
    <dgm:cxn modelId="{17C04FB2-457C-4CD8-8760-EDEB5D8D84EB}" type="presParOf" srcId="{537B8762-66EE-4512-BC87-8C2F6F04A133}" destId="{9167C739-AF24-4861-BDFC-9120B360763B}" srcOrd="1" destOrd="0" presId="urn:microsoft.com/office/officeart/2018/2/layout/IconLabelList"/>
    <dgm:cxn modelId="{292D710E-1353-4736-BDEE-AD1EEE1570FF}" type="presParOf" srcId="{537B8762-66EE-4512-BC87-8C2F6F04A133}" destId="{29ABDB72-587B-41F1-AABE-1C5C233ED44F}" srcOrd="2" destOrd="0" presId="urn:microsoft.com/office/officeart/2018/2/layout/IconLabelList"/>
    <dgm:cxn modelId="{3B870376-305E-4422-BA20-60F1DC8AB992}" type="presParOf" srcId="{7511D6CE-2226-4201-BEC4-2C3FD806040B}" destId="{6340AD2C-A46E-43B2-9002-88F5A5213573}" srcOrd="1" destOrd="0" presId="urn:microsoft.com/office/officeart/2018/2/layout/IconLabelList"/>
    <dgm:cxn modelId="{49BE1914-3D80-4561-A000-7E4B27311D4C}" type="presParOf" srcId="{7511D6CE-2226-4201-BEC4-2C3FD806040B}" destId="{086B3156-9D92-4915-8391-488595E721B8}" srcOrd="2" destOrd="0" presId="urn:microsoft.com/office/officeart/2018/2/layout/IconLabelList"/>
    <dgm:cxn modelId="{9CFC19F4-3C84-41AB-8B7C-458A465AB31C}" type="presParOf" srcId="{086B3156-9D92-4915-8391-488595E721B8}" destId="{0660F7AB-A806-4CA5-BC58-AB6129B5A750}" srcOrd="0" destOrd="0" presId="urn:microsoft.com/office/officeart/2018/2/layout/IconLabelList"/>
    <dgm:cxn modelId="{6E158638-988A-43EE-97DB-923F05E29706}" type="presParOf" srcId="{086B3156-9D92-4915-8391-488595E721B8}" destId="{3AE42BBF-4395-41CB-AB52-B6C53D21E128}" srcOrd="1" destOrd="0" presId="urn:microsoft.com/office/officeart/2018/2/layout/IconLabelList"/>
    <dgm:cxn modelId="{8C6C8BDD-9391-4ED4-9978-796CE0AD2CCB}" type="presParOf" srcId="{086B3156-9D92-4915-8391-488595E721B8}" destId="{56655CEA-EC13-4879-BA06-7F33D1E09BBD}" srcOrd="2" destOrd="0" presId="urn:microsoft.com/office/officeart/2018/2/layout/IconLabelList"/>
    <dgm:cxn modelId="{302BD1F9-1C3B-4AE0-B26C-2E213C3FB51E}" type="presParOf" srcId="{7511D6CE-2226-4201-BEC4-2C3FD806040B}" destId="{61B24DB3-E4E9-4439-9A88-850EB4B61760}" srcOrd="3" destOrd="0" presId="urn:microsoft.com/office/officeart/2018/2/layout/IconLabelList"/>
    <dgm:cxn modelId="{8B2F0553-76A3-41FF-8621-3923B3305722}" type="presParOf" srcId="{7511D6CE-2226-4201-BEC4-2C3FD806040B}" destId="{AD261CD0-2659-44AD-8C64-FC12A581F244}" srcOrd="4" destOrd="0" presId="urn:microsoft.com/office/officeart/2018/2/layout/IconLabelList"/>
    <dgm:cxn modelId="{08F43328-D41E-4681-A60C-D3C32B033F78}" type="presParOf" srcId="{AD261CD0-2659-44AD-8C64-FC12A581F244}" destId="{24E7EE9C-F715-4793-84CE-58FDF0A5BBED}" srcOrd="0" destOrd="0" presId="urn:microsoft.com/office/officeart/2018/2/layout/IconLabelList"/>
    <dgm:cxn modelId="{0B9FEFBF-54A8-448A-8CBE-1837B1DF04DD}" type="presParOf" srcId="{AD261CD0-2659-44AD-8C64-FC12A581F244}" destId="{6FCF5EB8-FD2A-430B-822E-8DD182C00617}" srcOrd="1" destOrd="0" presId="urn:microsoft.com/office/officeart/2018/2/layout/IconLabelList"/>
    <dgm:cxn modelId="{E29A09E5-0E51-4404-98F1-2A03DE1AB1E1}" type="presParOf" srcId="{AD261CD0-2659-44AD-8C64-FC12A581F244}" destId="{AA25E049-2B56-40F1-A745-856BB31C1066}" srcOrd="2" destOrd="0" presId="urn:microsoft.com/office/officeart/2018/2/layout/IconLabelList"/>
    <dgm:cxn modelId="{D5780518-CEA8-44BF-AF2D-4B0F3DF4FFCB}" type="presParOf" srcId="{7511D6CE-2226-4201-BEC4-2C3FD806040B}" destId="{E53796B1-1F2E-477C-848B-93E87A696589}" srcOrd="5" destOrd="0" presId="urn:microsoft.com/office/officeart/2018/2/layout/IconLabelList"/>
    <dgm:cxn modelId="{D9B6B594-63D8-4569-A937-9CA3F06DAA94}" type="presParOf" srcId="{7511D6CE-2226-4201-BEC4-2C3FD806040B}" destId="{E9C777C3-BE8B-4C8A-B8D9-F9E712B4A4A0}" srcOrd="6" destOrd="0" presId="urn:microsoft.com/office/officeart/2018/2/layout/IconLabelList"/>
    <dgm:cxn modelId="{3D0E5BF2-0DC7-490C-B116-2BED359E4DAB}" type="presParOf" srcId="{E9C777C3-BE8B-4C8A-B8D9-F9E712B4A4A0}" destId="{0BE821BA-BF20-4529-A6CE-A483572E9E23}" srcOrd="0" destOrd="0" presId="urn:microsoft.com/office/officeart/2018/2/layout/IconLabelList"/>
    <dgm:cxn modelId="{A13BF1CB-6877-456A-AD27-C540B10D08F8}" type="presParOf" srcId="{E9C777C3-BE8B-4C8A-B8D9-F9E712B4A4A0}" destId="{91EBFEBA-7795-4BB3-8EAF-0CF6531CA0F5}" srcOrd="1" destOrd="0" presId="urn:microsoft.com/office/officeart/2018/2/layout/IconLabelList"/>
    <dgm:cxn modelId="{39DE0F92-2317-44EF-A781-1A56CC199B42}" type="presParOf" srcId="{E9C777C3-BE8B-4C8A-B8D9-F9E712B4A4A0}" destId="{41AF3516-26F3-47D7-994D-7DF1C17DE320}" srcOrd="2" destOrd="0" presId="urn:microsoft.com/office/officeart/2018/2/layout/IconLabelList"/>
    <dgm:cxn modelId="{145DC03D-F1B4-4B9F-A845-7C4B70BD12C7}" type="presParOf" srcId="{7511D6CE-2226-4201-BEC4-2C3FD806040B}" destId="{017C6C75-60C2-4A35-A05A-881D0F374717}" srcOrd="7" destOrd="0" presId="urn:microsoft.com/office/officeart/2018/2/layout/IconLabelList"/>
    <dgm:cxn modelId="{47CD1CF7-70F7-4246-93FD-6D717E2B89E8}" type="presParOf" srcId="{7511D6CE-2226-4201-BEC4-2C3FD806040B}" destId="{8EB5ADBE-1B52-4119-B433-FD3555E4B358}" srcOrd="8" destOrd="0" presId="urn:microsoft.com/office/officeart/2018/2/layout/IconLabelList"/>
    <dgm:cxn modelId="{E329CCD1-D160-492A-AB0C-00CE8804F6FF}" type="presParOf" srcId="{8EB5ADBE-1B52-4119-B433-FD3555E4B358}" destId="{950A6729-1343-42D2-94FD-736ECDFCB590}" srcOrd="0" destOrd="0" presId="urn:microsoft.com/office/officeart/2018/2/layout/IconLabelList"/>
    <dgm:cxn modelId="{C6970B50-DEAF-4E7E-947E-5E4258559478}" type="presParOf" srcId="{8EB5ADBE-1B52-4119-B433-FD3555E4B358}" destId="{4EEF7D13-CCC6-4151-AF64-2CD48341AB4D}" srcOrd="1" destOrd="0" presId="urn:microsoft.com/office/officeart/2018/2/layout/IconLabelList"/>
    <dgm:cxn modelId="{1D7BFA18-6DAF-415A-B9FF-BE3CCB29F3DF}" type="presParOf" srcId="{8EB5ADBE-1B52-4119-B433-FD3555E4B358}" destId="{4532E9E1-93BB-4DD9-A0EF-30039F35AF05}" srcOrd="2" destOrd="0" presId="urn:microsoft.com/office/officeart/2018/2/layout/IconLabelList"/>
    <dgm:cxn modelId="{ED6802B9-7591-4DC2-8BA3-53D1FCC3EDDF}" type="presParOf" srcId="{7511D6CE-2226-4201-BEC4-2C3FD806040B}" destId="{2508AF90-0102-4BF1-92B7-259C46C60FB4}" srcOrd="9" destOrd="0" presId="urn:microsoft.com/office/officeart/2018/2/layout/IconLabelList"/>
    <dgm:cxn modelId="{80D7493D-7F1F-4981-BD05-AD1F921C99FE}" type="presParOf" srcId="{7511D6CE-2226-4201-BEC4-2C3FD806040B}" destId="{60EA687A-65D2-4F55-9B47-E6441E409B8A}" srcOrd="10" destOrd="0" presId="urn:microsoft.com/office/officeart/2018/2/layout/IconLabelList"/>
    <dgm:cxn modelId="{BC2C58D0-91F4-44AE-BDD9-428B6D89EE78}" type="presParOf" srcId="{60EA687A-65D2-4F55-9B47-E6441E409B8A}" destId="{96EEB33E-8251-4526-A61A-5AD366BE1578}" srcOrd="0" destOrd="0" presId="urn:microsoft.com/office/officeart/2018/2/layout/IconLabelList"/>
    <dgm:cxn modelId="{F4A06DE8-3F2B-46AE-984B-90F4507DA177}" type="presParOf" srcId="{60EA687A-65D2-4F55-9B47-E6441E409B8A}" destId="{AB047816-8549-40A8-A2BF-A3EAD11B6CE7}" srcOrd="1" destOrd="0" presId="urn:microsoft.com/office/officeart/2018/2/layout/IconLabelList"/>
    <dgm:cxn modelId="{19C10DAE-843D-4BF5-A35E-8590F9B043A7}" type="presParOf" srcId="{60EA687A-65D2-4F55-9B47-E6441E409B8A}" destId="{5E37D1FD-F093-4D71-9398-C51F2C87E758}" srcOrd="2" destOrd="0" presId="urn:microsoft.com/office/officeart/2018/2/layout/IconLabelList"/>
    <dgm:cxn modelId="{4BA581B0-49C8-4292-86E4-DAB0A97B9715}" type="presParOf" srcId="{7511D6CE-2226-4201-BEC4-2C3FD806040B}" destId="{85C5140F-D3BD-4A42-807B-F086AD9092DE}" srcOrd="11" destOrd="0" presId="urn:microsoft.com/office/officeart/2018/2/layout/IconLabelList"/>
    <dgm:cxn modelId="{99ED656B-7CEF-4EB1-A1E9-19980FD27B1E}" type="presParOf" srcId="{7511D6CE-2226-4201-BEC4-2C3FD806040B}" destId="{72A3C653-51D3-4224-8F50-8749C8A2A723}" srcOrd="12" destOrd="0" presId="urn:microsoft.com/office/officeart/2018/2/layout/IconLabelList"/>
    <dgm:cxn modelId="{C7B1E37E-6ADC-47F1-8FB3-00FAB5F1F8B3}" type="presParOf" srcId="{72A3C653-51D3-4224-8F50-8749C8A2A723}" destId="{9C0D305C-12C6-4EC0-9E55-518505E80787}" srcOrd="0" destOrd="0" presId="urn:microsoft.com/office/officeart/2018/2/layout/IconLabelList"/>
    <dgm:cxn modelId="{D0EE39B7-68BC-4EDC-A9A7-E0DB9F207FED}" type="presParOf" srcId="{72A3C653-51D3-4224-8F50-8749C8A2A723}" destId="{3856CF7C-EA88-43FF-8795-25D0B840FE07}" srcOrd="1" destOrd="0" presId="urn:microsoft.com/office/officeart/2018/2/layout/IconLabelList"/>
    <dgm:cxn modelId="{B6CA9DA8-BB99-4724-9777-E8E0B733AA9A}" type="presParOf" srcId="{72A3C653-51D3-4224-8F50-8749C8A2A723}" destId="{D98BAE12-A731-45E4-B65B-D6D9D7ABB831}"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6025430-4D26-49DE-B7D1-8F2FA093B90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D4D0FBF-E600-4B72-8D8E-9E9AB553156E}">
      <dgm:prSet/>
      <dgm:spPr/>
      <dgm:t>
        <a:bodyPr/>
        <a:lstStyle/>
        <a:p>
          <a:r>
            <a:rPr lang="en-US" dirty="0"/>
            <a:t>Ligamentous Laxity</a:t>
          </a:r>
        </a:p>
      </dgm:t>
    </dgm:pt>
    <dgm:pt modelId="{3DA16F7D-C3CC-47E4-B398-C8C3A32839F2}" type="parTrans" cxnId="{86B19937-2A53-4D18-BAFD-54DDBE0CFB12}">
      <dgm:prSet/>
      <dgm:spPr/>
      <dgm:t>
        <a:bodyPr/>
        <a:lstStyle/>
        <a:p>
          <a:endParaRPr lang="en-US"/>
        </a:p>
      </dgm:t>
    </dgm:pt>
    <dgm:pt modelId="{47EC5622-5EF7-4255-BEAB-97AE022C7050}" type="sibTrans" cxnId="{86B19937-2A53-4D18-BAFD-54DDBE0CFB12}">
      <dgm:prSet/>
      <dgm:spPr/>
      <dgm:t>
        <a:bodyPr/>
        <a:lstStyle/>
        <a:p>
          <a:endParaRPr lang="en-US"/>
        </a:p>
      </dgm:t>
    </dgm:pt>
    <dgm:pt modelId="{4F83DE14-5C11-496E-9609-8E889C16344B}">
      <dgm:prSet/>
      <dgm:spPr/>
      <dgm:t>
        <a:bodyPr/>
        <a:lstStyle/>
        <a:p>
          <a:endParaRPr lang="en-US" dirty="0"/>
        </a:p>
      </dgm:t>
    </dgm:pt>
    <dgm:pt modelId="{16C2C0EB-744D-40F9-80AC-712748690071}" type="sibTrans" cxnId="{A5370429-6061-44BE-9AB4-7B4CC7EFFCAD}">
      <dgm:prSet/>
      <dgm:spPr/>
      <dgm:t>
        <a:bodyPr/>
        <a:lstStyle/>
        <a:p>
          <a:endParaRPr lang="en-US"/>
        </a:p>
      </dgm:t>
    </dgm:pt>
    <dgm:pt modelId="{272B3DEF-0E8A-4A9C-B470-510C75D2BB02}" type="parTrans" cxnId="{A5370429-6061-44BE-9AB4-7B4CC7EFFCAD}">
      <dgm:prSet/>
      <dgm:spPr/>
      <dgm:t>
        <a:bodyPr/>
        <a:lstStyle/>
        <a:p>
          <a:endParaRPr lang="en-US"/>
        </a:p>
      </dgm:t>
    </dgm:pt>
    <dgm:pt modelId="{C14A1A2E-89AA-4FA1-974E-1F5E4C70A7E9}">
      <dgm:prSet/>
      <dgm:spPr/>
      <dgm:t>
        <a:bodyPr/>
        <a:lstStyle/>
        <a:p>
          <a:endParaRPr lang="en-US" dirty="0"/>
        </a:p>
      </dgm:t>
    </dgm:pt>
    <dgm:pt modelId="{17299F25-01AF-4D26-BBA2-137012637B92}" type="sibTrans" cxnId="{05208558-2656-4AC2-B403-B7D4C0E1D579}">
      <dgm:prSet/>
      <dgm:spPr/>
      <dgm:t>
        <a:bodyPr/>
        <a:lstStyle/>
        <a:p>
          <a:endParaRPr lang="en-US"/>
        </a:p>
      </dgm:t>
    </dgm:pt>
    <dgm:pt modelId="{D67406C2-C097-4460-971A-DB5B70836434}" type="parTrans" cxnId="{05208558-2656-4AC2-B403-B7D4C0E1D579}">
      <dgm:prSet/>
      <dgm:spPr/>
      <dgm:t>
        <a:bodyPr/>
        <a:lstStyle/>
        <a:p>
          <a:endParaRPr lang="en-US"/>
        </a:p>
      </dgm:t>
    </dgm:pt>
    <dgm:pt modelId="{27FC2C63-5E1D-40C8-922F-F663C505465B}">
      <dgm:prSet/>
      <dgm:spPr/>
      <dgm:t>
        <a:bodyPr/>
        <a:lstStyle/>
        <a:p>
          <a:endParaRPr lang="en-US" dirty="0"/>
        </a:p>
      </dgm:t>
    </dgm:pt>
    <dgm:pt modelId="{B86800CB-880E-45DC-BAA1-6BCDED013002}" type="sibTrans" cxnId="{EA16A21B-337B-4314-8214-1C4B770591B0}">
      <dgm:prSet/>
      <dgm:spPr/>
      <dgm:t>
        <a:bodyPr/>
        <a:lstStyle/>
        <a:p>
          <a:endParaRPr lang="en-US"/>
        </a:p>
      </dgm:t>
    </dgm:pt>
    <dgm:pt modelId="{C774A24B-7D1C-4EAA-8C83-4005CD51EFFE}" type="parTrans" cxnId="{EA16A21B-337B-4314-8214-1C4B770591B0}">
      <dgm:prSet/>
      <dgm:spPr/>
      <dgm:t>
        <a:bodyPr/>
        <a:lstStyle/>
        <a:p>
          <a:endParaRPr lang="en-US"/>
        </a:p>
      </dgm:t>
    </dgm:pt>
    <dgm:pt modelId="{9175A66A-1A46-47DC-9713-42EDA6CCFD0A}" type="pres">
      <dgm:prSet presAssocID="{96025430-4D26-49DE-B7D1-8F2FA093B902}" presName="linear" presStyleCnt="0">
        <dgm:presLayoutVars>
          <dgm:animLvl val="lvl"/>
          <dgm:resizeHandles val="exact"/>
        </dgm:presLayoutVars>
      </dgm:prSet>
      <dgm:spPr/>
    </dgm:pt>
    <dgm:pt modelId="{0CCE8D77-8118-4967-83C8-F646582F9659}" type="pres">
      <dgm:prSet presAssocID="{27FC2C63-5E1D-40C8-922F-F663C505465B}" presName="parentText" presStyleLbl="node1" presStyleIdx="0" presStyleCnt="4">
        <dgm:presLayoutVars>
          <dgm:chMax val="0"/>
          <dgm:bulletEnabled val="1"/>
        </dgm:presLayoutVars>
      </dgm:prSet>
      <dgm:spPr/>
    </dgm:pt>
    <dgm:pt modelId="{46D66D00-0909-4D69-9196-3010DA026289}" type="pres">
      <dgm:prSet presAssocID="{B86800CB-880E-45DC-BAA1-6BCDED013002}" presName="spacer" presStyleCnt="0"/>
      <dgm:spPr/>
    </dgm:pt>
    <dgm:pt modelId="{08C61B60-5BFA-43E6-8B8C-3B952D4BF841}" type="pres">
      <dgm:prSet presAssocID="{2D4D0FBF-E600-4B72-8D8E-9E9AB553156E}" presName="parentText" presStyleLbl="node1" presStyleIdx="1" presStyleCnt="4">
        <dgm:presLayoutVars>
          <dgm:chMax val="0"/>
          <dgm:bulletEnabled val="1"/>
        </dgm:presLayoutVars>
      </dgm:prSet>
      <dgm:spPr/>
    </dgm:pt>
    <dgm:pt modelId="{57A31A2C-EB0E-41FE-AF63-201F0E616652}" type="pres">
      <dgm:prSet presAssocID="{47EC5622-5EF7-4255-BEAB-97AE022C7050}" presName="spacer" presStyleCnt="0"/>
      <dgm:spPr/>
    </dgm:pt>
    <dgm:pt modelId="{DC743ADF-7D4F-4DF6-B77C-C294365E6135}" type="pres">
      <dgm:prSet presAssocID="{C14A1A2E-89AA-4FA1-974E-1F5E4C70A7E9}" presName="parentText" presStyleLbl="node1" presStyleIdx="2" presStyleCnt="4">
        <dgm:presLayoutVars>
          <dgm:chMax val="0"/>
          <dgm:bulletEnabled val="1"/>
        </dgm:presLayoutVars>
      </dgm:prSet>
      <dgm:spPr/>
    </dgm:pt>
    <dgm:pt modelId="{CD203788-B0E9-4283-8D23-CDD18644476E}" type="pres">
      <dgm:prSet presAssocID="{17299F25-01AF-4D26-BBA2-137012637B92}" presName="spacer" presStyleCnt="0"/>
      <dgm:spPr/>
    </dgm:pt>
    <dgm:pt modelId="{FC66BD8D-A568-4BFE-84A4-559F41072AE7}" type="pres">
      <dgm:prSet presAssocID="{4F83DE14-5C11-496E-9609-8E889C16344B}" presName="parentText" presStyleLbl="node1" presStyleIdx="3" presStyleCnt="4">
        <dgm:presLayoutVars>
          <dgm:chMax val="0"/>
          <dgm:bulletEnabled val="1"/>
        </dgm:presLayoutVars>
      </dgm:prSet>
      <dgm:spPr/>
    </dgm:pt>
  </dgm:ptLst>
  <dgm:cxnLst>
    <dgm:cxn modelId="{DEBEB610-4B8D-4680-B5FF-B6F7B21FFDA8}" type="presOf" srcId="{96025430-4D26-49DE-B7D1-8F2FA093B902}" destId="{9175A66A-1A46-47DC-9713-42EDA6CCFD0A}" srcOrd="0" destOrd="0" presId="urn:microsoft.com/office/officeart/2005/8/layout/vList2"/>
    <dgm:cxn modelId="{EA16A21B-337B-4314-8214-1C4B770591B0}" srcId="{96025430-4D26-49DE-B7D1-8F2FA093B902}" destId="{27FC2C63-5E1D-40C8-922F-F663C505465B}" srcOrd="0" destOrd="0" parTransId="{C774A24B-7D1C-4EAA-8C83-4005CD51EFFE}" sibTransId="{B86800CB-880E-45DC-BAA1-6BCDED013002}"/>
    <dgm:cxn modelId="{A5370429-6061-44BE-9AB4-7B4CC7EFFCAD}" srcId="{96025430-4D26-49DE-B7D1-8F2FA093B902}" destId="{4F83DE14-5C11-496E-9609-8E889C16344B}" srcOrd="3" destOrd="0" parTransId="{272B3DEF-0E8A-4A9C-B470-510C75D2BB02}" sibTransId="{16C2C0EB-744D-40F9-80AC-712748690071}"/>
    <dgm:cxn modelId="{86B19937-2A53-4D18-BAFD-54DDBE0CFB12}" srcId="{96025430-4D26-49DE-B7D1-8F2FA093B902}" destId="{2D4D0FBF-E600-4B72-8D8E-9E9AB553156E}" srcOrd="1" destOrd="0" parTransId="{3DA16F7D-C3CC-47E4-B398-C8C3A32839F2}" sibTransId="{47EC5622-5EF7-4255-BEAB-97AE022C7050}"/>
    <dgm:cxn modelId="{E29FDF69-8B0E-45D6-B9C8-753E5D3596C3}" type="presOf" srcId="{C14A1A2E-89AA-4FA1-974E-1F5E4C70A7E9}" destId="{DC743ADF-7D4F-4DF6-B77C-C294365E6135}" srcOrd="0" destOrd="0" presId="urn:microsoft.com/office/officeart/2005/8/layout/vList2"/>
    <dgm:cxn modelId="{05208558-2656-4AC2-B403-B7D4C0E1D579}" srcId="{96025430-4D26-49DE-B7D1-8F2FA093B902}" destId="{C14A1A2E-89AA-4FA1-974E-1F5E4C70A7E9}" srcOrd="2" destOrd="0" parTransId="{D67406C2-C097-4460-971A-DB5B70836434}" sibTransId="{17299F25-01AF-4D26-BBA2-137012637B92}"/>
    <dgm:cxn modelId="{554A968E-D7A3-4A15-91A4-B3D554B16BEE}" type="presOf" srcId="{27FC2C63-5E1D-40C8-922F-F663C505465B}" destId="{0CCE8D77-8118-4967-83C8-F646582F9659}" srcOrd="0" destOrd="0" presId="urn:microsoft.com/office/officeart/2005/8/layout/vList2"/>
    <dgm:cxn modelId="{90082CA0-33A1-468F-AD13-35AF7792A0B2}" type="presOf" srcId="{4F83DE14-5C11-496E-9609-8E889C16344B}" destId="{FC66BD8D-A568-4BFE-84A4-559F41072AE7}" srcOrd="0" destOrd="0" presId="urn:microsoft.com/office/officeart/2005/8/layout/vList2"/>
    <dgm:cxn modelId="{42E15EEB-20CA-431C-8F0B-BBFD9FA398A6}" type="presOf" srcId="{2D4D0FBF-E600-4B72-8D8E-9E9AB553156E}" destId="{08C61B60-5BFA-43E6-8B8C-3B952D4BF841}" srcOrd="0" destOrd="0" presId="urn:microsoft.com/office/officeart/2005/8/layout/vList2"/>
    <dgm:cxn modelId="{2E4E3822-31DB-4B31-86A1-48FB5F6301E1}" type="presParOf" srcId="{9175A66A-1A46-47DC-9713-42EDA6CCFD0A}" destId="{0CCE8D77-8118-4967-83C8-F646582F9659}" srcOrd="0" destOrd="0" presId="urn:microsoft.com/office/officeart/2005/8/layout/vList2"/>
    <dgm:cxn modelId="{206D796C-8C73-4168-B75D-896507BE550B}" type="presParOf" srcId="{9175A66A-1A46-47DC-9713-42EDA6CCFD0A}" destId="{46D66D00-0909-4D69-9196-3010DA026289}" srcOrd="1" destOrd="0" presId="urn:microsoft.com/office/officeart/2005/8/layout/vList2"/>
    <dgm:cxn modelId="{498840F6-8C5A-4ECB-B3F6-49A827ABC996}" type="presParOf" srcId="{9175A66A-1A46-47DC-9713-42EDA6CCFD0A}" destId="{08C61B60-5BFA-43E6-8B8C-3B952D4BF841}" srcOrd="2" destOrd="0" presId="urn:microsoft.com/office/officeart/2005/8/layout/vList2"/>
    <dgm:cxn modelId="{C8967F51-1D18-4A78-BAF0-9A040F8929E0}" type="presParOf" srcId="{9175A66A-1A46-47DC-9713-42EDA6CCFD0A}" destId="{57A31A2C-EB0E-41FE-AF63-201F0E616652}" srcOrd="3" destOrd="0" presId="urn:microsoft.com/office/officeart/2005/8/layout/vList2"/>
    <dgm:cxn modelId="{DDC0DF88-49C6-4E77-A96E-C255DFBC00CA}" type="presParOf" srcId="{9175A66A-1A46-47DC-9713-42EDA6CCFD0A}" destId="{DC743ADF-7D4F-4DF6-B77C-C294365E6135}" srcOrd="4" destOrd="0" presId="urn:microsoft.com/office/officeart/2005/8/layout/vList2"/>
    <dgm:cxn modelId="{FDF340E2-FA52-4D10-B855-2C3D613B7F3C}" type="presParOf" srcId="{9175A66A-1A46-47DC-9713-42EDA6CCFD0A}" destId="{CD203788-B0E9-4283-8D23-CDD18644476E}" srcOrd="5" destOrd="0" presId="urn:microsoft.com/office/officeart/2005/8/layout/vList2"/>
    <dgm:cxn modelId="{BDB5A398-D243-4C33-B578-EA0724C4952A}" type="presParOf" srcId="{9175A66A-1A46-47DC-9713-42EDA6CCFD0A}" destId="{FC66BD8D-A568-4BFE-84A4-559F41072AE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B28ABA0-218A-4439-8CC9-F74503B7AD1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557AD68-BAF4-4D67-989D-1BF7D1A90F2A}">
      <dgm:prSet/>
      <dgm:spPr/>
      <dgm:t>
        <a:bodyPr/>
        <a:lstStyle/>
        <a:p>
          <a:r>
            <a:rPr lang="en-US" dirty="0"/>
            <a:t>Muscles do not hold the joints together very tightly</a:t>
          </a:r>
        </a:p>
      </dgm:t>
    </dgm:pt>
    <dgm:pt modelId="{517FDC80-6227-4CE9-841A-FC7FEF2D5229}" type="parTrans" cxnId="{A9A3B8ED-21C8-449B-AD58-40D2B73968FA}">
      <dgm:prSet/>
      <dgm:spPr/>
      <dgm:t>
        <a:bodyPr/>
        <a:lstStyle/>
        <a:p>
          <a:endParaRPr lang="en-US"/>
        </a:p>
      </dgm:t>
    </dgm:pt>
    <dgm:pt modelId="{068827EA-007C-4715-977C-821A6B8DCA52}" type="sibTrans" cxnId="{A9A3B8ED-21C8-449B-AD58-40D2B73968FA}">
      <dgm:prSet/>
      <dgm:spPr/>
      <dgm:t>
        <a:bodyPr/>
        <a:lstStyle/>
        <a:p>
          <a:endParaRPr lang="en-US"/>
        </a:p>
      </dgm:t>
    </dgm:pt>
    <dgm:pt modelId="{49866958-FB80-44F5-94A1-38E3EC52E678}">
      <dgm:prSet/>
      <dgm:spPr/>
      <dgm:t>
        <a:bodyPr/>
        <a:lstStyle/>
        <a:p>
          <a:r>
            <a:rPr lang="en-US" dirty="0"/>
            <a:t>Results in extra flexibility especially in fingers, ankles and knees</a:t>
          </a:r>
        </a:p>
      </dgm:t>
    </dgm:pt>
    <dgm:pt modelId="{F14C0718-EA85-42AA-BE06-6A1D9FE5A0D3}" type="parTrans" cxnId="{7EE35604-FAE6-43A1-86EB-E07C953011E4}">
      <dgm:prSet/>
      <dgm:spPr/>
      <dgm:t>
        <a:bodyPr/>
        <a:lstStyle/>
        <a:p>
          <a:endParaRPr lang="en-US"/>
        </a:p>
      </dgm:t>
    </dgm:pt>
    <dgm:pt modelId="{EA53CDC0-CCE1-4D15-A7FF-54EB93E2659D}" type="sibTrans" cxnId="{7EE35604-FAE6-43A1-86EB-E07C953011E4}">
      <dgm:prSet/>
      <dgm:spPr/>
      <dgm:t>
        <a:bodyPr/>
        <a:lstStyle/>
        <a:p>
          <a:endParaRPr lang="en-US"/>
        </a:p>
      </dgm:t>
    </dgm:pt>
    <dgm:pt modelId="{D3D138E4-371F-49A3-9705-189C1605979E}">
      <dgm:prSet/>
      <dgm:spPr/>
      <dgm:t>
        <a:bodyPr/>
        <a:lstStyle/>
        <a:p>
          <a:r>
            <a:rPr lang="en-US" dirty="0"/>
            <a:t>Ligaments that hold bones together have more slack </a:t>
          </a:r>
        </a:p>
      </dgm:t>
    </dgm:pt>
    <dgm:pt modelId="{9CDA56C9-80F0-48BD-BEE0-10C5A6A054C1}" type="parTrans" cxnId="{7A76774F-AC5F-407B-9ADC-A1A52B03F3B6}">
      <dgm:prSet/>
      <dgm:spPr/>
      <dgm:t>
        <a:bodyPr/>
        <a:lstStyle/>
        <a:p>
          <a:endParaRPr lang="en-US"/>
        </a:p>
      </dgm:t>
    </dgm:pt>
    <dgm:pt modelId="{E92BEA20-BD5E-4A03-82A8-6AB0F88113D9}" type="sibTrans" cxnId="{7A76774F-AC5F-407B-9ADC-A1A52B03F3B6}">
      <dgm:prSet/>
      <dgm:spPr/>
      <dgm:t>
        <a:bodyPr/>
        <a:lstStyle/>
        <a:p>
          <a:endParaRPr lang="en-US"/>
        </a:p>
      </dgm:t>
    </dgm:pt>
    <dgm:pt modelId="{E4D2FE0D-4C6E-4809-97B7-A1891C68F32A}" type="pres">
      <dgm:prSet presAssocID="{6B28ABA0-218A-4439-8CC9-F74503B7AD1F}" presName="vert0" presStyleCnt="0">
        <dgm:presLayoutVars>
          <dgm:dir/>
          <dgm:animOne val="branch"/>
          <dgm:animLvl val="lvl"/>
        </dgm:presLayoutVars>
      </dgm:prSet>
      <dgm:spPr/>
    </dgm:pt>
    <dgm:pt modelId="{1D38992E-DF33-4386-A896-16993983B926}" type="pres">
      <dgm:prSet presAssocID="{D3D138E4-371F-49A3-9705-189C1605979E}" presName="thickLine" presStyleLbl="alignNode1" presStyleIdx="0" presStyleCnt="3"/>
      <dgm:spPr/>
    </dgm:pt>
    <dgm:pt modelId="{BA0FA5B7-50D2-4D1B-B682-6041A4B7F833}" type="pres">
      <dgm:prSet presAssocID="{D3D138E4-371F-49A3-9705-189C1605979E}" presName="horz1" presStyleCnt="0"/>
      <dgm:spPr/>
    </dgm:pt>
    <dgm:pt modelId="{D3DF02FE-034A-48C4-95D6-6931F861648B}" type="pres">
      <dgm:prSet presAssocID="{D3D138E4-371F-49A3-9705-189C1605979E}" presName="tx1" presStyleLbl="revTx" presStyleIdx="0" presStyleCnt="3"/>
      <dgm:spPr/>
    </dgm:pt>
    <dgm:pt modelId="{9031976B-A43E-4395-8BBD-0B17904B7ECF}" type="pres">
      <dgm:prSet presAssocID="{D3D138E4-371F-49A3-9705-189C1605979E}" presName="vert1" presStyleCnt="0"/>
      <dgm:spPr/>
    </dgm:pt>
    <dgm:pt modelId="{56BE74FD-C0CA-457B-9547-DDBF81790118}" type="pres">
      <dgm:prSet presAssocID="{5557AD68-BAF4-4D67-989D-1BF7D1A90F2A}" presName="thickLine" presStyleLbl="alignNode1" presStyleIdx="1" presStyleCnt="3"/>
      <dgm:spPr/>
    </dgm:pt>
    <dgm:pt modelId="{79639828-B228-4347-BAA5-1A5958B0A101}" type="pres">
      <dgm:prSet presAssocID="{5557AD68-BAF4-4D67-989D-1BF7D1A90F2A}" presName="horz1" presStyleCnt="0"/>
      <dgm:spPr/>
    </dgm:pt>
    <dgm:pt modelId="{588FE8E1-5E03-44B2-8DAA-892A6134E9B3}" type="pres">
      <dgm:prSet presAssocID="{5557AD68-BAF4-4D67-989D-1BF7D1A90F2A}" presName="tx1" presStyleLbl="revTx" presStyleIdx="1" presStyleCnt="3"/>
      <dgm:spPr/>
    </dgm:pt>
    <dgm:pt modelId="{FD50BCC9-8B30-48BB-B732-A2964B408C88}" type="pres">
      <dgm:prSet presAssocID="{5557AD68-BAF4-4D67-989D-1BF7D1A90F2A}" presName="vert1" presStyleCnt="0"/>
      <dgm:spPr/>
    </dgm:pt>
    <dgm:pt modelId="{E0C91A34-8FDD-4101-80BC-235250B78928}" type="pres">
      <dgm:prSet presAssocID="{49866958-FB80-44F5-94A1-38E3EC52E678}" presName="thickLine" presStyleLbl="alignNode1" presStyleIdx="2" presStyleCnt="3"/>
      <dgm:spPr/>
    </dgm:pt>
    <dgm:pt modelId="{D36FB3B0-272F-47F6-A9A9-85F4B44788B9}" type="pres">
      <dgm:prSet presAssocID="{49866958-FB80-44F5-94A1-38E3EC52E678}" presName="horz1" presStyleCnt="0"/>
      <dgm:spPr/>
    </dgm:pt>
    <dgm:pt modelId="{BDB3E4FB-0900-4D67-B555-3805C7597C72}" type="pres">
      <dgm:prSet presAssocID="{49866958-FB80-44F5-94A1-38E3EC52E678}" presName="tx1" presStyleLbl="revTx" presStyleIdx="2" presStyleCnt="3"/>
      <dgm:spPr/>
    </dgm:pt>
    <dgm:pt modelId="{5AC5D0E6-7219-4648-AEAD-E3D7D8AD368B}" type="pres">
      <dgm:prSet presAssocID="{49866958-FB80-44F5-94A1-38E3EC52E678}" presName="vert1" presStyleCnt="0"/>
      <dgm:spPr/>
    </dgm:pt>
  </dgm:ptLst>
  <dgm:cxnLst>
    <dgm:cxn modelId="{7EE35604-FAE6-43A1-86EB-E07C953011E4}" srcId="{6B28ABA0-218A-4439-8CC9-F74503B7AD1F}" destId="{49866958-FB80-44F5-94A1-38E3EC52E678}" srcOrd="2" destOrd="0" parTransId="{F14C0718-EA85-42AA-BE06-6A1D9FE5A0D3}" sibTransId="{EA53CDC0-CCE1-4D15-A7FF-54EB93E2659D}"/>
    <dgm:cxn modelId="{7A76774F-AC5F-407B-9ADC-A1A52B03F3B6}" srcId="{6B28ABA0-218A-4439-8CC9-F74503B7AD1F}" destId="{D3D138E4-371F-49A3-9705-189C1605979E}" srcOrd="0" destOrd="0" parTransId="{9CDA56C9-80F0-48BD-BEE0-10C5A6A054C1}" sibTransId="{E92BEA20-BD5E-4A03-82A8-6AB0F88113D9}"/>
    <dgm:cxn modelId="{CC799559-7732-4558-8A24-BF291B3B23E6}" type="presOf" srcId="{49866958-FB80-44F5-94A1-38E3EC52E678}" destId="{BDB3E4FB-0900-4D67-B555-3805C7597C72}" srcOrd="0" destOrd="0" presId="urn:microsoft.com/office/officeart/2008/layout/LinedList"/>
    <dgm:cxn modelId="{98C5AAB3-4887-4AE6-ACC7-8E1F6CC8697D}" type="presOf" srcId="{6B28ABA0-218A-4439-8CC9-F74503B7AD1F}" destId="{E4D2FE0D-4C6E-4809-97B7-A1891C68F32A}" srcOrd="0" destOrd="0" presId="urn:microsoft.com/office/officeart/2008/layout/LinedList"/>
    <dgm:cxn modelId="{7B0B11DA-8D81-43C2-A55B-0895CF2AFA9E}" type="presOf" srcId="{5557AD68-BAF4-4D67-989D-1BF7D1A90F2A}" destId="{588FE8E1-5E03-44B2-8DAA-892A6134E9B3}" srcOrd="0" destOrd="0" presId="urn:microsoft.com/office/officeart/2008/layout/LinedList"/>
    <dgm:cxn modelId="{A9A3B8ED-21C8-449B-AD58-40D2B73968FA}" srcId="{6B28ABA0-218A-4439-8CC9-F74503B7AD1F}" destId="{5557AD68-BAF4-4D67-989D-1BF7D1A90F2A}" srcOrd="1" destOrd="0" parTransId="{517FDC80-6227-4CE9-841A-FC7FEF2D5229}" sibTransId="{068827EA-007C-4715-977C-821A6B8DCA52}"/>
    <dgm:cxn modelId="{6FD204F5-BA16-4587-B65A-632040F2F215}" type="presOf" srcId="{D3D138E4-371F-49A3-9705-189C1605979E}" destId="{D3DF02FE-034A-48C4-95D6-6931F861648B}" srcOrd="0" destOrd="0" presId="urn:microsoft.com/office/officeart/2008/layout/LinedList"/>
    <dgm:cxn modelId="{44E1B92D-8E76-45CE-B381-878D92EC1F5E}" type="presParOf" srcId="{E4D2FE0D-4C6E-4809-97B7-A1891C68F32A}" destId="{1D38992E-DF33-4386-A896-16993983B926}" srcOrd="0" destOrd="0" presId="urn:microsoft.com/office/officeart/2008/layout/LinedList"/>
    <dgm:cxn modelId="{51B4AB6F-A670-4979-A45F-047753811E65}" type="presParOf" srcId="{E4D2FE0D-4C6E-4809-97B7-A1891C68F32A}" destId="{BA0FA5B7-50D2-4D1B-B682-6041A4B7F833}" srcOrd="1" destOrd="0" presId="urn:microsoft.com/office/officeart/2008/layout/LinedList"/>
    <dgm:cxn modelId="{104BE6E2-8EA0-468B-BC5C-67884907D411}" type="presParOf" srcId="{BA0FA5B7-50D2-4D1B-B682-6041A4B7F833}" destId="{D3DF02FE-034A-48C4-95D6-6931F861648B}" srcOrd="0" destOrd="0" presId="urn:microsoft.com/office/officeart/2008/layout/LinedList"/>
    <dgm:cxn modelId="{AC71EA28-44B5-442D-B8A4-5087B329B0EA}" type="presParOf" srcId="{BA0FA5B7-50D2-4D1B-B682-6041A4B7F833}" destId="{9031976B-A43E-4395-8BBD-0B17904B7ECF}" srcOrd="1" destOrd="0" presId="urn:microsoft.com/office/officeart/2008/layout/LinedList"/>
    <dgm:cxn modelId="{A2CEF2F6-D1D2-4A2B-A3B3-80E49F3068C2}" type="presParOf" srcId="{E4D2FE0D-4C6E-4809-97B7-A1891C68F32A}" destId="{56BE74FD-C0CA-457B-9547-DDBF81790118}" srcOrd="2" destOrd="0" presId="urn:microsoft.com/office/officeart/2008/layout/LinedList"/>
    <dgm:cxn modelId="{2F51C2DE-00E1-4AE4-A0B7-F182385E22EF}" type="presParOf" srcId="{E4D2FE0D-4C6E-4809-97B7-A1891C68F32A}" destId="{79639828-B228-4347-BAA5-1A5958B0A101}" srcOrd="3" destOrd="0" presId="urn:microsoft.com/office/officeart/2008/layout/LinedList"/>
    <dgm:cxn modelId="{66FEA7C5-30AB-4F63-A26E-F19DD75B454F}" type="presParOf" srcId="{79639828-B228-4347-BAA5-1A5958B0A101}" destId="{588FE8E1-5E03-44B2-8DAA-892A6134E9B3}" srcOrd="0" destOrd="0" presId="urn:microsoft.com/office/officeart/2008/layout/LinedList"/>
    <dgm:cxn modelId="{F0949883-A470-4C25-AE55-8386A9DB4DF9}" type="presParOf" srcId="{79639828-B228-4347-BAA5-1A5958B0A101}" destId="{FD50BCC9-8B30-48BB-B732-A2964B408C88}" srcOrd="1" destOrd="0" presId="urn:microsoft.com/office/officeart/2008/layout/LinedList"/>
    <dgm:cxn modelId="{8511C50C-D3E7-422E-9E0D-262BB7A21AF1}" type="presParOf" srcId="{E4D2FE0D-4C6E-4809-97B7-A1891C68F32A}" destId="{E0C91A34-8FDD-4101-80BC-235250B78928}" srcOrd="4" destOrd="0" presId="urn:microsoft.com/office/officeart/2008/layout/LinedList"/>
    <dgm:cxn modelId="{5D1EFC90-F13C-4657-A2C0-5EB32BC67D3C}" type="presParOf" srcId="{E4D2FE0D-4C6E-4809-97B7-A1891C68F32A}" destId="{D36FB3B0-272F-47F6-A9A9-85F4B44788B9}" srcOrd="5" destOrd="0" presId="urn:microsoft.com/office/officeart/2008/layout/LinedList"/>
    <dgm:cxn modelId="{E7DAC099-B821-4402-9ABE-D0E356684B33}" type="presParOf" srcId="{D36FB3B0-272F-47F6-A9A9-85F4B44788B9}" destId="{BDB3E4FB-0900-4D67-B555-3805C7597C72}" srcOrd="0" destOrd="0" presId="urn:microsoft.com/office/officeart/2008/layout/LinedList"/>
    <dgm:cxn modelId="{009C3DE2-CE41-493A-A88F-6CA3D71952C2}" type="presParOf" srcId="{D36FB3B0-272F-47F6-A9A9-85F4B44788B9}" destId="{5AC5D0E6-7219-4648-AEAD-E3D7D8AD368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6025430-4D26-49DE-B7D1-8F2FA093B90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7FC2C63-5E1D-40C8-922F-F663C505465B}">
      <dgm:prSet/>
      <dgm:spPr/>
      <dgm:t>
        <a:bodyPr/>
        <a:lstStyle/>
        <a:p>
          <a:endParaRPr lang="en-US" dirty="0"/>
        </a:p>
      </dgm:t>
    </dgm:pt>
    <dgm:pt modelId="{C774A24B-7D1C-4EAA-8C83-4005CD51EFFE}" type="parTrans" cxnId="{EA16A21B-337B-4314-8214-1C4B770591B0}">
      <dgm:prSet/>
      <dgm:spPr/>
      <dgm:t>
        <a:bodyPr/>
        <a:lstStyle/>
        <a:p>
          <a:endParaRPr lang="en-US"/>
        </a:p>
      </dgm:t>
    </dgm:pt>
    <dgm:pt modelId="{B86800CB-880E-45DC-BAA1-6BCDED013002}" type="sibTrans" cxnId="{EA16A21B-337B-4314-8214-1C4B770591B0}">
      <dgm:prSet/>
      <dgm:spPr/>
      <dgm:t>
        <a:bodyPr/>
        <a:lstStyle/>
        <a:p>
          <a:endParaRPr lang="en-US"/>
        </a:p>
      </dgm:t>
    </dgm:pt>
    <dgm:pt modelId="{C77196EB-9D73-4E4A-8653-16F7B3F4C582}">
      <dgm:prSet/>
      <dgm:spPr/>
      <dgm:t>
        <a:bodyPr/>
        <a:lstStyle/>
        <a:p>
          <a:endParaRPr lang="en-US" dirty="0"/>
        </a:p>
      </dgm:t>
    </dgm:pt>
    <dgm:pt modelId="{88D50022-9C07-4585-8E5B-10CC2E0BA9E6}" type="parTrans" cxnId="{959F7692-E4D6-45D9-8D8E-1DC8184CCA88}">
      <dgm:prSet/>
      <dgm:spPr/>
      <dgm:t>
        <a:bodyPr/>
        <a:lstStyle/>
        <a:p>
          <a:endParaRPr lang="en-US"/>
        </a:p>
      </dgm:t>
    </dgm:pt>
    <dgm:pt modelId="{C053CDFB-5CE8-42E6-BDFC-F8A745244D52}" type="sibTrans" cxnId="{959F7692-E4D6-45D9-8D8E-1DC8184CCA88}">
      <dgm:prSet/>
      <dgm:spPr/>
      <dgm:t>
        <a:bodyPr/>
        <a:lstStyle/>
        <a:p>
          <a:endParaRPr lang="en-US"/>
        </a:p>
      </dgm:t>
    </dgm:pt>
    <dgm:pt modelId="{F9AD4DC8-51F0-4B30-B1D4-D76E97786861}">
      <dgm:prSet/>
      <dgm:spPr/>
      <dgm:t>
        <a:bodyPr/>
        <a:lstStyle/>
        <a:p>
          <a:r>
            <a:rPr lang="en-US" dirty="0"/>
            <a:t>Decreased Strength</a:t>
          </a:r>
        </a:p>
      </dgm:t>
    </dgm:pt>
    <dgm:pt modelId="{224189E0-69AA-4586-8E6B-BA3199A22F22}" type="parTrans" cxnId="{2A4CA1DD-FC52-4BE4-A900-08AF8CCF6E66}">
      <dgm:prSet/>
      <dgm:spPr/>
      <dgm:t>
        <a:bodyPr/>
        <a:lstStyle/>
        <a:p>
          <a:endParaRPr lang="en-US"/>
        </a:p>
      </dgm:t>
    </dgm:pt>
    <dgm:pt modelId="{8710057D-D26A-458D-9F85-2EB9B454A825}" type="sibTrans" cxnId="{2A4CA1DD-FC52-4BE4-A900-08AF8CCF6E66}">
      <dgm:prSet/>
      <dgm:spPr/>
      <dgm:t>
        <a:bodyPr/>
        <a:lstStyle/>
        <a:p>
          <a:endParaRPr lang="en-US"/>
        </a:p>
      </dgm:t>
    </dgm:pt>
    <dgm:pt modelId="{B4877802-1C10-48E7-85A7-AD7BF99B3EB3}">
      <dgm:prSet/>
      <dgm:spPr/>
      <dgm:t>
        <a:bodyPr/>
        <a:lstStyle/>
        <a:p>
          <a:endParaRPr lang="en-US" dirty="0"/>
        </a:p>
      </dgm:t>
    </dgm:pt>
    <dgm:pt modelId="{E54E9D7A-FCE3-4541-ACE8-120514213CBC}" type="parTrans" cxnId="{7E12BD81-AC77-430C-B5A1-C3B76D2E681B}">
      <dgm:prSet/>
      <dgm:spPr/>
      <dgm:t>
        <a:bodyPr/>
        <a:lstStyle/>
        <a:p>
          <a:endParaRPr lang="en-US"/>
        </a:p>
      </dgm:t>
    </dgm:pt>
    <dgm:pt modelId="{3045B95A-18BD-4E37-AB58-923C9DAC9CC1}" type="sibTrans" cxnId="{7E12BD81-AC77-430C-B5A1-C3B76D2E681B}">
      <dgm:prSet/>
      <dgm:spPr/>
      <dgm:t>
        <a:bodyPr/>
        <a:lstStyle/>
        <a:p>
          <a:endParaRPr lang="en-US"/>
        </a:p>
      </dgm:t>
    </dgm:pt>
    <dgm:pt modelId="{9175A66A-1A46-47DC-9713-42EDA6CCFD0A}" type="pres">
      <dgm:prSet presAssocID="{96025430-4D26-49DE-B7D1-8F2FA093B902}" presName="linear" presStyleCnt="0">
        <dgm:presLayoutVars>
          <dgm:animLvl val="lvl"/>
          <dgm:resizeHandles val="exact"/>
        </dgm:presLayoutVars>
      </dgm:prSet>
      <dgm:spPr/>
    </dgm:pt>
    <dgm:pt modelId="{0CCE8D77-8118-4967-83C8-F646582F9659}" type="pres">
      <dgm:prSet presAssocID="{27FC2C63-5E1D-40C8-922F-F663C505465B}" presName="parentText" presStyleLbl="node1" presStyleIdx="0" presStyleCnt="4">
        <dgm:presLayoutVars>
          <dgm:chMax val="0"/>
          <dgm:bulletEnabled val="1"/>
        </dgm:presLayoutVars>
      </dgm:prSet>
      <dgm:spPr/>
    </dgm:pt>
    <dgm:pt modelId="{DF1C06E4-88E1-4C7C-A5E9-CEC25BDDEBEF}" type="pres">
      <dgm:prSet presAssocID="{B86800CB-880E-45DC-BAA1-6BCDED013002}" presName="spacer" presStyleCnt="0"/>
      <dgm:spPr/>
    </dgm:pt>
    <dgm:pt modelId="{CB2F7035-6E98-462C-9BEA-119411F0DB7F}" type="pres">
      <dgm:prSet presAssocID="{C77196EB-9D73-4E4A-8653-16F7B3F4C582}" presName="parentText" presStyleLbl="node1" presStyleIdx="1" presStyleCnt="4">
        <dgm:presLayoutVars>
          <dgm:chMax val="0"/>
          <dgm:bulletEnabled val="1"/>
        </dgm:presLayoutVars>
      </dgm:prSet>
      <dgm:spPr/>
    </dgm:pt>
    <dgm:pt modelId="{2D3F69E8-F6F0-4E08-9ECA-8382F9E5847B}" type="pres">
      <dgm:prSet presAssocID="{C053CDFB-5CE8-42E6-BDFC-F8A745244D52}" presName="spacer" presStyleCnt="0"/>
      <dgm:spPr/>
    </dgm:pt>
    <dgm:pt modelId="{7C8D60BE-B64F-49FD-A29E-B80332FB48C1}" type="pres">
      <dgm:prSet presAssocID="{F9AD4DC8-51F0-4B30-B1D4-D76E97786861}" presName="parentText" presStyleLbl="node1" presStyleIdx="2" presStyleCnt="4">
        <dgm:presLayoutVars>
          <dgm:chMax val="0"/>
          <dgm:bulletEnabled val="1"/>
        </dgm:presLayoutVars>
      </dgm:prSet>
      <dgm:spPr/>
    </dgm:pt>
    <dgm:pt modelId="{0F709570-485F-4E55-B1F9-80095F689492}" type="pres">
      <dgm:prSet presAssocID="{8710057D-D26A-458D-9F85-2EB9B454A825}" presName="spacer" presStyleCnt="0"/>
      <dgm:spPr/>
    </dgm:pt>
    <dgm:pt modelId="{9C3DACEF-AB30-4295-97C0-404CF5CA3273}" type="pres">
      <dgm:prSet presAssocID="{B4877802-1C10-48E7-85A7-AD7BF99B3EB3}" presName="parentText" presStyleLbl="node1" presStyleIdx="3" presStyleCnt="4">
        <dgm:presLayoutVars>
          <dgm:chMax val="0"/>
          <dgm:bulletEnabled val="1"/>
        </dgm:presLayoutVars>
      </dgm:prSet>
      <dgm:spPr/>
    </dgm:pt>
  </dgm:ptLst>
  <dgm:cxnLst>
    <dgm:cxn modelId="{DEBEB610-4B8D-4680-B5FF-B6F7B21FFDA8}" type="presOf" srcId="{96025430-4D26-49DE-B7D1-8F2FA093B902}" destId="{9175A66A-1A46-47DC-9713-42EDA6CCFD0A}" srcOrd="0" destOrd="0" presId="urn:microsoft.com/office/officeart/2005/8/layout/vList2"/>
    <dgm:cxn modelId="{555A951B-C6BC-4064-872B-B317DC7CB6E9}" type="presOf" srcId="{F9AD4DC8-51F0-4B30-B1D4-D76E97786861}" destId="{7C8D60BE-B64F-49FD-A29E-B80332FB48C1}" srcOrd="0" destOrd="0" presId="urn:microsoft.com/office/officeart/2005/8/layout/vList2"/>
    <dgm:cxn modelId="{EA16A21B-337B-4314-8214-1C4B770591B0}" srcId="{96025430-4D26-49DE-B7D1-8F2FA093B902}" destId="{27FC2C63-5E1D-40C8-922F-F663C505465B}" srcOrd="0" destOrd="0" parTransId="{C774A24B-7D1C-4EAA-8C83-4005CD51EFFE}" sibTransId="{B86800CB-880E-45DC-BAA1-6BCDED013002}"/>
    <dgm:cxn modelId="{B1D2F233-0885-4305-B4C7-0B7328CE6187}" type="presOf" srcId="{C77196EB-9D73-4E4A-8653-16F7B3F4C582}" destId="{CB2F7035-6E98-462C-9BEA-119411F0DB7F}" srcOrd="0" destOrd="0" presId="urn:microsoft.com/office/officeart/2005/8/layout/vList2"/>
    <dgm:cxn modelId="{432FFC39-C1F4-4D7C-A6D6-A08294CD3B7B}" type="presOf" srcId="{B4877802-1C10-48E7-85A7-AD7BF99B3EB3}" destId="{9C3DACEF-AB30-4295-97C0-404CF5CA3273}" srcOrd="0" destOrd="0" presId="urn:microsoft.com/office/officeart/2005/8/layout/vList2"/>
    <dgm:cxn modelId="{7E12BD81-AC77-430C-B5A1-C3B76D2E681B}" srcId="{96025430-4D26-49DE-B7D1-8F2FA093B902}" destId="{B4877802-1C10-48E7-85A7-AD7BF99B3EB3}" srcOrd="3" destOrd="0" parTransId="{E54E9D7A-FCE3-4541-ACE8-120514213CBC}" sibTransId="{3045B95A-18BD-4E37-AB58-923C9DAC9CC1}"/>
    <dgm:cxn modelId="{554A968E-D7A3-4A15-91A4-B3D554B16BEE}" type="presOf" srcId="{27FC2C63-5E1D-40C8-922F-F663C505465B}" destId="{0CCE8D77-8118-4967-83C8-F646582F9659}" srcOrd="0" destOrd="0" presId="urn:microsoft.com/office/officeart/2005/8/layout/vList2"/>
    <dgm:cxn modelId="{959F7692-E4D6-45D9-8D8E-1DC8184CCA88}" srcId="{96025430-4D26-49DE-B7D1-8F2FA093B902}" destId="{C77196EB-9D73-4E4A-8653-16F7B3F4C582}" srcOrd="1" destOrd="0" parTransId="{88D50022-9C07-4585-8E5B-10CC2E0BA9E6}" sibTransId="{C053CDFB-5CE8-42E6-BDFC-F8A745244D52}"/>
    <dgm:cxn modelId="{2A4CA1DD-FC52-4BE4-A900-08AF8CCF6E66}" srcId="{96025430-4D26-49DE-B7D1-8F2FA093B902}" destId="{F9AD4DC8-51F0-4B30-B1D4-D76E97786861}" srcOrd="2" destOrd="0" parTransId="{224189E0-69AA-4586-8E6B-BA3199A22F22}" sibTransId="{8710057D-D26A-458D-9F85-2EB9B454A825}"/>
    <dgm:cxn modelId="{2E4E3822-31DB-4B31-86A1-48FB5F6301E1}" type="presParOf" srcId="{9175A66A-1A46-47DC-9713-42EDA6CCFD0A}" destId="{0CCE8D77-8118-4967-83C8-F646582F9659}" srcOrd="0" destOrd="0" presId="urn:microsoft.com/office/officeart/2005/8/layout/vList2"/>
    <dgm:cxn modelId="{E21968A0-C369-42E2-A5F4-F7A19A38310C}" type="presParOf" srcId="{9175A66A-1A46-47DC-9713-42EDA6CCFD0A}" destId="{DF1C06E4-88E1-4C7C-A5E9-CEC25BDDEBEF}" srcOrd="1" destOrd="0" presId="urn:microsoft.com/office/officeart/2005/8/layout/vList2"/>
    <dgm:cxn modelId="{AE977CBE-8A73-4B32-8342-9499620DC2AF}" type="presParOf" srcId="{9175A66A-1A46-47DC-9713-42EDA6CCFD0A}" destId="{CB2F7035-6E98-462C-9BEA-119411F0DB7F}" srcOrd="2" destOrd="0" presId="urn:microsoft.com/office/officeart/2005/8/layout/vList2"/>
    <dgm:cxn modelId="{63AB8512-F495-4711-ACB9-4B7B10530A50}" type="presParOf" srcId="{9175A66A-1A46-47DC-9713-42EDA6CCFD0A}" destId="{2D3F69E8-F6F0-4E08-9ECA-8382F9E5847B}" srcOrd="3" destOrd="0" presId="urn:microsoft.com/office/officeart/2005/8/layout/vList2"/>
    <dgm:cxn modelId="{6136020D-AF3D-4BBA-9CE3-4EB18CE149F0}" type="presParOf" srcId="{9175A66A-1A46-47DC-9713-42EDA6CCFD0A}" destId="{7C8D60BE-B64F-49FD-A29E-B80332FB48C1}" srcOrd="4" destOrd="0" presId="urn:microsoft.com/office/officeart/2005/8/layout/vList2"/>
    <dgm:cxn modelId="{4722EEDC-E884-4BFD-8C5F-E1B258CC5D09}" type="presParOf" srcId="{9175A66A-1A46-47DC-9713-42EDA6CCFD0A}" destId="{0F709570-485F-4E55-B1F9-80095F689492}" srcOrd="5" destOrd="0" presId="urn:microsoft.com/office/officeart/2005/8/layout/vList2"/>
    <dgm:cxn modelId="{17EB9225-3384-475C-81AE-879F1AAAEAA2}" type="presParOf" srcId="{9175A66A-1A46-47DC-9713-42EDA6CCFD0A}" destId="{9C3DACEF-AB30-4295-97C0-404CF5CA327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6025430-4D26-49DE-B7D1-8F2FA093B90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7FC2C63-5E1D-40C8-922F-F663C505465B}">
      <dgm:prSet/>
      <dgm:spPr/>
      <dgm:t>
        <a:bodyPr/>
        <a:lstStyle/>
        <a:p>
          <a:endParaRPr lang="en-US" dirty="0"/>
        </a:p>
      </dgm:t>
    </dgm:pt>
    <dgm:pt modelId="{C774A24B-7D1C-4EAA-8C83-4005CD51EFFE}" type="parTrans" cxnId="{EA16A21B-337B-4314-8214-1C4B770591B0}">
      <dgm:prSet/>
      <dgm:spPr/>
      <dgm:t>
        <a:bodyPr/>
        <a:lstStyle/>
        <a:p>
          <a:endParaRPr lang="en-US"/>
        </a:p>
      </dgm:t>
    </dgm:pt>
    <dgm:pt modelId="{B86800CB-880E-45DC-BAA1-6BCDED013002}" type="sibTrans" cxnId="{EA16A21B-337B-4314-8214-1C4B770591B0}">
      <dgm:prSet/>
      <dgm:spPr/>
      <dgm:t>
        <a:bodyPr/>
        <a:lstStyle/>
        <a:p>
          <a:endParaRPr lang="en-US"/>
        </a:p>
      </dgm:t>
    </dgm:pt>
    <dgm:pt modelId="{C77196EB-9D73-4E4A-8653-16F7B3F4C582}">
      <dgm:prSet/>
      <dgm:spPr/>
      <dgm:t>
        <a:bodyPr/>
        <a:lstStyle/>
        <a:p>
          <a:endParaRPr lang="en-US" dirty="0"/>
        </a:p>
      </dgm:t>
    </dgm:pt>
    <dgm:pt modelId="{88D50022-9C07-4585-8E5B-10CC2E0BA9E6}" type="parTrans" cxnId="{959F7692-E4D6-45D9-8D8E-1DC8184CCA88}">
      <dgm:prSet/>
      <dgm:spPr/>
      <dgm:t>
        <a:bodyPr/>
        <a:lstStyle/>
        <a:p>
          <a:endParaRPr lang="en-US"/>
        </a:p>
      </dgm:t>
    </dgm:pt>
    <dgm:pt modelId="{C053CDFB-5CE8-42E6-BDFC-F8A745244D52}" type="sibTrans" cxnId="{959F7692-E4D6-45D9-8D8E-1DC8184CCA88}">
      <dgm:prSet/>
      <dgm:spPr/>
      <dgm:t>
        <a:bodyPr/>
        <a:lstStyle/>
        <a:p>
          <a:endParaRPr lang="en-US"/>
        </a:p>
      </dgm:t>
    </dgm:pt>
    <dgm:pt modelId="{F9AD4DC8-51F0-4B30-B1D4-D76E97786861}">
      <dgm:prSet/>
      <dgm:spPr/>
      <dgm:t>
        <a:bodyPr/>
        <a:lstStyle/>
        <a:p>
          <a:endParaRPr lang="en-US" dirty="0"/>
        </a:p>
      </dgm:t>
    </dgm:pt>
    <dgm:pt modelId="{224189E0-69AA-4586-8E6B-BA3199A22F22}" type="parTrans" cxnId="{2A4CA1DD-FC52-4BE4-A900-08AF8CCF6E66}">
      <dgm:prSet/>
      <dgm:spPr/>
      <dgm:t>
        <a:bodyPr/>
        <a:lstStyle/>
        <a:p>
          <a:endParaRPr lang="en-US"/>
        </a:p>
      </dgm:t>
    </dgm:pt>
    <dgm:pt modelId="{8710057D-D26A-458D-9F85-2EB9B454A825}" type="sibTrans" cxnId="{2A4CA1DD-FC52-4BE4-A900-08AF8CCF6E66}">
      <dgm:prSet/>
      <dgm:spPr/>
      <dgm:t>
        <a:bodyPr/>
        <a:lstStyle/>
        <a:p>
          <a:endParaRPr lang="en-US"/>
        </a:p>
      </dgm:t>
    </dgm:pt>
    <dgm:pt modelId="{B4877802-1C10-48E7-85A7-AD7BF99B3EB3}">
      <dgm:prSet/>
      <dgm:spPr/>
      <dgm:t>
        <a:bodyPr/>
        <a:lstStyle/>
        <a:p>
          <a:r>
            <a:rPr lang="en-US" dirty="0"/>
            <a:t>Short Stature</a:t>
          </a:r>
        </a:p>
      </dgm:t>
    </dgm:pt>
    <dgm:pt modelId="{E54E9D7A-FCE3-4541-ACE8-120514213CBC}" type="parTrans" cxnId="{7E12BD81-AC77-430C-B5A1-C3B76D2E681B}">
      <dgm:prSet/>
      <dgm:spPr/>
      <dgm:t>
        <a:bodyPr/>
        <a:lstStyle/>
        <a:p>
          <a:endParaRPr lang="en-US"/>
        </a:p>
      </dgm:t>
    </dgm:pt>
    <dgm:pt modelId="{3045B95A-18BD-4E37-AB58-923C9DAC9CC1}" type="sibTrans" cxnId="{7E12BD81-AC77-430C-B5A1-C3B76D2E681B}">
      <dgm:prSet/>
      <dgm:spPr/>
      <dgm:t>
        <a:bodyPr/>
        <a:lstStyle/>
        <a:p>
          <a:endParaRPr lang="en-US"/>
        </a:p>
      </dgm:t>
    </dgm:pt>
    <dgm:pt modelId="{9175A66A-1A46-47DC-9713-42EDA6CCFD0A}" type="pres">
      <dgm:prSet presAssocID="{96025430-4D26-49DE-B7D1-8F2FA093B902}" presName="linear" presStyleCnt="0">
        <dgm:presLayoutVars>
          <dgm:animLvl val="lvl"/>
          <dgm:resizeHandles val="exact"/>
        </dgm:presLayoutVars>
      </dgm:prSet>
      <dgm:spPr/>
    </dgm:pt>
    <dgm:pt modelId="{0CCE8D77-8118-4967-83C8-F646582F9659}" type="pres">
      <dgm:prSet presAssocID="{27FC2C63-5E1D-40C8-922F-F663C505465B}" presName="parentText" presStyleLbl="node1" presStyleIdx="0" presStyleCnt="4">
        <dgm:presLayoutVars>
          <dgm:chMax val="0"/>
          <dgm:bulletEnabled val="1"/>
        </dgm:presLayoutVars>
      </dgm:prSet>
      <dgm:spPr/>
    </dgm:pt>
    <dgm:pt modelId="{DF1C06E4-88E1-4C7C-A5E9-CEC25BDDEBEF}" type="pres">
      <dgm:prSet presAssocID="{B86800CB-880E-45DC-BAA1-6BCDED013002}" presName="spacer" presStyleCnt="0"/>
      <dgm:spPr/>
    </dgm:pt>
    <dgm:pt modelId="{CB2F7035-6E98-462C-9BEA-119411F0DB7F}" type="pres">
      <dgm:prSet presAssocID="{C77196EB-9D73-4E4A-8653-16F7B3F4C582}" presName="parentText" presStyleLbl="node1" presStyleIdx="1" presStyleCnt="4">
        <dgm:presLayoutVars>
          <dgm:chMax val="0"/>
          <dgm:bulletEnabled val="1"/>
        </dgm:presLayoutVars>
      </dgm:prSet>
      <dgm:spPr/>
    </dgm:pt>
    <dgm:pt modelId="{6750468C-327E-4EB0-A200-737EDC3FA76D}" type="pres">
      <dgm:prSet presAssocID="{C053CDFB-5CE8-42E6-BDFC-F8A745244D52}" presName="spacer" presStyleCnt="0"/>
      <dgm:spPr/>
    </dgm:pt>
    <dgm:pt modelId="{78869090-C81F-4C5D-A112-157663EA8042}" type="pres">
      <dgm:prSet presAssocID="{F9AD4DC8-51F0-4B30-B1D4-D76E97786861}" presName="parentText" presStyleLbl="node1" presStyleIdx="2" presStyleCnt="4">
        <dgm:presLayoutVars>
          <dgm:chMax val="0"/>
          <dgm:bulletEnabled val="1"/>
        </dgm:presLayoutVars>
      </dgm:prSet>
      <dgm:spPr/>
    </dgm:pt>
    <dgm:pt modelId="{B84F3DCF-A6CD-44B9-B7DD-4464D360E508}" type="pres">
      <dgm:prSet presAssocID="{8710057D-D26A-458D-9F85-2EB9B454A825}" presName="spacer" presStyleCnt="0"/>
      <dgm:spPr/>
    </dgm:pt>
    <dgm:pt modelId="{9C3DACEF-AB30-4295-97C0-404CF5CA3273}" type="pres">
      <dgm:prSet presAssocID="{B4877802-1C10-48E7-85A7-AD7BF99B3EB3}" presName="parentText" presStyleLbl="node1" presStyleIdx="3" presStyleCnt="4">
        <dgm:presLayoutVars>
          <dgm:chMax val="0"/>
          <dgm:bulletEnabled val="1"/>
        </dgm:presLayoutVars>
      </dgm:prSet>
      <dgm:spPr/>
    </dgm:pt>
  </dgm:ptLst>
  <dgm:cxnLst>
    <dgm:cxn modelId="{DEBEB610-4B8D-4680-B5FF-B6F7B21FFDA8}" type="presOf" srcId="{96025430-4D26-49DE-B7D1-8F2FA093B902}" destId="{9175A66A-1A46-47DC-9713-42EDA6CCFD0A}" srcOrd="0" destOrd="0" presId="urn:microsoft.com/office/officeart/2005/8/layout/vList2"/>
    <dgm:cxn modelId="{EA16A21B-337B-4314-8214-1C4B770591B0}" srcId="{96025430-4D26-49DE-B7D1-8F2FA093B902}" destId="{27FC2C63-5E1D-40C8-922F-F663C505465B}" srcOrd="0" destOrd="0" parTransId="{C774A24B-7D1C-4EAA-8C83-4005CD51EFFE}" sibTransId="{B86800CB-880E-45DC-BAA1-6BCDED013002}"/>
    <dgm:cxn modelId="{B1D2F233-0885-4305-B4C7-0B7328CE6187}" type="presOf" srcId="{C77196EB-9D73-4E4A-8653-16F7B3F4C582}" destId="{CB2F7035-6E98-462C-9BEA-119411F0DB7F}" srcOrd="0" destOrd="0" presId="urn:microsoft.com/office/officeart/2005/8/layout/vList2"/>
    <dgm:cxn modelId="{432FFC39-C1F4-4D7C-A6D6-A08294CD3B7B}" type="presOf" srcId="{B4877802-1C10-48E7-85A7-AD7BF99B3EB3}" destId="{9C3DACEF-AB30-4295-97C0-404CF5CA3273}" srcOrd="0" destOrd="0" presId="urn:microsoft.com/office/officeart/2005/8/layout/vList2"/>
    <dgm:cxn modelId="{40C4F866-12D3-4DCF-8D0C-7C8B4A4F6C6E}" type="presOf" srcId="{F9AD4DC8-51F0-4B30-B1D4-D76E97786861}" destId="{78869090-C81F-4C5D-A112-157663EA8042}" srcOrd="0" destOrd="0" presId="urn:microsoft.com/office/officeart/2005/8/layout/vList2"/>
    <dgm:cxn modelId="{7E12BD81-AC77-430C-B5A1-C3B76D2E681B}" srcId="{96025430-4D26-49DE-B7D1-8F2FA093B902}" destId="{B4877802-1C10-48E7-85A7-AD7BF99B3EB3}" srcOrd="3" destOrd="0" parTransId="{E54E9D7A-FCE3-4541-ACE8-120514213CBC}" sibTransId="{3045B95A-18BD-4E37-AB58-923C9DAC9CC1}"/>
    <dgm:cxn modelId="{554A968E-D7A3-4A15-91A4-B3D554B16BEE}" type="presOf" srcId="{27FC2C63-5E1D-40C8-922F-F663C505465B}" destId="{0CCE8D77-8118-4967-83C8-F646582F9659}" srcOrd="0" destOrd="0" presId="urn:microsoft.com/office/officeart/2005/8/layout/vList2"/>
    <dgm:cxn modelId="{959F7692-E4D6-45D9-8D8E-1DC8184CCA88}" srcId="{96025430-4D26-49DE-B7D1-8F2FA093B902}" destId="{C77196EB-9D73-4E4A-8653-16F7B3F4C582}" srcOrd="1" destOrd="0" parTransId="{88D50022-9C07-4585-8E5B-10CC2E0BA9E6}" sibTransId="{C053CDFB-5CE8-42E6-BDFC-F8A745244D52}"/>
    <dgm:cxn modelId="{2A4CA1DD-FC52-4BE4-A900-08AF8CCF6E66}" srcId="{96025430-4D26-49DE-B7D1-8F2FA093B902}" destId="{F9AD4DC8-51F0-4B30-B1D4-D76E97786861}" srcOrd="2" destOrd="0" parTransId="{224189E0-69AA-4586-8E6B-BA3199A22F22}" sibTransId="{8710057D-D26A-458D-9F85-2EB9B454A825}"/>
    <dgm:cxn modelId="{2E4E3822-31DB-4B31-86A1-48FB5F6301E1}" type="presParOf" srcId="{9175A66A-1A46-47DC-9713-42EDA6CCFD0A}" destId="{0CCE8D77-8118-4967-83C8-F646582F9659}" srcOrd="0" destOrd="0" presId="urn:microsoft.com/office/officeart/2005/8/layout/vList2"/>
    <dgm:cxn modelId="{E21968A0-C369-42E2-A5F4-F7A19A38310C}" type="presParOf" srcId="{9175A66A-1A46-47DC-9713-42EDA6CCFD0A}" destId="{DF1C06E4-88E1-4C7C-A5E9-CEC25BDDEBEF}" srcOrd="1" destOrd="0" presId="urn:microsoft.com/office/officeart/2005/8/layout/vList2"/>
    <dgm:cxn modelId="{AE977CBE-8A73-4B32-8342-9499620DC2AF}" type="presParOf" srcId="{9175A66A-1A46-47DC-9713-42EDA6CCFD0A}" destId="{CB2F7035-6E98-462C-9BEA-119411F0DB7F}" srcOrd="2" destOrd="0" presId="urn:microsoft.com/office/officeart/2005/8/layout/vList2"/>
    <dgm:cxn modelId="{246A61C6-0017-4D31-AD70-E8BA76F04C65}" type="presParOf" srcId="{9175A66A-1A46-47DC-9713-42EDA6CCFD0A}" destId="{6750468C-327E-4EB0-A200-737EDC3FA76D}" srcOrd="3" destOrd="0" presId="urn:microsoft.com/office/officeart/2005/8/layout/vList2"/>
    <dgm:cxn modelId="{5DE17BFD-80B9-4CCF-9A38-A49E844BEA86}" type="presParOf" srcId="{9175A66A-1A46-47DC-9713-42EDA6CCFD0A}" destId="{78869090-C81F-4C5D-A112-157663EA8042}" srcOrd="4" destOrd="0" presId="urn:microsoft.com/office/officeart/2005/8/layout/vList2"/>
    <dgm:cxn modelId="{A17C9E2C-50C7-4091-A34E-CFC548738BF8}" type="presParOf" srcId="{9175A66A-1A46-47DC-9713-42EDA6CCFD0A}" destId="{B84F3DCF-A6CD-44B9-B7DD-4464D360E508}" srcOrd="5" destOrd="0" presId="urn:microsoft.com/office/officeart/2005/8/layout/vList2"/>
    <dgm:cxn modelId="{17EB9225-3384-475C-81AE-879F1AAAEAA2}" type="presParOf" srcId="{9175A66A-1A46-47DC-9713-42EDA6CCFD0A}" destId="{9C3DACEF-AB30-4295-97C0-404CF5CA327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752BFE1-55D8-4C3F-8CCF-6C15CB690C9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53442681-3659-4FFC-B5E7-B35D4B5CDC89}">
      <dgm:prSet/>
      <dgm:spPr/>
      <dgm:t>
        <a:bodyPr/>
        <a:lstStyle/>
        <a:p>
          <a:r>
            <a:rPr lang="en-US" dirty="0"/>
            <a:t>Independent mobility helps to </a:t>
          </a:r>
          <a:r>
            <a:rPr lang="en-US" u="sng" dirty="0"/>
            <a:t>organize</a:t>
          </a:r>
          <a:r>
            <a:rPr lang="en-US" dirty="0"/>
            <a:t> developmental changes in spatial cognition and emotions</a:t>
          </a:r>
        </a:p>
      </dgm:t>
    </dgm:pt>
    <dgm:pt modelId="{830CCCCD-8C57-4155-99C5-17B015E072C0}" type="parTrans" cxnId="{1CBC837D-F938-4F60-A528-C5D68CA09E0F}">
      <dgm:prSet/>
      <dgm:spPr/>
      <dgm:t>
        <a:bodyPr/>
        <a:lstStyle/>
        <a:p>
          <a:endParaRPr lang="en-US"/>
        </a:p>
      </dgm:t>
    </dgm:pt>
    <dgm:pt modelId="{C0EED0E3-4FEA-4597-BA7F-EBDE9F7E3E38}" type="sibTrans" cxnId="{1CBC837D-F938-4F60-A528-C5D68CA09E0F}">
      <dgm:prSet/>
      <dgm:spPr/>
      <dgm:t>
        <a:bodyPr/>
        <a:lstStyle/>
        <a:p>
          <a:endParaRPr lang="en-US"/>
        </a:p>
      </dgm:t>
    </dgm:pt>
    <dgm:pt modelId="{99A409A4-7992-4D35-B2A1-22C2BDC9A4E2}">
      <dgm:prSet/>
      <dgm:spPr/>
      <dgm:t>
        <a:bodyPr/>
        <a:lstStyle/>
        <a:p>
          <a:r>
            <a:rPr lang="en-US" dirty="0"/>
            <a:t>Independent mobility has also been shown to </a:t>
          </a:r>
          <a:r>
            <a:rPr lang="en-US" u="sng" dirty="0"/>
            <a:t>influence </a:t>
          </a:r>
          <a:r>
            <a:rPr lang="en-US" dirty="0"/>
            <a:t>social-communicative behaviors of infants and to be linked to cognitive memory</a:t>
          </a:r>
        </a:p>
      </dgm:t>
    </dgm:pt>
    <dgm:pt modelId="{CBC50CB9-7C80-4F2E-A875-4130B27EDFEC}" type="parTrans" cxnId="{AAEA2CB8-26BB-4927-A2EB-BE67DB2CECCA}">
      <dgm:prSet/>
      <dgm:spPr/>
      <dgm:t>
        <a:bodyPr/>
        <a:lstStyle/>
        <a:p>
          <a:endParaRPr lang="en-US"/>
        </a:p>
      </dgm:t>
    </dgm:pt>
    <dgm:pt modelId="{B9B7F27D-3499-44B5-A07B-199DCDF0C490}" type="sibTrans" cxnId="{AAEA2CB8-26BB-4927-A2EB-BE67DB2CECCA}">
      <dgm:prSet/>
      <dgm:spPr/>
      <dgm:t>
        <a:bodyPr/>
        <a:lstStyle/>
        <a:p>
          <a:endParaRPr lang="en-US"/>
        </a:p>
      </dgm:t>
    </dgm:pt>
    <dgm:pt modelId="{32E53CE0-8DA7-4169-B752-424FEEC190B9}">
      <dgm:prSet/>
      <dgm:spPr/>
      <dgm:t>
        <a:bodyPr/>
        <a:lstStyle/>
        <a:p>
          <a:r>
            <a:rPr lang="en-US" dirty="0"/>
            <a:t>Research evidence shows the association between motor development and cognition, language and social development (Lobo, Harbourne, Dusing, McCoy, 2013)</a:t>
          </a:r>
        </a:p>
      </dgm:t>
    </dgm:pt>
    <dgm:pt modelId="{B028D542-E855-4AE9-9A21-139D914A847F}" type="parTrans" cxnId="{72A5DB87-31B9-42CD-92F1-5CC28719C3D5}">
      <dgm:prSet/>
      <dgm:spPr/>
      <dgm:t>
        <a:bodyPr/>
        <a:lstStyle/>
        <a:p>
          <a:endParaRPr lang="en-US"/>
        </a:p>
      </dgm:t>
    </dgm:pt>
    <dgm:pt modelId="{A28F1C75-9F7B-4882-A6A0-F053450164AC}" type="sibTrans" cxnId="{72A5DB87-31B9-42CD-92F1-5CC28719C3D5}">
      <dgm:prSet/>
      <dgm:spPr/>
      <dgm:t>
        <a:bodyPr/>
        <a:lstStyle/>
        <a:p>
          <a:endParaRPr lang="en-US"/>
        </a:p>
      </dgm:t>
    </dgm:pt>
    <dgm:pt modelId="{34007C03-9409-484F-ABF3-41CFB1D260A2}" type="pres">
      <dgm:prSet presAssocID="{F752BFE1-55D8-4C3F-8CCF-6C15CB690C92}" presName="vert0" presStyleCnt="0">
        <dgm:presLayoutVars>
          <dgm:dir/>
          <dgm:animOne val="branch"/>
          <dgm:animLvl val="lvl"/>
        </dgm:presLayoutVars>
      </dgm:prSet>
      <dgm:spPr/>
    </dgm:pt>
    <dgm:pt modelId="{AE372A0A-5405-4708-B501-C75F91ADF8F3}" type="pres">
      <dgm:prSet presAssocID="{53442681-3659-4FFC-B5E7-B35D4B5CDC89}" presName="thickLine" presStyleLbl="alignNode1" presStyleIdx="0" presStyleCnt="3"/>
      <dgm:spPr/>
    </dgm:pt>
    <dgm:pt modelId="{87B510D9-0705-4AD9-899D-4F9660D3C91F}" type="pres">
      <dgm:prSet presAssocID="{53442681-3659-4FFC-B5E7-B35D4B5CDC89}" presName="horz1" presStyleCnt="0"/>
      <dgm:spPr/>
    </dgm:pt>
    <dgm:pt modelId="{36A73E91-08E5-4E66-9AED-EA81B42F954D}" type="pres">
      <dgm:prSet presAssocID="{53442681-3659-4FFC-B5E7-B35D4B5CDC89}" presName="tx1" presStyleLbl="revTx" presStyleIdx="0" presStyleCnt="3"/>
      <dgm:spPr/>
    </dgm:pt>
    <dgm:pt modelId="{563CC142-91C9-48B2-B39F-6A5EE5C307B9}" type="pres">
      <dgm:prSet presAssocID="{53442681-3659-4FFC-B5E7-B35D4B5CDC89}" presName="vert1" presStyleCnt="0"/>
      <dgm:spPr/>
    </dgm:pt>
    <dgm:pt modelId="{9AA7BADF-A3D0-42E9-A0FE-F5FC2F3A13A7}" type="pres">
      <dgm:prSet presAssocID="{99A409A4-7992-4D35-B2A1-22C2BDC9A4E2}" presName="thickLine" presStyleLbl="alignNode1" presStyleIdx="1" presStyleCnt="3"/>
      <dgm:spPr/>
    </dgm:pt>
    <dgm:pt modelId="{A68609D4-4716-4376-A078-AC183804EDA3}" type="pres">
      <dgm:prSet presAssocID="{99A409A4-7992-4D35-B2A1-22C2BDC9A4E2}" presName="horz1" presStyleCnt="0"/>
      <dgm:spPr/>
    </dgm:pt>
    <dgm:pt modelId="{D739741B-5100-46D3-AF00-0013867BA8F5}" type="pres">
      <dgm:prSet presAssocID="{99A409A4-7992-4D35-B2A1-22C2BDC9A4E2}" presName="tx1" presStyleLbl="revTx" presStyleIdx="1" presStyleCnt="3"/>
      <dgm:spPr/>
    </dgm:pt>
    <dgm:pt modelId="{1EB2F5B0-7BE7-49F0-A4C6-73BA59E9E6B5}" type="pres">
      <dgm:prSet presAssocID="{99A409A4-7992-4D35-B2A1-22C2BDC9A4E2}" presName="vert1" presStyleCnt="0"/>
      <dgm:spPr/>
    </dgm:pt>
    <dgm:pt modelId="{7FDA2D68-D186-4F59-A1BC-BECD2CA6CBAC}" type="pres">
      <dgm:prSet presAssocID="{32E53CE0-8DA7-4169-B752-424FEEC190B9}" presName="thickLine" presStyleLbl="alignNode1" presStyleIdx="2" presStyleCnt="3"/>
      <dgm:spPr/>
    </dgm:pt>
    <dgm:pt modelId="{5CA30CB5-727D-4344-A1B9-50C5A48C376E}" type="pres">
      <dgm:prSet presAssocID="{32E53CE0-8DA7-4169-B752-424FEEC190B9}" presName="horz1" presStyleCnt="0"/>
      <dgm:spPr/>
    </dgm:pt>
    <dgm:pt modelId="{D5FF0F80-DD81-4125-AFBC-6F3AD7424A82}" type="pres">
      <dgm:prSet presAssocID="{32E53CE0-8DA7-4169-B752-424FEEC190B9}" presName="tx1" presStyleLbl="revTx" presStyleIdx="2" presStyleCnt="3"/>
      <dgm:spPr/>
    </dgm:pt>
    <dgm:pt modelId="{95915BC6-CD64-4BDD-BF02-B0302C3C18D0}" type="pres">
      <dgm:prSet presAssocID="{32E53CE0-8DA7-4169-B752-424FEEC190B9}" presName="vert1" presStyleCnt="0"/>
      <dgm:spPr/>
    </dgm:pt>
  </dgm:ptLst>
  <dgm:cxnLst>
    <dgm:cxn modelId="{3271351F-908D-4206-9024-AF37B839DE83}" type="presOf" srcId="{99A409A4-7992-4D35-B2A1-22C2BDC9A4E2}" destId="{D739741B-5100-46D3-AF00-0013867BA8F5}" srcOrd="0" destOrd="0" presId="urn:microsoft.com/office/officeart/2008/layout/LinedList"/>
    <dgm:cxn modelId="{D36B2D69-9875-4BA3-BA82-42A8A350BD8F}" type="presOf" srcId="{F752BFE1-55D8-4C3F-8CCF-6C15CB690C92}" destId="{34007C03-9409-484F-ABF3-41CFB1D260A2}" srcOrd="0" destOrd="0" presId="urn:microsoft.com/office/officeart/2008/layout/LinedList"/>
    <dgm:cxn modelId="{477E217D-D050-4E3E-990A-8F8C095BE37A}" type="presOf" srcId="{32E53CE0-8DA7-4169-B752-424FEEC190B9}" destId="{D5FF0F80-DD81-4125-AFBC-6F3AD7424A82}" srcOrd="0" destOrd="0" presId="urn:microsoft.com/office/officeart/2008/layout/LinedList"/>
    <dgm:cxn modelId="{1CBC837D-F938-4F60-A528-C5D68CA09E0F}" srcId="{F752BFE1-55D8-4C3F-8CCF-6C15CB690C92}" destId="{53442681-3659-4FFC-B5E7-B35D4B5CDC89}" srcOrd="0" destOrd="0" parTransId="{830CCCCD-8C57-4155-99C5-17B015E072C0}" sibTransId="{C0EED0E3-4FEA-4597-BA7F-EBDE9F7E3E38}"/>
    <dgm:cxn modelId="{72A5DB87-31B9-42CD-92F1-5CC28719C3D5}" srcId="{F752BFE1-55D8-4C3F-8CCF-6C15CB690C92}" destId="{32E53CE0-8DA7-4169-B752-424FEEC190B9}" srcOrd="2" destOrd="0" parTransId="{B028D542-E855-4AE9-9A21-139D914A847F}" sibTransId="{A28F1C75-9F7B-4882-A6A0-F053450164AC}"/>
    <dgm:cxn modelId="{AAEA2CB8-26BB-4927-A2EB-BE67DB2CECCA}" srcId="{F752BFE1-55D8-4C3F-8CCF-6C15CB690C92}" destId="{99A409A4-7992-4D35-B2A1-22C2BDC9A4E2}" srcOrd="1" destOrd="0" parTransId="{CBC50CB9-7C80-4F2E-A875-4130B27EDFEC}" sibTransId="{B9B7F27D-3499-44B5-A07B-199DCDF0C490}"/>
    <dgm:cxn modelId="{41C734BE-E1D6-49C3-9760-CE63DABD2778}" type="presOf" srcId="{53442681-3659-4FFC-B5E7-B35D4B5CDC89}" destId="{36A73E91-08E5-4E66-9AED-EA81B42F954D}" srcOrd="0" destOrd="0" presId="urn:microsoft.com/office/officeart/2008/layout/LinedList"/>
    <dgm:cxn modelId="{04484A28-C8F0-400E-99E8-C6CBAF8974F9}" type="presParOf" srcId="{34007C03-9409-484F-ABF3-41CFB1D260A2}" destId="{AE372A0A-5405-4708-B501-C75F91ADF8F3}" srcOrd="0" destOrd="0" presId="urn:microsoft.com/office/officeart/2008/layout/LinedList"/>
    <dgm:cxn modelId="{13865C0D-6E9C-486F-9CE1-560E9A3C2556}" type="presParOf" srcId="{34007C03-9409-484F-ABF3-41CFB1D260A2}" destId="{87B510D9-0705-4AD9-899D-4F9660D3C91F}" srcOrd="1" destOrd="0" presId="urn:microsoft.com/office/officeart/2008/layout/LinedList"/>
    <dgm:cxn modelId="{E85F0603-0DEB-4A21-BAF5-98365264C3FC}" type="presParOf" srcId="{87B510D9-0705-4AD9-899D-4F9660D3C91F}" destId="{36A73E91-08E5-4E66-9AED-EA81B42F954D}" srcOrd="0" destOrd="0" presId="urn:microsoft.com/office/officeart/2008/layout/LinedList"/>
    <dgm:cxn modelId="{098DF31F-4005-4E2C-A763-752E720CBAD1}" type="presParOf" srcId="{87B510D9-0705-4AD9-899D-4F9660D3C91F}" destId="{563CC142-91C9-48B2-B39F-6A5EE5C307B9}" srcOrd="1" destOrd="0" presId="urn:microsoft.com/office/officeart/2008/layout/LinedList"/>
    <dgm:cxn modelId="{59CD16A6-0B64-452E-A687-4D18890F3B6A}" type="presParOf" srcId="{34007C03-9409-484F-ABF3-41CFB1D260A2}" destId="{9AA7BADF-A3D0-42E9-A0FE-F5FC2F3A13A7}" srcOrd="2" destOrd="0" presId="urn:microsoft.com/office/officeart/2008/layout/LinedList"/>
    <dgm:cxn modelId="{36E5C081-21DF-4CAA-BA9F-81E912381287}" type="presParOf" srcId="{34007C03-9409-484F-ABF3-41CFB1D260A2}" destId="{A68609D4-4716-4376-A078-AC183804EDA3}" srcOrd="3" destOrd="0" presId="urn:microsoft.com/office/officeart/2008/layout/LinedList"/>
    <dgm:cxn modelId="{53EFCE00-E3CA-4AFB-9747-81FBB63B3AA1}" type="presParOf" srcId="{A68609D4-4716-4376-A078-AC183804EDA3}" destId="{D739741B-5100-46D3-AF00-0013867BA8F5}" srcOrd="0" destOrd="0" presId="urn:microsoft.com/office/officeart/2008/layout/LinedList"/>
    <dgm:cxn modelId="{6471449B-CF23-4154-B1C5-1B1D9974C34F}" type="presParOf" srcId="{A68609D4-4716-4376-A078-AC183804EDA3}" destId="{1EB2F5B0-7BE7-49F0-A4C6-73BA59E9E6B5}" srcOrd="1" destOrd="0" presId="urn:microsoft.com/office/officeart/2008/layout/LinedList"/>
    <dgm:cxn modelId="{E8932011-B41A-4D80-B933-DFE3CB359944}" type="presParOf" srcId="{34007C03-9409-484F-ABF3-41CFB1D260A2}" destId="{7FDA2D68-D186-4F59-A1BC-BECD2CA6CBAC}" srcOrd="4" destOrd="0" presId="urn:microsoft.com/office/officeart/2008/layout/LinedList"/>
    <dgm:cxn modelId="{380270A2-B743-4376-A308-C1D845C13DBE}" type="presParOf" srcId="{34007C03-9409-484F-ABF3-41CFB1D260A2}" destId="{5CA30CB5-727D-4344-A1B9-50C5A48C376E}" srcOrd="5" destOrd="0" presId="urn:microsoft.com/office/officeart/2008/layout/LinedList"/>
    <dgm:cxn modelId="{27632591-4C28-449D-B263-DB3C68B32616}" type="presParOf" srcId="{5CA30CB5-727D-4344-A1B9-50C5A48C376E}" destId="{D5FF0F80-DD81-4125-AFBC-6F3AD7424A82}" srcOrd="0" destOrd="0" presId="urn:microsoft.com/office/officeart/2008/layout/LinedList"/>
    <dgm:cxn modelId="{7A79B9E7-1B3D-4F74-B554-CC228E8A65A6}" type="presParOf" srcId="{5CA30CB5-727D-4344-A1B9-50C5A48C376E}" destId="{95915BC6-CD64-4BDD-BF02-B0302C3C18D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C13D9-B5B5-40F2-AEAA-765B2D66CB94}">
      <dsp:nvSpPr>
        <dsp:cNvPr id="0" name=""/>
        <dsp:cNvSpPr/>
      </dsp:nvSpPr>
      <dsp:spPr>
        <a:xfrm>
          <a:off x="0" y="24947"/>
          <a:ext cx="4697730" cy="93541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Hypotonia</a:t>
          </a:r>
        </a:p>
      </dsp:txBody>
      <dsp:txXfrm>
        <a:off x="45663" y="70610"/>
        <a:ext cx="4606404" cy="844089"/>
      </dsp:txXfrm>
    </dsp:sp>
    <dsp:sp modelId="{03E6A038-6B2C-4CDD-ADEF-FB9C528C1D5D}">
      <dsp:nvSpPr>
        <dsp:cNvPr id="0" name=""/>
        <dsp:cNvSpPr/>
      </dsp:nvSpPr>
      <dsp:spPr>
        <a:xfrm>
          <a:off x="0" y="1072683"/>
          <a:ext cx="4697730" cy="935415"/>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Ligamentous Laxity</a:t>
          </a:r>
        </a:p>
      </dsp:txBody>
      <dsp:txXfrm>
        <a:off x="45663" y="1118346"/>
        <a:ext cx="4606404" cy="844089"/>
      </dsp:txXfrm>
    </dsp:sp>
    <dsp:sp modelId="{3D0242DF-1782-4646-960B-C6DC7E0B2E00}">
      <dsp:nvSpPr>
        <dsp:cNvPr id="0" name=""/>
        <dsp:cNvSpPr/>
      </dsp:nvSpPr>
      <dsp:spPr>
        <a:xfrm>
          <a:off x="0" y="2120418"/>
          <a:ext cx="4697730" cy="935415"/>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Decreased Strength</a:t>
          </a:r>
        </a:p>
      </dsp:txBody>
      <dsp:txXfrm>
        <a:off x="45663" y="2166081"/>
        <a:ext cx="4606404" cy="844089"/>
      </dsp:txXfrm>
    </dsp:sp>
    <dsp:sp modelId="{AAEA9DBD-D6D5-4BB1-A32A-5A27ACA17368}">
      <dsp:nvSpPr>
        <dsp:cNvPr id="0" name=""/>
        <dsp:cNvSpPr/>
      </dsp:nvSpPr>
      <dsp:spPr>
        <a:xfrm>
          <a:off x="0" y="3168153"/>
          <a:ext cx="4697730" cy="935415"/>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Small Stature</a:t>
          </a:r>
        </a:p>
      </dsp:txBody>
      <dsp:txXfrm>
        <a:off x="45663" y="3213816"/>
        <a:ext cx="4606404" cy="8440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796BB2-4512-4009-840C-2BA92BF084C4}">
      <dsp:nvSpPr>
        <dsp:cNvPr id="0" name=""/>
        <dsp:cNvSpPr/>
      </dsp:nvSpPr>
      <dsp:spPr>
        <a:xfrm>
          <a:off x="0" y="65053"/>
          <a:ext cx="4644239" cy="10998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F</a:t>
          </a:r>
          <a:r>
            <a:rPr lang="en-US" sz="2000" b="0" i="0" kern="1200"/>
            <a:t>ramework for describing functioning and disability related to a specific health condition. </a:t>
          </a:r>
          <a:endParaRPr lang="en-US" sz="2000" kern="1200"/>
        </a:p>
      </dsp:txBody>
      <dsp:txXfrm>
        <a:off x="53688" y="118741"/>
        <a:ext cx="4536863" cy="992424"/>
      </dsp:txXfrm>
    </dsp:sp>
    <dsp:sp modelId="{744C9608-B939-407B-882B-AE93BE04F96B}">
      <dsp:nvSpPr>
        <dsp:cNvPr id="0" name=""/>
        <dsp:cNvSpPr/>
      </dsp:nvSpPr>
      <dsp:spPr>
        <a:xfrm>
          <a:off x="0" y="1222453"/>
          <a:ext cx="4644239" cy="109980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P</a:t>
          </a:r>
          <a:r>
            <a:rPr lang="en-US" sz="2000" b="0" i="0" kern="1200"/>
            <a:t>rovides a common language and framework </a:t>
          </a:r>
          <a:endParaRPr lang="en-US" sz="2000" kern="1200"/>
        </a:p>
      </dsp:txBody>
      <dsp:txXfrm>
        <a:off x="53688" y="1276141"/>
        <a:ext cx="4536863" cy="992424"/>
      </dsp:txXfrm>
    </dsp:sp>
    <dsp:sp modelId="{B938DE7D-259F-4A4D-8885-2184FF1EBB77}">
      <dsp:nvSpPr>
        <dsp:cNvPr id="0" name=""/>
        <dsp:cNvSpPr/>
      </dsp:nvSpPr>
      <dsp:spPr>
        <a:xfrm>
          <a:off x="0" y="2379853"/>
          <a:ext cx="4644239" cy="109980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t>Describes what a person with a specific health condition can do (level of function) in their unique environment </a:t>
          </a:r>
          <a:endParaRPr lang="en-US" sz="2000" kern="1200"/>
        </a:p>
      </dsp:txBody>
      <dsp:txXfrm>
        <a:off x="53688" y="2433541"/>
        <a:ext cx="4536863" cy="99242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65CD87-3819-4B81-8567-A5C9BBDFF59B}">
      <dsp:nvSpPr>
        <dsp:cNvPr id="0" name=""/>
        <dsp:cNvSpPr/>
      </dsp:nvSpPr>
      <dsp:spPr>
        <a:xfrm>
          <a:off x="231597" y="1749"/>
          <a:ext cx="1630002" cy="97800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Function</a:t>
          </a:r>
        </a:p>
      </dsp:txBody>
      <dsp:txXfrm>
        <a:off x="231597" y="1749"/>
        <a:ext cx="1630002" cy="978001"/>
      </dsp:txXfrm>
    </dsp:sp>
    <dsp:sp modelId="{2E15EF6F-C2B4-45C5-84C4-4834CB45767A}">
      <dsp:nvSpPr>
        <dsp:cNvPr id="0" name=""/>
        <dsp:cNvSpPr/>
      </dsp:nvSpPr>
      <dsp:spPr>
        <a:xfrm>
          <a:off x="2024600" y="1749"/>
          <a:ext cx="1630002" cy="97800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Family</a:t>
          </a:r>
        </a:p>
      </dsp:txBody>
      <dsp:txXfrm>
        <a:off x="2024600" y="1749"/>
        <a:ext cx="1630002" cy="978001"/>
      </dsp:txXfrm>
    </dsp:sp>
    <dsp:sp modelId="{D11DDD4B-EF9D-468C-A041-0E6A4C307C23}">
      <dsp:nvSpPr>
        <dsp:cNvPr id="0" name=""/>
        <dsp:cNvSpPr/>
      </dsp:nvSpPr>
      <dsp:spPr>
        <a:xfrm>
          <a:off x="231597" y="1142751"/>
          <a:ext cx="1630002" cy="97800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Fitness</a:t>
          </a:r>
        </a:p>
      </dsp:txBody>
      <dsp:txXfrm>
        <a:off x="231597" y="1142751"/>
        <a:ext cx="1630002" cy="978001"/>
      </dsp:txXfrm>
    </dsp:sp>
    <dsp:sp modelId="{E6F8E51F-8541-40B1-AA7F-22A31FF1D0BC}">
      <dsp:nvSpPr>
        <dsp:cNvPr id="0" name=""/>
        <dsp:cNvSpPr/>
      </dsp:nvSpPr>
      <dsp:spPr>
        <a:xfrm>
          <a:off x="2024600" y="1142751"/>
          <a:ext cx="1630002" cy="978001"/>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Friends</a:t>
          </a:r>
        </a:p>
      </dsp:txBody>
      <dsp:txXfrm>
        <a:off x="2024600" y="1142751"/>
        <a:ext cx="1630002" cy="978001"/>
      </dsp:txXfrm>
    </dsp:sp>
    <dsp:sp modelId="{054C7C32-7715-496B-AAF2-86F3CFD1DDD0}">
      <dsp:nvSpPr>
        <dsp:cNvPr id="0" name=""/>
        <dsp:cNvSpPr/>
      </dsp:nvSpPr>
      <dsp:spPr>
        <a:xfrm>
          <a:off x="231597" y="2283753"/>
          <a:ext cx="1630002" cy="978001"/>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Fun</a:t>
          </a:r>
        </a:p>
      </dsp:txBody>
      <dsp:txXfrm>
        <a:off x="231597" y="2283753"/>
        <a:ext cx="1630002" cy="978001"/>
      </dsp:txXfrm>
    </dsp:sp>
    <dsp:sp modelId="{1A7C94BB-EC71-4E08-9365-BA06274832FB}">
      <dsp:nvSpPr>
        <dsp:cNvPr id="0" name=""/>
        <dsp:cNvSpPr/>
      </dsp:nvSpPr>
      <dsp:spPr>
        <a:xfrm>
          <a:off x="2024600" y="2283753"/>
          <a:ext cx="1630002" cy="97800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Future</a:t>
          </a:r>
        </a:p>
      </dsp:txBody>
      <dsp:txXfrm>
        <a:off x="2024600" y="2283753"/>
        <a:ext cx="1630002" cy="97800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452718-F6ED-4DA9-9879-859FA7D19A81}">
      <dsp:nvSpPr>
        <dsp:cNvPr id="0" name=""/>
        <dsp:cNvSpPr/>
      </dsp:nvSpPr>
      <dsp:spPr>
        <a:xfrm>
          <a:off x="0" y="0"/>
          <a:ext cx="471878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9DD5D-0116-46A1-A448-D8FD449D9088}">
      <dsp:nvSpPr>
        <dsp:cNvPr id="0" name=""/>
        <dsp:cNvSpPr/>
      </dsp:nvSpPr>
      <dsp:spPr>
        <a:xfrm>
          <a:off x="0" y="0"/>
          <a:ext cx="4718786" cy="1037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Children ages 0-3</a:t>
          </a:r>
        </a:p>
      </dsp:txBody>
      <dsp:txXfrm>
        <a:off x="0" y="0"/>
        <a:ext cx="4718786" cy="1037012"/>
      </dsp:txXfrm>
    </dsp:sp>
    <dsp:sp modelId="{FE5BBDCD-5EF8-4D80-A973-6FE9DB142B23}">
      <dsp:nvSpPr>
        <dsp:cNvPr id="0" name=""/>
        <dsp:cNvSpPr/>
      </dsp:nvSpPr>
      <dsp:spPr>
        <a:xfrm>
          <a:off x="0" y="1037012"/>
          <a:ext cx="471878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9F62F4-A76F-4324-83A0-3F784268FFAD}">
      <dsp:nvSpPr>
        <dsp:cNvPr id="0" name=""/>
        <dsp:cNvSpPr/>
      </dsp:nvSpPr>
      <dsp:spPr>
        <a:xfrm>
          <a:off x="0" y="1037012"/>
          <a:ext cx="4718786" cy="1037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Coaching Model/ Primary Service Provider Model</a:t>
          </a:r>
        </a:p>
      </dsp:txBody>
      <dsp:txXfrm>
        <a:off x="0" y="1037012"/>
        <a:ext cx="4718786" cy="1037012"/>
      </dsp:txXfrm>
    </dsp:sp>
    <dsp:sp modelId="{ED289735-A48E-4B5B-BD1F-DC856B52C7A2}">
      <dsp:nvSpPr>
        <dsp:cNvPr id="0" name=""/>
        <dsp:cNvSpPr/>
      </dsp:nvSpPr>
      <dsp:spPr>
        <a:xfrm>
          <a:off x="0" y="2074025"/>
          <a:ext cx="471878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2ACDF7-D3C6-4BFC-81AC-4D9815F1899D}">
      <dsp:nvSpPr>
        <dsp:cNvPr id="0" name=""/>
        <dsp:cNvSpPr/>
      </dsp:nvSpPr>
      <dsp:spPr>
        <a:xfrm>
          <a:off x="0" y="2074025"/>
          <a:ext cx="4718786" cy="1037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Supports needs of the child and family in their natural environment</a:t>
          </a:r>
        </a:p>
      </dsp:txBody>
      <dsp:txXfrm>
        <a:off x="0" y="2074025"/>
        <a:ext cx="4718786" cy="1037012"/>
      </dsp:txXfrm>
    </dsp:sp>
    <dsp:sp modelId="{B481EC6A-B726-43E1-B43F-086C21D87650}">
      <dsp:nvSpPr>
        <dsp:cNvPr id="0" name=""/>
        <dsp:cNvSpPr/>
      </dsp:nvSpPr>
      <dsp:spPr>
        <a:xfrm>
          <a:off x="0" y="3111038"/>
          <a:ext cx="471878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028E0E-8532-4A92-963F-3FF32A8B82A3}">
      <dsp:nvSpPr>
        <dsp:cNvPr id="0" name=""/>
        <dsp:cNvSpPr/>
      </dsp:nvSpPr>
      <dsp:spPr>
        <a:xfrm>
          <a:off x="0" y="3111038"/>
          <a:ext cx="4718786" cy="1037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Individualized Family Service Plan</a:t>
          </a:r>
        </a:p>
      </dsp:txBody>
      <dsp:txXfrm>
        <a:off x="0" y="3111038"/>
        <a:ext cx="4718786" cy="103701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11F6C7-2190-4A50-8001-5E55742CF6B4}">
      <dsp:nvSpPr>
        <dsp:cNvPr id="0" name=""/>
        <dsp:cNvSpPr/>
      </dsp:nvSpPr>
      <dsp:spPr>
        <a:xfrm>
          <a:off x="0" y="503"/>
          <a:ext cx="469773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73D42E-7B62-46C4-9061-55194B917C35}">
      <dsp:nvSpPr>
        <dsp:cNvPr id="0" name=""/>
        <dsp:cNvSpPr/>
      </dsp:nvSpPr>
      <dsp:spPr>
        <a:xfrm>
          <a:off x="0" y="503"/>
          <a:ext cx="4697730" cy="825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Children ages 3-21</a:t>
          </a:r>
        </a:p>
      </dsp:txBody>
      <dsp:txXfrm>
        <a:off x="0" y="503"/>
        <a:ext cx="4697730" cy="825501"/>
      </dsp:txXfrm>
    </dsp:sp>
    <dsp:sp modelId="{F4A278C6-17D4-4ECE-9E9F-632E2D7BACB7}">
      <dsp:nvSpPr>
        <dsp:cNvPr id="0" name=""/>
        <dsp:cNvSpPr/>
      </dsp:nvSpPr>
      <dsp:spPr>
        <a:xfrm>
          <a:off x="0" y="826005"/>
          <a:ext cx="469773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DC728D-7722-413D-A61B-92AC669B11C7}">
      <dsp:nvSpPr>
        <dsp:cNvPr id="0" name=""/>
        <dsp:cNvSpPr/>
      </dsp:nvSpPr>
      <dsp:spPr>
        <a:xfrm>
          <a:off x="0" y="826005"/>
          <a:ext cx="4697730" cy="825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Individualized Education Plan</a:t>
          </a:r>
        </a:p>
      </dsp:txBody>
      <dsp:txXfrm>
        <a:off x="0" y="826005"/>
        <a:ext cx="4697730" cy="825501"/>
      </dsp:txXfrm>
    </dsp:sp>
    <dsp:sp modelId="{792CB1A9-A1F0-4410-9698-F6B00078963C}">
      <dsp:nvSpPr>
        <dsp:cNvPr id="0" name=""/>
        <dsp:cNvSpPr/>
      </dsp:nvSpPr>
      <dsp:spPr>
        <a:xfrm>
          <a:off x="0" y="1651507"/>
          <a:ext cx="469773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CD469D-473B-4A9F-A597-3D327EC09434}">
      <dsp:nvSpPr>
        <dsp:cNvPr id="0" name=""/>
        <dsp:cNvSpPr/>
      </dsp:nvSpPr>
      <dsp:spPr>
        <a:xfrm>
          <a:off x="0" y="1651507"/>
          <a:ext cx="4697730" cy="825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Related Service</a:t>
          </a:r>
        </a:p>
      </dsp:txBody>
      <dsp:txXfrm>
        <a:off x="0" y="1651507"/>
        <a:ext cx="4697730" cy="825501"/>
      </dsp:txXfrm>
    </dsp:sp>
    <dsp:sp modelId="{98284E99-A84C-47B2-8E5E-9117A2D5B2C6}">
      <dsp:nvSpPr>
        <dsp:cNvPr id="0" name=""/>
        <dsp:cNvSpPr/>
      </dsp:nvSpPr>
      <dsp:spPr>
        <a:xfrm>
          <a:off x="0" y="2477008"/>
          <a:ext cx="469773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317FA8-C55F-4909-8597-60A56187E2F0}">
      <dsp:nvSpPr>
        <dsp:cNvPr id="0" name=""/>
        <dsp:cNvSpPr/>
      </dsp:nvSpPr>
      <dsp:spPr>
        <a:xfrm>
          <a:off x="0" y="2477008"/>
          <a:ext cx="4697730" cy="825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Direct Service and/ or Consultative Service</a:t>
          </a:r>
        </a:p>
      </dsp:txBody>
      <dsp:txXfrm>
        <a:off x="0" y="2477008"/>
        <a:ext cx="4697730" cy="825501"/>
      </dsp:txXfrm>
    </dsp:sp>
    <dsp:sp modelId="{C264E01E-7E8B-46D9-9E51-CCCB6DDDC19A}">
      <dsp:nvSpPr>
        <dsp:cNvPr id="0" name=""/>
        <dsp:cNvSpPr/>
      </dsp:nvSpPr>
      <dsp:spPr>
        <a:xfrm>
          <a:off x="0" y="3302510"/>
          <a:ext cx="469773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2B602E-6999-4229-B2AC-4F948AE25BE2}">
      <dsp:nvSpPr>
        <dsp:cNvPr id="0" name=""/>
        <dsp:cNvSpPr/>
      </dsp:nvSpPr>
      <dsp:spPr>
        <a:xfrm>
          <a:off x="0" y="3302510"/>
          <a:ext cx="4697730" cy="825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Supports child’s ability to physically access and participate in the educational environment</a:t>
          </a:r>
        </a:p>
      </dsp:txBody>
      <dsp:txXfrm>
        <a:off x="0" y="3302510"/>
        <a:ext cx="4697730" cy="82550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356CA-BE1A-438C-9059-9153F279F8DA}">
      <dsp:nvSpPr>
        <dsp:cNvPr id="0" name=""/>
        <dsp:cNvSpPr/>
      </dsp:nvSpPr>
      <dsp:spPr>
        <a:xfrm>
          <a:off x="0" y="0"/>
          <a:ext cx="471878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C333E0-18FA-453E-BECC-B74ADAC5CB7B}">
      <dsp:nvSpPr>
        <dsp:cNvPr id="0" name=""/>
        <dsp:cNvSpPr/>
      </dsp:nvSpPr>
      <dsp:spPr>
        <a:xfrm>
          <a:off x="0" y="0"/>
          <a:ext cx="4718786" cy="1037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All ages</a:t>
          </a:r>
        </a:p>
      </dsp:txBody>
      <dsp:txXfrm>
        <a:off x="0" y="0"/>
        <a:ext cx="4718786" cy="1037012"/>
      </dsp:txXfrm>
    </dsp:sp>
    <dsp:sp modelId="{4E588F55-D3F8-450B-8329-AEC4D85490E3}">
      <dsp:nvSpPr>
        <dsp:cNvPr id="0" name=""/>
        <dsp:cNvSpPr/>
      </dsp:nvSpPr>
      <dsp:spPr>
        <a:xfrm>
          <a:off x="0" y="1037012"/>
          <a:ext cx="471878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19C6DB-8A85-418D-964E-8BEB03756E63}">
      <dsp:nvSpPr>
        <dsp:cNvPr id="0" name=""/>
        <dsp:cNvSpPr/>
      </dsp:nvSpPr>
      <dsp:spPr>
        <a:xfrm>
          <a:off x="0" y="1037012"/>
          <a:ext cx="4718786" cy="1037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Addresses child and family goals through direct intervention and home program</a:t>
          </a:r>
        </a:p>
      </dsp:txBody>
      <dsp:txXfrm>
        <a:off x="0" y="1037012"/>
        <a:ext cx="4718786" cy="1037012"/>
      </dsp:txXfrm>
    </dsp:sp>
    <dsp:sp modelId="{99DE23D6-9FAE-4C90-AB7E-24DAFCBF4519}">
      <dsp:nvSpPr>
        <dsp:cNvPr id="0" name=""/>
        <dsp:cNvSpPr/>
      </dsp:nvSpPr>
      <dsp:spPr>
        <a:xfrm>
          <a:off x="0" y="2074025"/>
          <a:ext cx="471878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B5979D-2B9F-4E12-9136-EED918CFF12D}">
      <dsp:nvSpPr>
        <dsp:cNvPr id="0" name=""/>
        <dsp:cNvSpPr/>
      </dsp:nvSpPr>
      <dsp:spPr>
        <a:xfrm>
          <a:off x="0" y="2074025"/>
          <a:ext cx="4718786" cy="1037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Typically clinic/ center based</a:t>
          </a:r>
        </a:p>
      </dsp:txBody>
      <dsp:txXfrm>
        <a:off x="0" y="2074025"/>
        <a:ext cx="4718786" cy="1037012"/>
      </dsp:txXfrm>
    </dsp:sp>
    <dsp:sp modelId="{70D9D8E5-ECBF-43EB-8A56-A95CD254921C}">
      <dsp:nvSpPr>
        <dsp:cNvPr id="0" name=""/>
        <dsp:cNvSpPr/>
      </dsp:nvSpPr>
      <dsp:spPr>
        <a:xfrm>
          <a:off x="0" y="3111038"/>
          <a:ext cx="471878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455A04-CAE3-4C47-B698-A854EB5A03F7}">
      <dsp:nvSpPr>
        <dsp:cNvPr id="0" name=""/>
        <dsp:cNvSpPr/>
      </dsp:nvSpPr>
      <dsp:spPr>
        <a:xfrm>
          <a:off x="0" y="3111038"/>
          <a:ext cx="4718786" cy="1037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err="1"/>
            <a:t>FUNction</a:t>
          </a:r>
          <a:r>
            <a:rPr lang="en-US" sz="2100" kern="1200" dirty="0"/>
            <a:t>, </a:t>
          </a:r>
          <a:r>
            <a:rPr lang="en-US" sz="2100" kern="1200" dirty="0" err="1"/>
            <a:t>FUNction</a:t>
          </a:r>
          <a:r>
            <a:rPr lang="en-US" sz="2100" kern="1200" dirty="0"/>
            <a:t>, </a:t>
          </a:r>
          <a:r>
            <a:rPr lang="en-US" sz="2100" kern="1200" dirty="0" err="1"/>
            <a:t>FUNction</a:t>
          </a:r>
          <a:endParaRPr lang="en-US" sz="2100" kern="1200" dirty="0"/>
        </a:p>
      </dsp:txBody>
      <dsp:txXfrm>
        <a:off x="0" y="3111038"/>
        <a:ext cx="4718786" cy="10370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9C2901-1DA4-49ED-961B-879F40E70AB0}">
      <dsp:nvSpPr>
        <dsp:cNvPr id="0" name=""/>
        <dsp:cNvSpPr/>
      </dsp:nvSpPr>
      <dsp:spPr>
        <a:xfrm>
          <a:off x="0" y="13624"/>
          <a:ext cx="4690291" cy="8634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Hypotonia</a:t>
          </a:r>
        </a:p>
      </dsp:txBody>
      <dsp:txXfrm>
        <a:off x="42151" y="55775"/>
        <a:ext cx="4605989" cy="779158"/>
      </dsp:txXfrm>
    </dsp:sp>
    <dsp:sp modelId="{6E89E491-DD90-4ACA-80D0-D03443BBBAFB}">
      <dsp:nvSpPr>
        <dsp:cNvPr id="0" name=""/>
        <dsp:cNvSpPr/>
      </dsp:nvSpPr>
      <dsp:spPr>
        <a:xfrm>
          <a:off x="0" y="980764"/>
          <a:ext cx="4690291" cy="86346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endParaRPr lang="en-US" sz="3600" kern="1200" dirty="0"/>
        </a:p>
      </dsp:txBody>
      <dsp:txXfrm>
        <a:off x="42151" y="1022915"/>
        <a:ext cx="4605989" cy="779158"/>
      </dsp:txXfrm>
    </dsp:sp>
    <dsp:sp modelId="{5472FA1B-A450-4C76-AB5D-EDF47DAFC5B9}">
      <dsp:nvSpPr>
        <dsp:cNvPr id="0" name=""/>
        <dsp:cNvSpPr/>
      </dsp:nvSpPr>
      <dsp:spPr>
        <a:xfrm>
          <a:off x="0" y="1947904"/>
          <a:ext cx="4690291" cy="86346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endParaRPr lang="en-US" sz="3600" kern="1200" dirty="0"/>
        </a:p>
      </dsp:txBody>
      <dsp:txXfrm>
        <a:off x="42151" y="1990055"/>
        <a:ext cx="4605989" cy="779158"/>
      </dsp:txXfrm>
    </dsp:sp>
    <dsp:sp modelId="{EAF9DA6B-F2B2-4EE1-8EA2-B9AA73E302AB}">
      <dsp:nvSpPr>
        <dsp:cNvPr id="0" name=""/>
        <dsp:cNvSpPr/>
      </dsp:nvSpPr>
      <dsp:spPr>
        <a:xfrm>
          <a:off x="0" y="2928667"/>
          <a:ext cx="4690291" cy="8634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endParaRPr lang="en-US" sz="3600" kern="1200" dirty="0"/>
        </a:p>
      </dsp:txBody>
      <dsp:txXfrm>
        <a:off x="42151" y="2970818"/>
        <a:ext cx="4605989" cy="7791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D8520C-9FBE-4782-91F1-4A68F1038D34}">
      <dsp:nvSpPr>
        <dsp:cNvPr id="0" name=""/>
        <dsp:cNvSpPr/>
      </dsp:nvSpPr>
      <dsp:spPr>
        <a:xfrm>
          <a:off x="0" y="810426"/>
          <a:ext cx="2218134" cy="140851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6F969C-B3D7-4A46-BBC2-370B75971B6C}">
      <dsp:nvSpPr>
        <dsp:cNvPr id="0" name=""/>
        <dsp:cNvSpPr/>
      </dsp:nvSpPr>
      <dsp:spPr>
        <a:xfrm>
          <a:off x="246459" y="1044562"/>
          <a:ext cx="2218134" cy="1408515"/>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ab</a:t>
          </a:r>
          <a:r>
            <a:rPr lang="en-US" sz="1700" b="0" i="0" kern="1200" dirty="0"/>
            <a:t>normally low muscl</a:t>
          </a:r>
          <a:r>
            <a:rPr lang="en-US" sz="1700" kern="1200" dirty="0"/>
            <a:t>e tone </a:t>
          </a:r>
        </a:p>
        <a:p>
          <a:pPr marL="0" lvl="0" indent="0" algn="ctr" defTabSz="755650">
            <a:lnSpc>
              <a:spcPct val="90000"/>
            </a:lnSpc>
            <a:spcBef>
              <a:spcPct val="0"/>
            </a:spcBef>
            <a:spcAft>
              <a:spcPct val="35000"/>
            </a:spcAft>
            <a:buNone/>
          </a:pPr>
          <a:endParaRPr lang="en-US" sz="1700" kern="1200" dirty="0"/>
        </a:p>
      </dsp:txBody>
      <dsp:txXfrm>
        <a:off x="287713" y="1085816"/>
        <a:ext cx="2135626" cy="1326007"/>
      </dsp:txXfrm>
    </dsp:sp>
    <dsp:sp modelId="{430C36FA-6AF7-4993-86F8-270D3EB737F0}">
      <dsp:nvSpPr>
        <dsp:cNvPr id="0" name=""/>
        <dsp:cNvSpPr/>
      </dsp:nvSpPr>
      <dsp:spPr>
        <a:xfrm>
          <a:off x="2711053" y="810426"/>
          <a:ext cx="2218134" cy="140851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F54843-1B00-4646-9ECE-7A23E694081A}">
      <dsp:nvSpPr>
        <dsp:cNvPr id="0" name=""/>
        <dsp:cNvSpPr/>
      </dsp:nvSpPr>
      <dsp:spPr>
        <a:xfrm>
          <a:off x="2957512" y="1044562"/>
          <a:ext cx="2218134" cy="1408515"/>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dirty="0"/>
            <a:t>reduced resting muscle tension and decreased resistance to passive stretch or rapid movement</a:t>
          </a:r>
          <a:endParaRPr lang="en-US" sz="1700" kern="1200" dirty="0"/>
        </a:p>
      </dsp:txBody>
      <dsp:txXfrm>
        <a:off x="2998766" y="1085816"/>
        <a:ext cx="2135626" cy="1326007"/>
      </dsp:txXfrm>
    </dsp:sp>
    <dsp:sp modelId="{1D8D1B9B-87B8-4516-8A57-83A0ABF906EC}">
      <dsp:nvSpPr>
        <dsp:cNvPr id="0" name=""/>
        <dsp:cNvSpPr/>
      </dsp:nvSpPr>
      <dsp:spPr>
        <a:xfrm>
          <a:off x="5422106" y="810426"/>
          <a:ext cx="2218134" cy="140851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F745D3-438A-4D1C-A460-4E569BE0EE4D}">
      <dsp:nvSpPr>
        <dsp:cNvPr id="0" name=""/>
        <dsp:cNvSpPr/>
      </dsp:nvSpPr>
      <dsp:spPr>
        <a:xfrm>
          <a:off x="5668565" y="1044562"/>
          <a:ext cx="2218134" cy="1408515"/>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Infants often feel “floppy” in neck, trunk, arms, and legs</a:t>
          </a:r>
        </a:p>
      </dsp:txBody>
      <dsp:txXfrm>
        <a:off x="5709819" y="1085816"/>
        <a:ext cx="2135626" cy="13260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88FE3F-21CC-4392-B0F5-4C2F78EE9C82}">
      <dsp:nvSpPr>
        <dsp:cNvPr id="0" name=""/>
        <dsp:cNvSpPr/>
      </dsp:nvSpPr>
      <dsp:spPr>
        <a:xfrm>
          <a:off x="886793" y="469229"/>
          <a:ext cx="721406" cy="7214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ABDB72-587B-41F1-AABE-1C5C233ED44F}">
      <dsp:nvSpPr>
        <dsp:cNvPr id="0" name=""/>
        <dsp:cNvSpPr/>
      </dsp:nvSpPr>
      <dsp:spPr>
        <a:xfrm>
          <a:off x="102673" y="1407904"/>
          <a:ext cx="2289647" cy="79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Appears weak because works harder to gain control over movement in all postures.​</a:t>
          </a:r>
          <a:endParaRPr lang="en-US" sz="1100" kern="1200" dirty="0"/>
        </a:p>
      </dsp:txBody>
      <dsp:txXfrm>
        <a:off x="102673" y="1407904"/>
        <a:ext cx="2289647" cy="793072"/>
      </dsp:txXfrm>
    </dsp:sp>
    <dsp:sp modelId="{0660F7AB-A806-4CA5-BC58-AB6129B5A750}">
      <dsp:nvSpPr>
        <dsp:cNvPr id="0" name=""/>
        <dsp:cNvSpPr/>
      </dsp:nvSpPr>
      <dsp:spPr>
        <a:xfrm>
          <a:off x="3270760" y="462174"/>
          <a:ext cx="721406" cy="7214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655CEA-EC13-4879-BA06-7F33D1E09BBD}">
      <dsp:nvSpPr>
        <dsp:cNvPr id="0" name=""/>
        <dsp:cNvSpPr/>
      </dsp:nvSpPr>
      <dsp:spPr>
        <a:xfrm>
          <a:off x="2672867" y="1386738"/>
          <a:ext cx="1917193" cy="821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Initiation of movement slower; see muscle activation in a quick burst -- then difficulty sustaining.​</a:t>
          </a:r>
          <a:endParaRPr lang="en-US" sz="1100" kern="1200" dirty="0"/>
        </a:p>
      </dsp:txBody>
      <dsp:txXfrm>
        <a:off x="2672867" y="1386738"/>
        <a:ext cx="1917193" cy="821293"/>
      </dsp:txXfrm>
    </dsp:sp>
    <dsp:sp modelId="{24E7EE9C-F715-4793-84CE-58FDF0A5BBED}">
      <dsp:nvSpPr>
        <dsp:cNvPr id="0" name=""/>
        <dsp:cNvSpPr/>
      </dsp:nvSpPr>
      <dsp:spPr>
        <a:xfrm>
          <a:off x="5482993" y="473864"/>
          <a:ext cx="721406" cy="7214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25E049-2B56-40F1-A745-856BB31C1066}">
      <dsp:nvSpPr>
        <dsp:cNvPr id="0" name=""/>
        <dsp:cNvSpPr/>
      </dsp:nvSpPr>
      <dsp:spPr>
        <a:xfrm>
          <a:off x="4870607" y="1421808"/>
          <a:ext cx="1946177" cy="774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Joint laxity / hypermobility commonly co-occurring.​</a:t>
          </a:r>
          <a:endParaRPr lang="en-US" sz="1100" kern="1200" dirty="0"/>
        </a:p>
      </dsp:txBody>
      <dsp:txXfrm>
        <a:off x="4870607" y="1421808"/>
        <a:ext cx="1946177" cy="774533"/>
      </dsp:txXfrm>
    </dsp:sp>
    <dsp:sp modelId="{0BE821BA-BF20-4529-A6CE-A483572E9E23}">
      <dsp:nvSpPr>
        <dsp:cNvPr id="0" name=""/>
        <dsp:cNvSpPr/>
      </dsp:nvSpPr>
      <dsp:spPr>
        <a:xfrm>
          <a:off x="7658930" y="464491"/>
          <a:ext cx="721406" cy="72140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AF3516-26F3-47D7-994D-7DF1C17DE320}">
      <dsp:nvSpPr>
        <dsp:cNvPr id="0" name=""/>
        <dsp:cNvSpPr/>
      </dsp:nvSpPr>
      <dsp:spPr>
        <a:xfrm>
          <a:off x="7097332" y="1393687"/>
          <a:ext cx="1844603" cy="812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May “stiffen” muscles as a result of effort to stabilize against gravity.  ​</a:t>
          </a:r>
          <a:endParaRPr lang="en-US" sz="1100" kern="1200" dirty="0"/>
        </a:p>
      </dsp:txBody>
      <dsp:txXfrm>
        <a:off x="7097332" y="1393687"/>
        <a:ext cx="1844603" cy="812027"/>
      </dsp:txXfrm>
    </dsp:sp>
    <dsp:sp modelId="{950A6729-1343-42D2-94FD-736ECDFCB590}">
      <dsp:nvSpPr>
        <dsp:cNvPr id="0" name=""/>
        <dsp:cNvSpPr/>
      </dsp:nvSpPr>
      <dsp:spPr>
        <a:xfrm>
          <a:off x="1888634" y="2686993"/>
          <a:ext cx="721406" cy="72140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32E9E1-93BB-4DD9-A0EF-30039F35AF05}">
      <dsp:nvSpPr>
        <dsp:cNvPr id="0" name=""/>
        <dsp:cNvSpPr/>
      </dsp:nvSpPr>
      <dsp:spPr>
        <a:xfrm>
          <a:off x="1357134" y="3698436"/>
          <a:ext cx="1784406" cy="647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Less active exploration of environment -- impacts learning / educational outcomes. ​</a:t>
          </a:r>
          <a:endParaRPr lang="en-US" sz="1100" kern="1200" dirty="0"/>
        </a:p>
      </dsp:txBody>
      <dsp:txXfrm>
        <a:off x="1357134" y="3698436"/>
        <a:ext cx="1784406" cy="647534"/>
      </dsp:txXfrm>
    </dsp:sp>
    <dsp:sp modelId="{96EEB33E-8251-4526-A61A-5AD366BE1578}">
      <dsp:nvSpPr>
        <dsp:cNvPr id="0" name=""/>
        <dsp:cNvSpPr/>
      </dsp:nvSpPr>
      <dsp:spPr>
        <a:xfrm>
          <a:off x="4092057" y="2608813"/>
          <a:ext cx="721406" cy="72140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37D1FD-F093-4D71-9398-C51F2C87E758}">
      <dsp:nvSpPr>
        <dsp:cNvPr id="0" name=""/>
        <dsp:cNvSpPr/>
      </dsp:nvSpPr>
      <dsp:spPr>
        <a:xfrm>
          <a:off x="3422087" y="3463897"/>
          <a:ext cx="2061346" cy="960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Decreased somatosensory (tactile,proprioception) awareness; poor body awareness​</a:t>
          </a:r>
          <a:endParaRPr lang="en-US" sz="1100" kern="1200" dirty="0"/>
        </a:p>
      </dsp:txBody>
      <dsp:txXfrm>
        <a:off x="3422087" y="3463897"/>
        <a:ext cx="2061346" cy="960252"/>
      </dsp:txXfrm>
    </dsp:sp>
    <dsp:sp modelId="{9C0D305C-12C6-4EC0-9E55-518505E80787}">
      <dsp:nvSpPr>
        <dsp:cNvPr id="0" name=""/>
        <dsp:cNvSpPr/>
      </dsp:nvSpPr>
      <dsp:spPr>
        <a:xfrm>
          <a:off x="6365024" y="2635325"/>
          <a:ext cx="721406" cy="721406"/>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8BAE12-A731-45E4-B65B-D6D9D7ABB831}">
      <dsp:nvSpPr>
        <dsp:cNvPr id="0" name=""/>
        <dsp:cNvSpPr/>
      </dsp:nvSpPr>
      <dsp:spPr>
        <a:xfrm>
          <a:off x="5763980" y="3543435"/>
          <a:ext cx="1923493" cy="854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Slower reaction times </a:t>
          </a:r>
          <a:endParaRPr lang="en-US" sz="1100" kern="1200" dirty="0"/>
        </a:p>
      </dsp:txBody>
      <dsp:txXfrm>
        <a:off x="5763980" y="3543435"/>
        <a:ext cx="1923493" cy="8542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CE8D77-8118-4967-83C8-F646582F9659}">
      <dsp:nvSpPr>
        <dsp:cNvPr id="0" name=""/>
        <dsp:cNvSpPr/>
      </dsp:nvSpPr>
      <dsp:spPr>
        <a:xfrm>
          <a:off x="0" y="13624"/>
          <a:ext cx="4690291" cy="8634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endParaRPr lang="en-US" sz="3600" kern="1200" dirty="0"/>
        </a:p>
      </dsp:txBody>
      <dsp:txXfrm>
        <a:off x="42151" y="55775"/>
        <a:ext cx="4605989" cy="779158"/>
      </dsp:txXfrm>
    </dsp:sp>
    <dsp:sp modelId="{08C61B60-5BFA-43E6-8B8C-3B952D4BF841}">
      <dsp:nvSpPr>
        <dsp:cNvPr id="0" name=""/>
        <dsp:cNvSpPr/>
      </dsp:nvSpPr>
      <dsp:spPr>
        <a:xfrm>
          <a:off x="0" y="980764"/>
          <a:ext cx="4690291" cy="86346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Ligamentous Laxity</a:t>
          </a:r>
        </a:p>
      </dsp:txBody>
      <dsp:txXfrm>
        <a:off x="42151" y="1022915"/>
        <a:ext cx="4605989" cy="779158"/>
      </dsp:txXfrm>
    </dsp:sp>
    <dsp:sp modelId="{DC743ADF-7D4F-4DF6-B77C-C294365E6135}">
      <dsp:nvSpPr>
        <dsp:cNvPr id="0" name=""/>
        <dsp:cNvSpPr/>
      </dsp:nvSpPr>
      <dsp:spPr>
        <a:xfrm>
          <a:off x="0" y="1947904"/>
          <a:ext cx="4690291" cy="86346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endParaRPr lang="en-US" sz="3600" kern="1200" dirty="0"/>
        </a:p>
      </dsp:txBody>
      <dsp:txXfrm>
        <a:off x="42151" y="1990055"/>
        <a:ext cx="4605989" cy="779158"/>
      </dsp:txXfrm>
    </dsp:sp>
    <dsp:sp modelId="{FC66BD8D-A568-4BFE-84A4-559F41072AE7}">
      <dsp:nvSpPr>
        <dsp:cNvPr id="0" name=""/>
        <dsp:cNvSpPr/>
      </dsp:nvSpPr>
      <dsp:spPr>
        <a:xfrm>
          <a:off x="0" y="2915044"/>
          <a:ext cx="4690291" cy="8634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endParaRPr lang="en-US" sz="3600" kern="1200" dirty="0"/>
        </a:p>
      </dsp:txBody>
      <dsp:txXfrm>
        <a:off x="42151" y="2957195"/>
        <a:ext cx="4605989" cy="7791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38992E-DF33-4386-A896-16993983B926}">
      <dsp:nvSpPr>
        <dsp:cNvPr id="0" name=""/>
        <dsp:cNvSpPr/>
      </dsp:nvSpPr>
      <dsp:spPr>
        <a:xfrm>
          <a:off x="0" y="2027"/>
          <a:ext cx="51753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DF02FE-034A-48C4-95D6-6931F861648B}">
      <dsp:nvSpPr>
        <dsp:cNvPr id="0" name=""/>
        <dsp:cNvSpPr/>
      </dsp:nvSpPr>
      <dsp:spPr>
        <a:xfrm>
          <a:off x="0" y="2027"/>
          <a:ext cx="517538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Ligaments that hold bones together have more slack </a:t>
          </a:r>
        </a:p>
      </dsp:txBody>
      <dsp:txXfrm>
        <a:off x="0" y="2027"/>
        <a:ext cx="5175384" cy="1382683"/>
      </dsp:txXfrm>
    </dsp:sp>
    <dsp:sp modelId="{56BE74FD-C0CA-457B-9547-DDBF81790118}">
      <dsp:nvSpPr>
        <dsp:cNvPr id="0" name=""/>
        <dsp:cNvSpPr/>
      </dsp:nvSpPr>
      <dsp:spPr>
        <a:xfrm>
          <a:off x="0" y="1384711"/>
          <a:ext cx="5175384"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8FE8E1-5E03-44B2-8DAA-892A6134E9B3}">
      <dsp:nvSpPr>
        <dsp:cNvPr id="0" name=""/>
        <dsp:cNvSpPr/>
      </dsp:nvSpPr>
      <dsp:spPr>
        <a:xfrm>
          <a:off x="0" y="1384711"/>
          <a:ext cx="517538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Muscles do not hold the joints together very tightly</a:t>
          </a:r>
        </a:p>
      </dsp:txBody>
      <dsp:txXfrm>
        <a:off x="0" y="1384711"/>
        <a:ext cx="5175384" cy="1382683"/>
      </dsp:txXfrm>
    </dsp:sp>
    <dsp:sp modelId="{E0C91A34-8FDD-4101-80BC-235250B78928}">
      <dsp:nvSpPr>
        <dsp:cNvPr id="0" name=""/>
        <dsp:cNvSpPr/>
      </dsp:nvSpPr>
      <dsp:spPr>
        <a:xfrm>
          <a:off x="0" y="2767394"/>
          <a:ext cx="5175384"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B3E4FB-0900-4D67-B555-3805C7597C72}">
      <dsp:nvSpPr>
        <dsp:cNvPr id="0" name=""/>
        <dsp:cNvSpPr/>
      </dsp:nvSpPr>
      <dsp:spPr>
        <a:xfrm>
          <a:off x="0" y="2767394"/>
          <a:ext cx="517538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Results in extra flexibility especially in fingers, ankles and knees</a:t>
          </a:r>
        </a:p>
      </dsp:txBody>
      <dsp:txXfrm>
        <a:off x="0" y="2767394"/>
        <a:ext cx="5175384" cy="138268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CE8D77-8118-4967-83C8-F646582F9659}">
      <dsp:nvSpPr>
        <dsp:cNvPr id="0" name=""/>
        <dsp:cNvSpPr/>
      </dsp:nvSpPr>
      <dsp:spPr>
        <a:xfrm>
          <a:off x="0" y="13624"/>
          <a:ext cx="4690291" cy="8634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endParaRPr lang="en-US" sz="3600" kern="1200" dirty="0"/>
        </a:p>
      </dsp:txBody>
      <dsp:txXfrm>
        <a:off x="42151" y="55775"/>
        <a:ext cx="4605989" cy="779158"/>
      </dsp:txXfrm>
    </dsp:sp>
    <dsp:sp modelId="{CB2F7035-6E98-462C-9BEA-119411F0DB7F}">
      <dsp:nvSpPr>
        <dsp:cNvPr id="0" name=""/>
        <dsp:cNvSpPr/>
      </dsp:nvSpPr>
      <dsp:spPr>
        <a:xfrm>
          <a:off x="0" y="980764"/>
          <a:ext cx="4690291" cy="86346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endParaRPr lang="en-US" sz="3600" kern="1200" dirty="0"/>
        </a:p>
      </dsp:txBody>
      <dsp:txXfrm>
        <a:off x="42151" y="1022915"/>
        <a:ext cx="4605989" cy="779158"/>
      </dsp:txXfrm>
    </dsp:sp>
    <dsp:sp modelId="{7C8D60BE-B64F-49FD-A29E-B80332FB48C1}">
      <dsp:nvSpPr>
        <dsp:cNvPr id="0" name=""/>
        <dsp:cNvSpPr/>
      </dsp:nvSpPr>
      <dsp:spPr>
        <a:xfrm>
          <a:off x="0" y="1947904"/>
          <a:ext cx="4690291" cy="86346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Decreased Strength</a:t>
          </a:r>
        </a:p>
      </dsp:txBody>
      <dsp:txXfrm>
        <a:off x="42151" y="1990055"/>
        <a:ext cx="4605989" cy="779158"/>
      </dsp:txXfrm>
    </dsp:sp>
    <dsp:sp modelId="{9C3DACEF-AB30-4295-97C0-404CF5CA3273}">
      <dsp:nvSpPr>
        <dsp:cNvPr id="0" name=""/>
        <dsp:cNvSpPr/>
      </dsp:nvSpPr>
      <dsp:spPr>
        <a:xfrm>
          <a:off x="0" y="2915044"/>
          <a:ext cx="4690291" cy="8634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endParaRPr lang="en-US" sz="3600" kern="1200" dirty="0"/>
        </a:p>
      </dsp:txBody>
      <dsp:txXfrm>
        <a:off x="42151" y="2957195"/>
        <a:ext cx="4605989" cy="77915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CE8D77-8118-4967-83C8-F646582F9659}">
      <dsp:nvSpPr>
        <dsp:cNvPr id="0" name=""/>
        <dsp:cNvSpPr/>
      </dsp:nvSpPr>
      <dsp:spPr>
        <a:xfrm>
          <a:off x="0" y="13624"/>
          <a:ext cx="4690291" cy="8634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endParaRPr lang="en-US" sz="3600" kern="1200" dirty="0"/>
        </a:p>
      </dsp:txBody>
      <dsp:txXfrm>
        <a:off x="42151" y="55775"/>
        <a:ext cx="4605989" cy="779158"/>
      </dsp:txXfrm>
    </dsp:sp>
    <dsp:sp modelId="{CB2F7035-6E98-462C-9BEA-119411F0DB7F}">
      <dsp:nvSpPr>
        <dsp:cNvPr id="0" name=""/>
        <dsp:cNvSpPr/>
      </dsp:nvSpPr>
      <dsp:spPr>
        <a:xfrm>
          <a:off x="0" y="980764"/>
          <a:ext cx="4690291" cy="86346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endParaRPr lang="en-US" sz="3600" kern="1200" dirty="0"/>
        </a:p>
      </dsp:txBody>
      <dsp:txXfrm>
        <a:off x="42151" y="1022915"/>
        <a:ext cx="4605989" cy="779158"/>
      </dsp:txXfrm>
    </dsp:sp>
    <dsp:sp modelId="{78869090-C81F-4C5D-A112-157663EA8042}">
      <dsp:nvSpPr>
        <dsp:cNvPr id="0" name=""/>
        <dsp:cNvSpPr/>
      </dsp:nvSpPr>
      <dsp:spPr>
        <a:xfrm>
          <a:off x="0" y="1947904"/>
          <a:ext cx="4690291" cy="86346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endParaRPr lang="en-US" sz="3600" kern="1200" dirty="0"/>
        </a:p>
      </dsp:txBody>
      <dsp:txXfrm>
        <a:off x="42151" y="1990055"/>
        <a:ext cx="4605989" cy="779158"/>
      </dsp:txXfrm>
    </dsp:sp>
    <dsp:sp modelId="{9C3DACEF-AB30-4295-97C0-404CF5CA3273}">
      <dsp:nvSpPr>
        <dsp:cNvPr id="0" name=""/>
        <dsp:cNvSpPr/>
      </dsp:nvSpPr>
      <dsp:spPr>
        <a:xfrm>
          <a:off x="0" y="2915044"/>
          <a:ext cx="4690291" cy="8634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Short Stature</a:t>
          </a:r>
        </a:p>
      </dsp:txBody>
      <dsp:txXfrm>
        <a:off x="42151" y="2957195"/>
        <a:ext cx="4605989" cy="77915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372A0A-5405-4708-B501-C75F91ADF8F3}">
      <dsp:nvSpPr>
        <dsp:cNvPr id="0" name=""/>
        <dsp:cNvSpPr/>
      </dsp:nvSpPr>
      <dsp:spPr>
        <a:xfrm>
          <a:off x="0" y="2015"/>
          <a:ext cx="469773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A73E91-08E5-4E66-9AED-EA81B42F954D}">
      <dsp:nvSpPr>
        <dsp:cNvPr id="0" name=""/>
        <dsp:cNvSpPr/>
      </dsp:nvSpPr>
      <dsp:spPr>
        <a:xfrm>
          <a:off x="0" y="2015"/>
          <a:ext cx="4697730" cy="1374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Independent mobility helps to </a:t>
          </a:r>
          <a:r>
            <a:rPr lang="en-US" sz="2000" u="sng" kern="1200" dirty="0"/>
            <a:t>organize</a:t>
          </a:r>
          <a:r>
            <a:rPr lang="en-US" sz="2000" kern="1200" dirty="0"/>
            <a:t> developmental changes in spatial cognition and emotions</a:t>
          </a:r>
        </a:p>
      </dsp:txBody>
      <dsp:txXfrm>
        <a:off x="0" y="2015"/>
        <a:ext cx="4697730" cy="1374828"/>
      </dsp:txXfrm>
    </dsp:sp>
    <dsp:sp modelId="{9AA7BADF-A3D0-42E9-A0FE-F5FC2F3A13A7}">
      <dsp:nvSpPr>
        <dsp:cNvPr id="0" name=""/>
        <dsp:cNvSpPr/>
      </dsp:nvSpPr>
      <dsp:spPr>
        <a:xfrm>
          <a:off x="0" y="1376843"/>
          <a:ext cx="469773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39741B-5100-46D3-AF00-0013867BA8F5}">
      <dsp:nvSpPr>
        <dsp:cNvPr id="0" name=""/>
        <dsp:cNvSpPr/>
      </dsp:nvSpPr>
      <dsp:spPr>
        <a:xfrm>
          <a:off x="0" y="1376843"/>
          <a:ext cx="4697730" cy="1374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Independent mobility has also been shown to </a:t>
          </a:r>
          <a:r>
            <a:rPr lang="en-US" sz="2000" u="sng" kern="1200" dirty="0"/>
            <a:t>influence </a:t>
          </a:r>
          <a:r>
            <a:rPr lang="en-US" sz="2000" kern="1200" dirty="0"/>
            <a:t>social-communicative behaviors of infants and to be linked to cognitive memory</a:t>
          </a:r>
        </a:p>
      </dsp:txBody>
      <dsp:txXfrm>
        <a:off x="0" y="1376843"/>
        <a:ext cx="4697730" cy="1374828"/>
      </dsp:txXfrm>
    </dsp:sp>
    <dsp:sp modelId="{7FDA2D68-D186-4F59-A1BC-BECD2CA6CBAC}">
      <dsp:nvSpPr>
        <dsp:cNvPr id="0" name=""/>
        <dsp:cNvSpPr/>
      </dsp:nvSpPr>
      <dsp:spPr>
        <a:xfrm>
          <a:off x="0" y="2751672"/>
          <a:ext cx="469773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FF0F80-DD81-4125-AFBC-6F3AD7424A82}">
      <dsp:nvSpPr>
        <dsp:cNvPr id="0" name=""/>
        <dsp:cNvSpPr/>
      </dsp:nvSpPr>
      <dsp:spPr>
        <a:xfrm>
          <a:off x="0" y="2751672"/>
          <a:ext cx="4697730" cy="1374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Research evidence shows the association between motor development and cognition, language and social development (Lobo, Harbourne, Dusing, McCoy, 2013)</a:t>
          </a:r>
        </a:p>
      </dsp:txBody>
      <dsp:txXfrm>
        <a:off x="0" y="2751672"/>
        <a:ext cx="4697730" cy="137482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73A9C3-438C-BE4C-9B47-00447DA1FF7D}" type="datetimeFigureOut">
              <a:rPr lang="en-US" smtClean="0"/>
              <a:t>11/1/2021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4B9F7B-6D2C-D847-BDB0-B95DB96DAEE8}" type="slidenum">
              <a:rPr lang="en-US" smtClean="0"/>
              <a:t>‹#›</a:t>
            </a:fld>
            <a:endParaRPr lang="en-US"/>
          </a:p>
        </p:txBody>
      </p:sp>
    </p:spTree>
    <p:extLst>
      <p:ext uri="{BB962C8B-B14F-4D97-AF65-F5344CB8AC3E}">
        <p14:creationId xmlns:p14="http://schemas.microsoft.com/office/powerpoint/2010/main" val="681332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who.int/news-room/fact-sheets/detail/physical-activity"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who.int/news-room/fact-sheets/detail/physical-activity"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80% born</a:t>
            </a:r>
          </a:p>
          <a:p>
            <a:endParaRPr lang="en-US" dirty="0"/>
          </a:p>
          <a:p>
            <a:endParaRPr lang="en-US" dirty="0"/>
          </a:p>
          <a:p>
            <a:r>
              <a:rPr lang="en-US" dirty="0"/>
              <a:t>We wanted to focus on specific physical characteristics of Down Syndrome and relate how these may affect the acquisition of motor skills.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D91FC-B03E-4857-80E7-A26F467B16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0268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Provide opportunities to </a:t>
            </a:r>
            <a:r>
              <a:rPr lang="en-US" sz="1200" u="sng" dirty="0"/>
              <a:t>improve strength </a:t>
            </a:r>
            <a:r>
              <a:rPr lang="en-US" sz="1200" dirty="0"/>
              <a:t>around joints through safe weight bearing activities such as prone, </a:t>
            </a:r>
            <a:r>
              <a:rPr lang="en-US" sz="1200" b="1" u="sng" dirty="0"/>
              <a:t>positioning on all fours and encourage child to use own body to move heavier objects/toys by pushing through surface</a:t>
            </a:r>
          </a:p>
          <a:p>
            <a:endParaRPr lang="en-US" dirty="0"/>
          </a:p>
        </p:txBody>
      </p:sp>
      <p:sp>
        <p:nvSpPr>
          <p:cNvPr id="4" name="Slide Number Placeholder 3"/>
          <p:cNvSpPr>
            <a:spLocks noGrp="1"/>
          </p:cNvSpPr>
          <p:nvPr>
            <p:ph type="sldNum" sz="quarter" idx="5"/>
          </p:nvPr>
        </p:nvSpPr>
        <p:spPr/>
        <p:txBody>
          <a:bodyPr/>
          <a:lstStyle/>
          <a:p>
            <a:fld id="{2B4D91FC-B03E-4857-80E7-A26F467B16DF}" type="slidenum">
              <a:rPr lang="en-US" smtClean="0"/>
              <a:t>12</a:t>
            </a:fld>
            <a:endParaRPr lang="en-US"/>
          </a:p>
        </p:txBody>
      </p:sp>
    </p:spTree>
    <p:extLst>
      <p:ext uri="{BB962C8B-B14F-4D97-AF65-F5344CB8AC3E}">
        <p14:creationId xmlns:p14="http://schemas.microsoft.com/office/powerpoint/2010/main" val="2940877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Flat Feet: Intrinsic laxity and lack of neuromuscular control resulting in flattening of the arch when weight bearing</a:t>
            </a:r>
          </a:p>
          <a:p>
            <a:pPr defTabSz="931774">
              <a:defRPr/>
            </a:pPr>
            <a:r>
              <a:rPr lang="en-US" dirty="0"/>
              <a:t>Pronation: Heel can tilt into valgus and the weight line shifts medially causing the midfoot to collapse.</a:t>
            </a:r>
          </a:p>
          <a:p>
            <a:pPr defTabSz="931774">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D91FC-B03E-4857-80E7-A26F467B16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663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Calcaneous</a:t>
            </a:r>
            <a:r>
              <a:rPr lang="en-US" dirty="0"/>
              <a:t> is large and with ligamentous laxity the top of the heelbone can tilt inward. Often the talus (internal bone) follows as well as the midfoot. This can lead to pronation.</a:t>
            </a:r>
          </a:p>
          <a:p>
            <a:r>
              <a:rPr lang="en-US" dirty="0"/>
              <a:t>Forefoot sometimes turns outward with the collapse of the medial arch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D91FC-B03E-4857-80E7-A26F467B16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362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chemeClr val="bg1"/>
                </a:solidFill>
                <a:latin typeface="Comic Sans MS" panose="030F0702030302020204" pitchFamily="66" charset="0"/>
              </a:rPr>
              <a:t> Joint instability contributes to nonoptimal musculoskeletal alignment and is influenced by the following: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D91FC-B03E-4857-80E7-A26F467B16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378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for body structure and function components but not participation (ICF)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D91FC-B03E-4857-80E7-A26F467B16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966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D91FC-B03E-4857-80E7-A26F467B16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3893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Looper and Ulrich suggested waiting to implement orthoses until independent ambulation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D91FC-B03E-4857-80E7-A26F467B16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68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4;18 WITH BRACES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D91FC-B03E-4857-80E7-A26F467B16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319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D91FC-B03E-4857-80E7-A26F467B16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433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D91FC-B03E-4857-80E7-A26F467B16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343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D91FC-B03E-4857-80E7-A26F467B16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8060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 with Down Syndrome often have shorter arms and legs than other children, which can make some physical activities harder, e.g. when they are learning to sit and want to balance with their hands.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D91FC-B03E-4857-80E7-A26F467B16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990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Grounded Cognition article</a:t>
            </a:r>
            <a:endParaRPr lang="en-US" dirty="0"/>
          </a:p>
          <a:p>
            <a:r>
              <a:rPr lang="en-US" dirty="0"/>
              <a:t>Cognition: includes a wide range of mental processes such as those involving perception, action, memory, language problem solving, reasoning, decision making and social interactions</a:t>
            </a:r>
          </a:p>
          <a:p>
            <a:endParaRPr lang="en-US" dirty="0"/>
          </a:p>
          <a:p>
            <a:r>
              <a:rPr lang="en-US" dirty="0"/>
              <a:t>Grounded cognition: “perceptual-motor experiences play  an integral role in cognition</a:t>
            </a:r>
          </a:p>
          <a:p>
            <a:r>
              <a:rPr lang="en-US" dirty="0"/>
              <a:t>	-in past, we viewed cognition as a process occurring separately from body, environment and other people and perceptual info was simply input. Behavior occurred as a result of output from a cognitive system that was separate and unaffected by perceptual-motor experiences.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D91FC-B03E-4857-80E7-A26F467B16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527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Campos and </a:t>
            </a:r>
            <a:r>
              <a:rPr lang="en-US" dirty="0" err="1"/>
              <a:t>Nertenthal</a:t>
            </a:r>
            <a:r>
              <a:rPr lang="en-US" dirty="0"/>
              <a:t> suggested that independent mobility is an organizer of psychological changes in typically developing infants, especially developmental changes in social understanding, spatial cognition,  and emotions</a:t>
            </a:r>
          </a:p>
          <a:p>
            <a:pPr defTabSz="931774">
              <a:defRPr/>
            </a:pPr>
            <a:endParaRPr lang="en-US" dirty="0"/>
          </a:p>
          <a:p>
            <a:pPr lvl="2"/>
            <a:r>
              <a:rPr lang="en-US" dirty="0"/>
              <a:t>Meta analysis: self produced locomotion has an effect on spatial cognitive performance in typical children (Yan JH, Thomas JR, Downing JH:  Locomotion improves children’s spatial search: a meta-analytic review, Perceptual Motor skills 87: 67-82: 1998.)</a:t>
            </a:r>
          </a:p>
          <a:p>
            <a:pPr lvl="3"/>
            <a:r>
              <a:rPr lang="en-US" dirty="0"/>
              <a:t>Self produced locomotion has also been shown to influence social-communicative behaviors of infants and to be linked to cognitive memory</a:t>
            </a:r>
          </a:p>
          <a:p>
            <a:pPr defTabSz="931774">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D91FC-B03E-4857-80E7-A26F467B16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2060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Allow mistakes—this allows time to problem solve not only movements, but spatial awareness, social interactions and thinking skills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D91FC-B03E-4857-80E7-A26F467B16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976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all this relate to motor skill development?</a:t>
            </a:r>
          </a:p>
          <a:p>
            <a:r>
              <a:rPr lang="en-US" dirty="0"/>
              <a:t>Motor milestones most likely will be delayed but are very dependent on physical and medial complications and strengths of each individual child. </a:t>
            </a:r>
          </a:p>
          <a:p>
            <a:r>
              <a:rPr lang="en-US" dirty="0"/>
              <a:t>We like to measure success and progress by looking at specific milestones, but we need to keep in mind that other forms of learning and progress are also taking place along with movement.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D91FC-B03E-4857-80E7-A26F467B16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613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has specific milestones but notice the wide variability and range in time of acquisition!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D91FC-B03E-4857-80E7-A26F467B16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1580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ICF was developed to understand each child and family’s unique functional abilities and needs. </a:t>
            </a:r>
          </a:p>
          <a:p>
            <a:r>
              <a:rPr lang="en-US" dirty="0"/>
              <a:t>The ICF divides each condition into 3 interconnected parts such that influences on 1 part will affect or change aspects of the others</a:t>
            </a:r>
          </a:p>
          <a:p>
            <a:endParaRPr lang="en-US" dirty="0"/>
          </a:p>
          <a:p>
            <a:r>
              <a:rPr lang="en-US" dirty="0"/>
              <a:t>The ICF was approved for use by the World Health Assembly in 2001, after extensive testing across the world involving people with disabilities and people from a range of relevant disciplines. A companion classification for children and youth (ICF-CY) was published in 2007.</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D91FC-B03E-4857-80E7-A26F467B16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075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Health condition</a:t>
            </a:r>
            <a:r>
              <a:rPr lang="en-US" dirty="0"/>
              <a:t>: can be a diagnosis, or can be a description such as hypotonia</a:t>
            </a:r>
          </a:p>
          <a:p>
            <a:r>
              <a:rPr lang="en-US" b="1" dirty="0"/>
              <a:t>Body function/structure: </a:t>
            </a:r>
            <a:r>
              <a:rPr lang="en-US" dirty="0"/>
              <a:t>how body parts work – decreased strength, tight muscles, pronated feet, </a:t>
            </a:r>
            <a:r>
              <a:rPr lang="en-US" dirty="0" err="1"/>
              <a:t>etc</a:t>
            </a:r>
            <a:endParaRPr lang="en-US" dirty="0"/>
          </a:p>
          <a:p>
            <a:r>
              <a:rPr lang="en-US" b="1" dirty="0"/>
              <a:t>Activities: </a:t>
            </a:r>
            <a:r>
              <a:rPr lang="en-US" dirty="0"/>
              <a:t>Execution of a task or action. What motor skill or skills that child is working on:  walking, playing, jumping, kicking a ball</a:t>
            </a:r>
          </a:p>
          <a:p>
            <a:r>
              <a:rPr lang="en-US" b="1" dirty="0"/>
              <a:t>Participation: </a:t>
            </a:r>
            <a:r>
              <a:rPr lang="en-US" dirty="0"/>
              <a:t>How child engages with the world and with their environment:  Playing soccer with peers, biking on a trail with friends</a:t>
            </a:r>
          </a:p>
          <a:p>
            <a:br>
              <a:rPr lang="en-US" b="1" i="0" dirty="0">
                <a:solidFill>
                  <a:srgbClr val="858585"/>
                </a:solidFill>
                <a:effectLst/>
                <a:latin typeface="adelle-sans"/>
              </a:rPr>
            </a:br>
            <a:r>
              <a:rPr lang="en-US" b="1" i="0" dirty="0">
                <a:solidFill>
                  <a:srgbClr val="858585"/>
                </a:solidFill>
                <a:effectLst/>
                <a:latin typeface="adelle-sans"/>
              </a:rPr>
              <a:t>Environmental factors</a:t>
            </a:r>
            <a:r>
              <a:rPr lang="en-US" b="0" i="0" dirty="0">
                <a:solidFill>
                  <a:srgbClr val="858585"/>
                </a:solidFill>
                <a:effectLst/>
                <a:latin typeface="adelle-sans"/>
              </a:rPr>
              <a:t>: The physical, social and attitudinal environment in which people live and conduct their lives; these are either barriers to or facilitators of the person’s functioning</a:t>
            </a:r>
          </a:p>
          <a:p>
            <a:r>
              <a:rPr lang="en-US" b="1" i="0" dirty="0">
                <a:solidFill>
                  <a:srgbClr val="858585"/>
                </a:solidFill>
                <a:effectLst/>
                <a:latin typeface="adelle-sans"/>
              </a:rPr>
              <a:t>Personal Factors</a:t>
            </a:r>
            <a:r>
              <a:rPr lang="en-US" b="0" i="0" dirty="0">
                <a:solidFill>
                  <a:srgbClr val="858585"/>
                </a:solidFill>
                <a:effectLst/>
                <a:latin typeface="adelle-sans"/>
              </a:rPr>
              <a:t>: Internal personal factors which can include gender, age, education, profession, past and current experience, character and other factors that influence how disability is experienced by the individual</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D91FC-B03E-4857-80E7-A26F467B16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796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Broad, strength based approach to a child’s development, based on the ICF framework from the World Health Organization</a:t>
            </a:r>
          </a:p>
          <a:p>
            <a:r>
              <a:rPr lang="en-US" dirty="0"/>
              <a:t>The </a:t>
            </a:r>
            <a:r>
              <a:rPr lang="en-US" dirty="0" err="1"/>
              <a:t>CanChild</a:t>
            </a:r>
            <a:r>
              <a:rPr lang="en-US" dirty="0"/>
              <a:t> website has a number of resources devoted to the 6 F words</a:t>
            </a:r>
          </a:p>
        </p:txBody>
      </p:sp>
      <p:sp>
        <p:nvSpPr>
          <p:cNvPr id="4" name="Slide Number Placeholder 3"/>
          <p:cNvSpPr>
            <a:spLocks noGrp="1"/>
          </p:cNvSpPr>
          <p:nvPr>
            <p:ph type="sldNum" sz="quarter" idx="5"/>
          </p:nvPr>
        </p:nvSpPr>
        <p:spPr/>
        <p:txBody>
          <a:bodyPr/>
          <a:lstStyle/>
          <a:p>
            <a:fld id="{EB44FB43-4021-40BE-924E-E65257B88060}" type="slidenum">
              <a:rPr lang="en-US" smtClean="0"/>
              <a:t>40</a:t>
            </a:fld>
            <a:endParaRPr lang="en-US"/>
          </a:p>
        </p:txBody>
      </p:sp>
    </p:spTree>
    <p:extLst>
      <p:ext uri="{BB962C8B-B14F-4D97-AF65-F5344CB8AC3E}">
        <p14:creationId xmlns:p14="http://schemas.microsoft.com/office/powerpoint/2010/main" val="2840232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Thinking ahead to participation – it isn’t just that the child can perform a skill, but why are they are doing it?  Is it meaningful to them.  An example: crawling versus walking.  The child may be able to take steps, but they still see crawling as an efficient way to move from place to place. Walking isn’t yet meaningful to them.</a:t>
            </a:r>
          </a:p>
          <a:p>
            <a:endParaRPr lang="en-US" dirty="0"/>
          </a:p>
          <a:p>
            <a:r>
              <a:rPr lang="en-US" dirty="0"/>
              <a:t>Capacity=our best performance in a controlled environment</a:t>
            </a:r>
          </a:p>
          <a:p>
            <a:r>
              <a:rPr lang="en-US" dirty="0"/>
              <a:t>Performance=what we do everyday in our everyday environment</a:t>
            </a:r>
          </a:p>
          <a:p>
            <a:r>
              <a:rPr lang="en-US" dirty="0"/>
              <a:t>“can’t” and “won’t” are two different things</a:t>
            </a:r>
          </a:p>
        </p:txBody>
      </p:sp>
      <p:sp>
        <p:nvSpPr>
          <p:cNvPr id="4" name="Slide Number Placeholder 3"/>
          <p:cNvSpPr>
            <a:spLocks noGrp="1"/>
          </p:cNvSpPr>
          <p:nvPr>
            <p:ph type="sldNum" sz="quarter" idx="5"/>
          </p:nvPr>
        </p:nvSpPr>
        <p:spPr/>
        <p:txBody>
          <a:bodyPr/>
          <a:lstStyle/>
          <a:p>
            <a:fld id="{EB44FB43-4021-40BE-924E-E65257B88060}" type="slidenum">
              <a:rPr lang="en-US" smtClean="0"/>
              <a:t>41</a:t>
            </a:fld>
            <a:endParaRPr lang="en-US"/>
          </a:p>
        </p:txBody>
      </p:sp>
    </p:spTree>
    <p:extLst>
      <p:ext uri="{BB962C8B-B14F-4D97-AF65-F5344CB8AC3E}">
        <p14:creationId xmlns:p14="http://schemas.microsoft.com/office/powerpoint/2010/main" val="2330176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D91FC-B03E-4857-80E7-A26F467B16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4023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family is the constant in the child’s life</a:t>
            </a:r>
          </a:p>
          <a:p>
            <a:r>
              <a:rPr lang="en-US" dirty="0"/>
              <a:t>Parents are the experts on the child’s needs and abilities</a:t>
            </a:r>
          </a:p>
        </p:txBody>
      </p:sp>
      <p:sp>
        <p:nvSpPr>
          <p:cNvPr id="4" name="Slide Number Placeholder 3"/>
          <p:cNvSpPr>
            <a:spLocks noGrp="1"/>
          </p:cNvSpPr>
          <p:nvPr>
            <p:ph type="sldNum" sz="quarter" idx="5"/>
          </p:nvPr>
        </p:nvSpPr>
        <p:spPr/>
        <p:txBody>
          <a:bodyPr/>
          <a:lstStyle/>
          <a:p>
            <a:fld id="{EB44FB43-4021-40BE-924E-E65257B88060}" type="slidenum">
              <a:rPr lang="en-US" smtClean="0"/>
              <a:t>42</a:t>
            </a:fld>
            <a:endParaRPr lang="en-US"/>
          </a:p>
        </p:txBody>
      </p:sp>
    </p:spTree>
    <p:extLst>
      <p:ext uri="{BB962C8B-B14F-4D97-AF65-F5344CB8AC3E}">
        <p14:creationId xmlns:p14="http://schemas.microsoft.com/office/powerpoint/2010/main" val="23915052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Merriam Webster dictionary</a:t>
            </a:r>
          </a:p>
          <a:p>
            <a:pPr marL="228600" indent="-228600">
              <a:buAutoNum type="arabicParenBoth"/>
            </a:pPr>
            <a:r>
              <a:rPr lang="en-US" dirty="0">
                <a:hlinkClick r:id="rId3"/>
              </a:rPr>
              <a:t>Physical activity (who.int)</a:t>
            </a:r>
            <a:endParaRPr lang="en-US" dirty="0"/>
          </a:p>
          <a:p>
            <a:pPr marL="228600" indent="-228600">
              <a:buAutoNum type="arabicParenBoth"/>
            </a:pPr>
            <a:endParaRPr lang="en-US" dirty="0"/>
          </a:p>
          <a:p>
            <a:r>
              <a:rPr lang="en-US" sz="1200" dirty="0"/>
              <a:t>Children with DS are LESS active than children with typical development</a:t>
            </a:r>
          </a:p>
          <a:p>
            <a:r>
              <a:rPr lang="en-US" sz="1200" dirty="0"/>
              <a:t>EI may have an impact on future motivation for ongoing physical activity</a:t>
            </a:r>
          </a:p>
          <a:p>
            <a:r>
              <a:rPr lang="en-US" sz="1200" dirty="0"/>
              <a:t>Improving motor skills to enhance motivation for physical activity may have an impact on reducing likelihood for obesity later in life</a:t>
            </a:r>
          </a:p>
          <a:p>
            <a:pPr marL="0" indent="0">
              <a:buNone/>
            </a:pPr>
            <a:endParaRPr lang="en-US" dirty="0"/>
          </a:p>
          <a:p>
            <a:pPr marL="228600" indent="-228600">
              <a:buAutoNum type="arabicParenBoth"/>
            </a:pPr>
            <a:endParaRPr lang="en-US" dirty="0"/>
          </a:p>
        </p:txBody>
      </p:sp>
      <p:sp>
        <p:nvSpPr>
          <p:cNvPr id="4" name="Slide Number Placeholder 3"/>
          <p:cNvSpPr>
            <a:spLocks noGrp="1"/>
          </p:cNvSpPr>
          <p:nvPr>
            <p:ph type="sldNum" sz="quarter" idx="5"/>
          </p:nvPr>
        </p:nvSpPr>
        <p:spPr/>
        <p:txBody>
          <a:bodyPr/>
          <a:lstStyle/>
          <a:p>
            <a:fld id="{EB44FB43-4021-40BE-924E-E65257B88060}" type="slidenum">
              <a:rPr lang="en-US" smtClean="0"/>
              <a:t>44</a:t>
            </a:fld>
            <a:endParaRPr lang="en-US"/>
          </a:p>
        </p:txBody>
      </p:sp>
    </p:spTree>
    <p:extLst>
      <p:ext uri="{BB962C8B-B14F-4D97-AF65-F5344CB8AC3E}">
        <p14:creationId xmlns:p14="http://schemas.microsoft.com/office/powerpoint/2010/main" val="26355929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Challenges: physical factors – low muscle tone, medical issues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Improving motor skills to enhance motivation for physical activity may have an impact on reducing likelihood for obesity later in life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BlinkMacSystemFont"/>
              </a:rPr>
              <a:t>6-The child's PA level was significantly associated with parents' PA (OR = 5.5), siblings' PA (OR = 5.1) and the child's locomotion ability </a:t>
            </a:r>
            <a:endParaRPr lang="en-US" sz="1200" dirty="0"/>
          </a:p>
          <a:p>
            <a:endParaRPr lang="en-US" dirty="0"/>
          </a:p>
          <a:p>
            <a:endParaRPr lang="en-US" dirty="0"/>
          </a:p>
        </p:txBody>
      </p:sp>
      <p:sp>
        <p:nvSpPr>
          <p:cNvPr id="4" name="Slide Number Placeholder 3"/>
          <p:cNvSpPr>
            <a:spLocks noGrp="1"/>
          </p:cNvSpPr>
          <p:nvPr>
            <p:ph type="sldNum" sz="quarter" idx="5"/>
          </p:nvPr>
        </p:nvSpPr>
        <p:spPr/>
        <p:txBody>
          <a:bodyPr/>
          <a:lstStyle/>
          <a:p>
            <a:fld id="{224B9F7B-6D2C-D847-BDB0-B95DB96DAEE8}" type="slidenum">
              <a:rPr lang="en-US" smtClean="0"/>
              <a:t>45</a:t>
            </a:fld>
            <a:endParaRPr lang="en-US"/>
          </a:p>
        </p:txBody>
      </p:sp>
    </p:spTree>
    <p:extLst>
      <p:ext uri="{BB962C8B-B14F-4D97-AF65-F5344CB8AC3E}">
        <p14:creationId xmlns:p14="http://schemas.microsoft.com/office/powerpoint/2010/main" val="1177792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Wentz, et al, 2021 in Physical Therapy - </a:t>
            </a:r>
            <a:r>
              <a:rPr lang="en-US" b="1" i="0" dirty="0">
                <a:solidFill>
                  <a:srgbClr val="212121"/>
                </a:solidFill>
                <a:effectLst/>
                <a:latin typeface="Merriweather" panose="020B0604020202020204" pitchFamily="2" charset="0"/>
              </a:rPr>
              <a:t>Promoting Participation in Physical Activity in Children and Adolescents With Down Syndrome</a:t>
            </a:r>
          </a:p>
          <a:p>
            <a:endParaRPr lang="en-US" dirty="0"/>
          </a:p>
        </p:txBody>
      </p:sp>
      <p:sp>
        <p:nvSpPr>
          <p:cNvPr id="4" name="Slide Number Placeholder 3"/>
          <p:cNvSpPr>
            <a:spLocks noGrp="1"/>
          </p:cNvSpPr>
          <p:nvPr>
            <p:ph type="sldNum" sz="quarter" idx="5"/>
          </p:nvPr>
        </p:nvSpPr>
        <p:spPr/>
        <p:txBody>
          <a:bodyPr/>
          <a:lstStyle/>
          <a:p>
            <a:fld id="{224B9F7B-6D2C-D847-BDB0-B95DB96DAEE8}" type="slidenum">
              <a:rPr lang="en-US" smtClean="0"/>
              <a:t>46</a:t>
            </a:fld>
            <a:endParaRPr lang="en-US"/>
          </a:p>
        </p:txBody>
      </p:sp>
    </p:spTree>
    <p:extLst>
      <p:ext uri="{BB962C8B-B14F-4D97-AF65-F5344CB8AC3E}">
        <p14:creationId xmlns:p14="http://schemas.microsoft.com/office/powerpoint/2010/main" val="42579279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articles – decreased activity in children with down syndrome</a:t>
            </a:r>
          </a:p>
          <a:p>
            <a:r>
              <a:rPr lang="en-US" dirty="0"/>
              <a:t>Family involvement in fitness activities</a:t>
            </a:r>
          </a:p>
        </p:txBody>
      </p:sp>
      <p:sp>
        <p:nvSpPr>
          <p:cNvPr id="4" name="Slide Number Placeholder 3"/>
          <p:cNvSpPr>
            <a:spLocks noGrp="1"/>
          </p:cNvSpPr>
          <p:nvPr>
            <p:ph type="sldNum" sz="quarter" idx="5"/>
          </p:nvPr>
        </p:nvSpPr>
        <p:spPr/>
        <p:txBody>
          <a:bodyPr/>
          <a:lstStyle/>
          <a:p>
            <a:fld id="{EB44FB43-4021-40BE-924E-E65257B88060}" type="slidenum">
              <a:rPr lang="en-US" smtClean="0"/>
              <a:t>47</a:t>
            </a:fld>
            <a:endParaRPr lang="en-US"/>
          </a:p>
        </p:txBody>
      </p:sp>
    </p:spTree>
    <p:extLst>
      <p:ext uri="{BB962C8B-B14F-4D97-AF65-F5344CB8AC3E}">
        <p14:creationId xmlns:p14="http://schemas.microsoft.com/office/powerpoint/2010/main" val="24565424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Merriam Webster dictionary</a:t>
            </a:r>
          </a:p>
          <a:p>
            <a:pPr marL="228600" indent="-228600">
              <a:buAutoNum type="arabicParenBoth"/>
            </a:pPr>
            <a:r>
              <a:rPr lang="en-US" dirty="0">
                <a:hlinkClick r:id="rId3"/>
              </a:rPr>
              <a:t>Physical activity (who.int)</a:t>
            </a:r>
            <a:endParaRPr lang="en-US" dirty="0"/>
          </a:p>
          <a:p>
            <a:pPr marL="228600" indent="-228600">
              <a:buAutoNum type="arabicParenBoth"/>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44FB43-4021-40BE-924E-E65257B88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23076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Friends are important in helping make life fun!  </a:t>
            </a:r>
          </a:p>
          <a:p>
            <a:r>
              <a:rPr lang="en-US" dirty="0"/>
              <a:t>Fitness activities help build friendships!</a:t>
            </a:r>
          </a:p>
          <a:p>
            <a:endParaRPr lang="en-US" dirty="0"/>
          </a:p>
        </p:txBody>
      </p:sp>
      <p:sp>
        <p:nvSpPr>
          <p:cNvPr id="4" name="Slide Number Placeholder 3"/>
          <p:cNvSpPr>
            <a:spLocks noGrp="1"/>
          </p:cNvSpPr>
          <p:nvPr>
            <p:ph type="sldNum" sz="quarter" idx="5"/>
          </p:nvPr>
        </p:nvSpPr>
        <p:spPr/>
        <p:txBody>
          <a:bodyPr/>
          <a:lstStyle/>
          <a:p>
            <a:fld id="{EB44FB43-4021-40BE-924E-E65257B88060}" type="slidenum">
              <a:rPr lang="en-US" smtClean="0"/>
              <a:t>50</a:t>
            </a:fld>
            <a:endParaRPr lang="en-US"/>
          </a:p>
        </p:txBody>
      </p:sp>
    </p:spTree>
    <p:extLst>
      <p:ext uri="{BB962C8B-B14F-4D97-AF65-F5344CB8AC3E}">
        <p14:creationId xmlns:p14="http://schemas.microsoft.com/office/powerpoint/2010/main" val="101947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Active play builds strength, endurance, balance</a:t>
            </a:r>
          </a:p>
          <a:p>
            <a:r>
              <a:rPr lang="en-US" dirty="0"/>
              <a:t>Social play builds social skills and language development</a:t>
            </a:r>
          </a:p>
          <a:p>
            <a:endParaRPr lang="en-US" dirty="0"/>
          </a:p>
          <a:p>
            <a:r>
              <a:rPr lang="en-US" dirty="0"/>
              <a:t>(1) Frontiers in Psychology</a:t>
            </a:r>
          </a:p>
        </p:txBody>
      </p:sp>
      <p:sp>
        <p:nvSpPr>
          <p:cNvPr id="4" name="Slide Number Placeholder 3"/>
          <p:cNvSpPr>
            <a:spLocks noGrp="1"/>
          </p:cNvSpPr>
          <p:nvPr>
            <p:ph type="sldNum" sz="quarter" idx="5"/>
          </p:nvPr>
        </p:nvSpPr>
        <p:spPr/>
        <p:txBody>
          <a:bodyPr/>
          <a:lstStyle/>
          <a:p>
            <a:fld id="{EB44FB43-4021-40BE-924E-E65257B88060}" type="slidenum">
              <a:rPr lang="en-US" smtClean="0"/>
              <a:t>51</a:t>
            </a:fld>
            <a:endParaRPr lang="en-US"/>
          </a:p>
        </p:txBody>
      </p:sp>
    </p:spTree>
    <p:extLst>
      <p:ext uri="{BB962C8B-B14F-4D97-AF65-F5344CB8AC3E}">
        <p14:creationId xmlns:p14="http://schemas.microsoft.com/office/powerpoint/2010/main" val="109472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is full of transitions. Infant to baby, baby to toddler, toddler to preschooler, preschool to kindergarten, elementary school to middle school, middle school to high school, high school to adulthood.  If you can anticipate questions or challenges at the next transition point, it is important to address them as soon as possible.</a:t>
            </a:r>
          </a:p>
          <a:p>
            <a:r>
              <a:rPr lang="en-US" dirty="0"/>
              <a:t>Example – life long fitness.  It is important not to wait until your child is older to start incorporating physical activity into his or her daily routine.  Start when your child is an infant.  Once you have the routine, you can change the activity based on what you find your child is most interested in. </a:t>
            </a:r>
          </a:p>
          <a:p>
            <a:r>
              <a:rPr lang="en-US" dirty="0"/>
              <a:t>As you think about the future, it is important to consider what questions you might have as you make the t</a:t>
            </a:r>
          </a:p>
        </p:txBody>
      </p:sp>
      <p:sp>
        <p:nvSpPr>
          <p:cNvPr id="4" name="Slide Number Placeholder 3"/>
          <p:cNvSpPr>
            <a:spLocks noGrp="1"/>
          </p:cNvSpPr>
          <p:nvPr>
            <p:ph type="sldNum" sz="quarter" idx="5"/>
          </p:nvPr>
        </p:nvSpPr>
        <p:spPr/>
        <p:txBody>
          <a:bodyPr/>
          <a:lstStyle/>
          <a:p>
            <a:fld id="{EB44FB43-4021-40BE-924E-E65257B88060}" type="slidenum">
              <a:rPr lang="en-US" smtClean="0"/>
              <a:t>52</a:t>
            </a:fld>
            <a:endParaRPr lang="en-US"/>
          </a:p>
        </p:txBody>
      </p:sp>
    </p:spTree>
    <p:extLst>
      <p:ext uri="{BB962C8B-B14F-4D97-AF65-F5344CB8AC3E}">
        <p14:creationId xmlns:p14="http://schemas.microsoft.com/office/powerpoint/2010/main" val="36155068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EI/ Rule 52</a:t>
            </a:r>
          </a:p>
          <a:p>
            <a:r>
              <a:rPr lang="en-US" dirty="0"/>
              <a:t>Discuss transition at age 3</a:t>
            </a:r>
          </a:p>
        </p:txBody>
      </p:sp>
      <p:sp>
        <p:nvSpPr>
          <p:cNvPr id="4" name="Slide Number Placeholder 3"/>
          <p:cNvSpPr>
            <a:spLocks noGrp="1"/>
          </p:cNvSpPr>
          <p:nvPr>
            <p:ph type="sldNum" sz="quarter" idx="5"/>
          </p:nvPr>
        </p:nvSpPr>
        <p:spPr/>
        <p:txBody>
          <a:bodyPr/>
          <a:lstStyle/>
          <a:p>
            <a:fld id="{EB44FB43-4021-40BE-924E-E65257B88060}" type="slidenum">
              <a:rPr lang="en-US" smtClean="0"/>
              <a:t>54</a:t>
            </a:fld>
            <a:endParaRPr lang="en-US"/>
          </a:p>
        </p:txBody>
      </p:sp>
    </p:spTree>
    <p:extLst>
      <p:ext uri="{BB962C8B-B14F-4D97-AF65-F5344CB8AC3E}">
        <p14:creationId xmlns:p14="http://schemas.microsoft.com/office/powerpoint/2010/main" val="3400666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BDC1C6"/>
                </a:solidFill>
                <a:effectLst/>
                <a:latin typeface="Roboto" panose="02000000000000000000" pitchFamily="2" charset="0"/>
              </a:rPr>
              <a:t>Hypotonia is a medical term used to </a:t>
            </a:r>
            <a:r>
              <a:rPr lang="en-US" b="1" i="0" dirty="0">
                <a:solidFill>
                  <a:srgbClr val="BDC1C6"/>
                </a:solidFill>
                <a:effectLst/>
                <a:latin typeface="Roboto" panose="02000000000000000000" pitchFamily="2" charset="0"/>
              </a:rPr>
              <a:t>describe decreased muscle tone</a:t>
            </a:r>
            <a:r>
              <a:rPr lang="en-US" b="0" i="0" dirty="0">
                <a:solidFill>
                  <a:srgbClr val="BDC1C6"/>
                </a:solidFill>
                <a:effectLst/>
                <a:latin typeface="Roboto" panose="02000000000000000000" pitchFamily="2" charset="0"/>
              </a:rPr>
              <a:t>. Normally, even when relaxed, muscles have a very small amount of stiffness/contraction that gives them a springy feel and provides some resistance to (passive )movement.</a:t>
            </a:r>
            <a:endParaRPr lang="en-US" dirty="0"/>
          </a:p>
          <a:p>
            <a:endParaRPr lang="en-US" b="0" i="0" dirty="0">
              <a:solidFill>
                <a:srgbClr val="BDC1C6"/>
              </a:solidFill>
              <a:effectLst/>
              <a:latin typeface="Roboto" panose="02000000000000000000" pitchFamily="2" charset="0"/>
            </a:endParaRPr>
          </a:p>
          <a:p>
            <a:r>
              <a:rPr lang="en-US" dirty="0"/>
              <a:t>Hypotonia may originate from disturbances in physiology of central or peripheral NS or end organs (muscles and muscle groups)</a:t>
            </a:r>
          </a:p>
          <a:p>
            <a:endParaRPr lang="en-US" dirty="0"/>
          </a:p>
          <a:p>
            <a:r>
              <a:rPr lang="en-US" dirty="0"/>
              <a:t>G </a:t>
            </a:r>
            <a:r>
              <a:rPr lang="en-US" dirty="0" err="1"/>
              <a:t>Paleg</a:t>
            </a:r>
            <a:r>
              <a:rPr lang="en-US" dirty="0"/>
              <a:t>, R Livingstone (Care pathway for Therapeutic Interventions)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D91FC-B03E-4857-80E7-A26F467B16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644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Rule 51</a:t>
            </a:r>
          </a:p>
          <a:p>
            <a:r>
              <a:rPr lang="en-US" dirty="0"/>
              <a:t>Discuss variety of services (direct versus indirect/ consultative)</a:t>
            </a:r>
          </a:p>
          <a:p>
            <a:r>
              <a:rPr lang="en-US" dirty="0"/>
              <a:t>Transition program</a:t>
            </a:r>
          </a:p>
        </p:txBody>
      </p:sp>
      <p:sp>
        <p:nvSpPr>
          <p:cNvPr id="4" name="Slide Number Placeholder 3"/>
          <p:cNvSpPr>
            <a:spLocks noGrp="1"/>
          </p:cNvSpPr>
          <p:nvPr>
            <p:ph type="sldNum" sz="quarter" idx="5"/>
          </p:nvPr>
        </p:nvSpPr>
        <p:spPr/>
        <p:txBody>
          <a:bodyPr/>
          <a:lstStyle/>
          <a:p>
            <a:fld id="{EB44FB43-4021-40BE-924E-E65257B88060}" type="slidenum">
              <a:rPr lang="en-US" smtClean="0"/>
              <a:t>55</a:t>
            </a:fld>
            <a:endParaRPr lang="en-US"/>
          </a:p>
        </p:txBody>
      </p:sp>
    </p:spTree>
    <p:extLst>
      <p:ext uri="{BB962C8B-B14F-4D97-AF65-F5344CB8AC3E}">
        <p14:creationId xmlns:p14="http://schemas.microsoft.com/office/powerpoint/2010/main" val="38552559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learning new skills</a:t>
            </a:r>
          </a:p>
          <a:p>
            <a:r>
              <a:rPr lang="en-US" dirty="0"/>
              <a:t>Develop home program</a:t>
            </a:r>
          </a:p>
          <a:p>
            <a:r>
              <a:rPr lang="en-US" dirty="0"/>
              <a:t>Pain </a:t>
            </a:r>
          </a:p>
          <a:p>
            <a:r>
              <a:rPr lang="en-US" dirty="0"/>
              <a:t>Goals should be related to daily routines and function</a:t>
            </a:r>
          </a:p>
        </p:txBody>
      </p:sp>
      <p:sp>
        <p:nvSpPr>
          <p:cNvPr id="4" name="Slide Number Placeholder 3"/>
          <p:cNvSpPr>
            <a:spLocks noGrp="1"/>
          </p:cNvSpPr>
          <p:nvPr>
            <p:ph type="sldNum" sz="quarter" idx="5"/>
          </p:nvPr>
        </p:nvSpPr>
        <p:spPr/>
        <p:txBody>
          <a:bodyPr/>
          <a:lstStyle/>
          <a:p>
            <a:fld id="{EB44FB43-4021-40BE-924E-E65257B88060}" type="slidenum">
              <a:rPr lang="en-US" smtClean="0"/>
              <a:t>56</a:t>
            </a:fld>
            <a:endParaRPr lang="en-US"/>
          </a:p>
        </p:txBody>
      </p:sp>
    </p:spTree>
    <p:extLst>
      <p:ext uri="{BB962C8B-B14F-4D97-AF65-F5344CB8AC3E}">
        <p14:creationId xmlns:p14="http://schemas.microsoft.com/office/powerpoint/2010/main" val="1175748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Stop at 1:31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D91FC-B03E-4857-80E7-A26F467B16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287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b="1" dirty="0"/>
              <a:t>motor function -</a:t>
            </a:r>
            <a:r>
              <a:rPr lang="en-US" dirty="0"/>
              <a:t> decreased joint stability, joint hypermobility, weakness, and/or decreased activity and endurance--associated with reduced developmental experiences --in turn altering typical progression of gross and fine motor abilities and can interfere with ability to attain positions and acquisition of developmental milestones. </a:t>
            </a:r>
          </a:p>
          <a:p>
            <a:r>
              <a:rPr lang="en-US" dirty="0"/>
              <a:t>2-</a:t>
            </a:r>
            <a:r>
              <a:rPr lang="en-US" b="1" dirty="0"/>
              <a:t>Postures -</a:t>
            </a:r>
            <a:r>
              <a:rPr lang="en-US" dirty="0"/>
              <a:t>can interfere with functional activities -- reaching, sitting, standing and crawling/walking, which can lead to participation restrictions. </a:t>
            </a:r>
          </a:p>
          <a:p>
            <a:r>
              <a:rPr lang="en-US" dirty="0"/>
              <a:t>3- </a:t>
            </a:r>
            <a:r>
              <a:rPr lang="en-US" b="1" dirty="0"/>
              <a:t>Sleep quality-</a:t>
            </a:r>
            <a:r>
              <a:rPr lang="en-US" b="0" dirty="0"/>
              <a:t>When</a:t>
            </a:r>
            <a:r>
              <a:rPr lang="en-US" b="1" dirty="0"/>
              <a:t> </a:t>
            </a:r>
            <a:r>
              <a:rPr lang="en-US" dirty="0"/>
              <a:t>combined with muscle weakness, can interfere with sleep by limiting ability to change position during rest: this can contribute to discomfort and poor sleep quality. </a:t>
            </a:r>
          </a:p>
          <a:p>
            <a:r>
              <a:rPr lang="en-US" b="1" dirty="0"/>
              <a:t>4-Reflux and/or constipation </a:t>
            </a:r>
            <a:r>
              <a:rPr lang="en-US" dirty="0"/>
              <a:t>due to abnormalities in coordination of voluntary and involuntary muscle function. </a:t>
            </a:r>
          </a:p>
          <a:p>
            <a:r>
              <a:rPr lang="en-US" b="1" dirty="0"/>
              <a:t>5-Chewing/swallowing--</a:t>
            </a:r>
            <a:r>
              <a:rPr lang="en-US" dirty="0"/>
              <a:t>can have drooling and feeding problems (e.g. chewing or swallowing).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D91FC-B03E-4857-80E7-A26F467B16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151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continuum for Hypotonia where some are affected with moderate and others mild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D91FC-B03E-4857-80E7-A26F467B16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29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 who have low muscle tone can be very flexible. They are often described as having lax ligaments, hypermobility or being </a:t>
            </a:r>
            <a:r>
              <a:rPr lang="en-US" dirty="0" err="1"/>
              <a:t>doublejointed</a:t>
            </a:r>
            <a:r>
              <a:rPr lang="en-US" dirty="0"/>
              <a:t>. This is because the muscles do not hold the joints together as tightly as in people with normal muscle tone. </a:t>
            </a:r>
          </a:p>
          <a:p>
            <a:r>
              <a:rPr lang="en-US" dirty="0"/>
              <a:t>In most cases, although hypermobility is a factor in gross motor delay, it does not have any serious effects. </a:t>
            </a:r>
          </a:p>
          <a:p>
            <a:r>
              <a:rPr lang="en-US" dirty="0"/>
              <a:t>This extra flexibility is usually most noticeable in the fingers, ankles and knees. It can make it hard to control the position of the joints. </a:t>
            </a:r>
          </a:p>
          <a:p>
            <a:r>
              <a:rPr lang="en-US" dirty="0"/>
              <a:t>People with hypermobility can find it difficult to know where their body is in relation to their environment, e.g. slopes, different </a:t>
            </a:r>
            <a:r>
              <a:rPr lang="en-US" dirty="0" err="1"/>
              <a:t>surfac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D91FC-B03E-4857-80E7-A26F467B16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841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Rubber band scenario</a:t>
            </a:r>
          </a:p>
          <a:p>
            <a:endParaRPr lang="en-US"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dirty="0">
                <a:solidFill>
                  <a:srgbClr val="1D1D1F"/>
                </a:solidFill>
                <a:effectLst/>
                <a:latin typeface="Noto Sans" panose="020B0502040504020204" pitchFamily="34" charset="0"/>
              </a:rPr>
              <a:t>Tendons </a:t>
            </a:r>
            <a:r>
              <a:rPr lang="en-US" b="0" i="0" dirty="0">
                <a:solidFill>
                  <a:srgbClr val="1D1D1F"/>
                </a:solidFill>
                <a:effectLst/>
                <a:latin typeface="Noto Sans" panose="020B0502040504020204" pitchFamily="34" charset="0"/>
              </a:rPr>
              <a:t>are cable-like structures which connect muscles to the muscle attachments on bones.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dirty="0">
                <a:solidFill>
                  <a:srgbClr val="1D1D1F"/>
                </a:solidFill>
                <a:effectLst/>
                <a:latin typeface="Noto Sans" panose="020B0502040504020204" pitchFamily="34" charset="0"/>
              </a:rPr>
              <a:t>Ligaments</a:t>
            </a:r>
            <a:r>
              <a:rPr lang="en-US" b="0" i="0" dirty="0">
                <a:solidFill>
                  <a:srgbClr val="1D1D1F"/>
                </a:solidFill>
                <a:effectLst/>
                <a:latin typeface="Noto Sans" panose="020B0502040504020204" pitchFamily="34" charset="0"/>
              </a:rPr>
              <a:t> are similar to tendons but attach bones to each other.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1D1F"/>
                </a:solidFill>
                <a:effectLst/>
                <a:latin typeface="Noto Sans" panose="020B0502040504020204" pitchFamily="34" charset="0"/>
              </a:rPr>
              <a:t>The ligaments in people with Down syndrome are more elastic than in typically developing people. The effect of having ligaments which are more stretchy than usual is that the joints are capable of a much greater range of movements than is typical.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D91FC-B03E-4857-80E7-A26F467B16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296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B0B84E54-3DDA-8342-BEA8-2B84712E638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hasCustomPrompt="1"/>
          </p:nvPr>
        </p:nvSpPr>
        <p:spPr>
          <a:xfrm>
            <a:off x="453763" y="668727"/>
            <a:ext cx="7088318" cy="1404459"/>
          </a:xfrm>
        </p:spPr>
        <p:txBody>
          <a:bodyPr anchor="b">
            <a:noAutofit/>
          </a:bodyPr>
          <a:lstStyle>
            <a:lvl1pPr algn="l">
              <a:lnSpc>
                <a:spcPct val="80000"/>
              </a:lnSpc>
              <a:defRPr sz="4800" b="1" i="0" baseline="0">
                <a:solidFill>
                  <a:schemeClr val="bg1"/>
                </a:solidFill>
                <a:latin typeface="Arial-BoldMT"/>
                <a:cs typeface="Arial-BoldMT"/>
              </a:defRPr>
            </a:lvl1pPr>
          </a:lstStyle>
          <a:p>
            <a:r>
              <a:rPr lang="en-US" dirty="0"/>
              <a:t>Title goes here</a:t>
            </a:r>
          </a:p>
        </p:txBody>
      </p:sp>
      <p:sp>
        <p:nvSpPr>
          <p:cNvPr id="3" name="Subtitle 2"/>
          <p:cNvSpPr>
            <a:spLocks noGrp="1"/>
          </p:cNvSpPr>
          <p:nvPr>
            <p:ph type="subTitle" idx="1" hasCustomPrompt="1"/>
          </p:nvPr>
        </p:nvSpPr>
        <p:spPr>
          <a:xfrm>
            <a:off x="453763" y="2374974"/>
            <a:ext cx="7088318" cy="1291335"/>
          </a:xfrm>
        </p:spPr>
        <p:txBody>
          <a:bodyPr>
            <a:normAutofit/>
          </a:bodyPr>
          <a:lstStyle>
            <a:lvl1pPr marL="0" indent="0" algn="l">
              <a:buNone/>
              <a:defRPr sz="2800" b="0" i="0" baseline="0">
                <a:solidFill>
                  <a:srgbClr val="FDB713"/>
                </a:solidFill>
                <a:latin typeface="+mn-lt"/>
                <a:cs typeface="Arial-BoldM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Speaker Name</a:t>
            </a:r>
          </a:p>
          <a:p>
            <a:r>
              <a:rPr lang="en-US" dirty="0"/>
              <a:t>College or Department</a:t>
            </a:r>
          </a:p>
        </p:txBody>
      </p:sp>
    </p:spTree>
    <p:extLst>
      <p:ext uri="{BB962C8B-B14F-4D97-AF65-F5344CB8AC3E}">
        <p14:creationId xmlns:p14="http://schemas.microsoft.com/office/powerpoint/2010/main" val="1008552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5B35AA-2461-4963-B9DE-4A851E627DFF}"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7227CB-CA80-47B4-BDB3-7CFFFDF50173}" type="slidenum">
              <a:rPr lang="en-US" smtClean="0"/>
              <a:t>‹#›</a:t>
            </a:fld>
            <a:endParaRPr lang="en-US"/>
          </a:p>
        </p:txBody>
      </p:sp>
    </p:spTree>
    <p:extLst>
      <p:ext uri="{BB962C8B-B14F-4D97-AF65-F5344CB8AC3E}">
        <p14:creationId xmlns:p14="http://schemas.microsoft.com/office/powerpoint/2010/main" val="2262236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5B35AA-2461-4963-B9DE-4A851E627DFF}"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7227CB-CA80-47B4-BDB3-7CFFFDF50173}" type="slidenum">
              <a:rPr lang="en-US" smtClean="0"/>
              <a:t>‹#›</a:t>
            </a:fld>
            <a:endParaRPr lang="en-US"/>
          </a:p>
        </p:txBody>
      </p:sp>
    </p:spTree>
    <p:extLst>
      <p:ext uri="{BB962C8B-B14F-4D97-AF65-F5344CB8AC3E}">
        <p14:creationId xmlns:p14="http://schemas.microsoft.com/office/powerpoint/2010/main" val="1484541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5B35AA-2461-4963-B9DE-4A851E627DFF}" type="datetimeFigureOut">
              <a:rPr lang="en-US" smtClean="0"/>
              <a:t>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7227CB-CA80-47B4-BDB3-7CFFFDF50173}" type="slidenum">
              <a:rPr lang="en-US" smtClean="0"/>
              <a:t>‹#›</a:t>
            </a:fld>
            <a:endParaRPr lang="en-US"/>
          </a:p>
        </p:txBody>
      </p:sp>
    </p:spTree>
    <p:extLst>
      <p:ext uri="{BB962C8B-B14F-4D97-AF65-F5344CB8AC3E}">
        <p14:creationId xmlns:p14="http://schemas.microsoft.com/office/powerpoint/2010/main" val="2337356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5B35AA-2461-4963-B9DE-4A851E627DFF}" type="datetimeFigureOut">
              <a:rPr lang="en-US" smtClean="0"/>
              <a:t>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7227CB-CA80-47B4-BDB3-7CFFFDF50173}" type="slidenum">
              <a:rPr lang="en-US" smtClean="0"/>
              <a:t>‹#›</a:t>
            </a:fld>
            <a:endParaRPr lang="en-US"/>
          </a:p>
        </p:txBody>
      </p:sp>
    </p:spTree>
    <p:extLst>
      <p:ext uri="{BB962C8B-B14F-4D97-AF65-F5344CB8AC3E}">
        <p14:creationId xmlns:p14="http://schemas.microsoft.com/office/powerpoint/2010/main" val="1491949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B35AA-2461-4963-B9DE-4A851E627DFF}" type="datetimeFigureOut">
              <a:rPr lang="en-US" smtClean="0"/>
              <a:t>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7227CB-CA80-47B4-BDB3-7CFFFDF50173}" type="slidenum">
              <a:rPr lang="en-US" smtClean="0"/>
              <a:t>‹#›</a:t>
            </a:fld>
            <a:endParaRPr lang="en-US"/>
          </a:p>
        </p:txBody>
      </p:sp>
    </p:spTree>
    <p:extLst>
      <p:ext uri="{BB962C8B-B14F-4D97-AF65-F5344CB8AC3E}">
        <p14:creationId xmlns:p14="http://schemas.microsoft.com/office/powerpoint/2010/main" val="599593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75B35AA-2461-4963-B9DE-4A851E627DFF}"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7227CB-CA80-47B4-BDB3-7CFFFDF50173}" type="slidenum">
              <a:rPr lang="en-US" smtClean="0"/>
              <a:t>‹#›</a:t>
            </a:fld>
            <a:endParaRPr lang="en-US"/>
          </a:p>
        </p:txBody>
      </p:sp>
    </p:spTree>
    <p:extLst>
      <p:ext uri="{BB962C8B-B14F-4D97-AF65-F5344CB8AC3E}">
        <p14:creationId xmlns:p14="http://schemas.microsoft.com/office/powerpoint/2010/main" val="3362995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75B35AA-2461-4963-B9DE-4A851E627DFF}"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7227CB-CA80-47B4-BDB3-7CFFFDF50173}" type="slidenum">
              <a:rPr lang="en-US" smtClean="0"/>
              <a:t>‹#›</a:t>
            </a:fld>
            <a:endParaRPr lang="en-US"/>
          </a:p>
        </p:txBody>
      </p:sp>
    </p:spTree>
    <p:extLst>
      <p:ext uri="{BB962C8B-B14F-4D97-AF65-F5344CB8AC3E}">
        <p14:creationId xmlns:p14="http://schemas.microsoft.com/office/powerpoint/2010/main" val="1455907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5B35AA-2461-4963-B9DE-4A851E627DFF}"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7227CB-CA80-47B4-BDB3-7CFFFDF50173}" type="slidenum">
              <a:rPr lang="en-US" smtClean="0"/>
              <a:t>‹#›</a:t>
            </a:fld>
            <a:endParaRPr lang="en-US"/>
          </a:p>
        </p:txBody>
      </p:sp>
    </p:spTree>
    <p:extLst>
      <p:ext uri="{BB962C8B-B14F-4D97-AF65-F5344CB8AC3E}">
        <p14:creationId xmlns:p14="http://schemas.microsoft.com/office/powerpoint/2010/main" val="978894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5B35AA-2461-4963-B9DE-4A851E627DFF}"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7227CB-CA80-47B4-BDB3-7CFFFDF50173}" type="slidenum">
              <a:rPr lang="en-US" smtClean="0"/>
              <a:t>‹#›</a:t>
            </a:fld>
            <a:endParaRPr lang="en-US"/>
          </a:p>
        </p:txBody>
      </p:sp>
    </p:spTree>
    <p:extLst>
      <p:ext uri="{BB962C8B-B14F-4D97-AF65-F5344CB8AC3E}">
        <p14:creationId xmlns:p14="http://schemas.microsoft.com/office/powerpoint/2010/main" val="3394473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342030" y="171898"/>
            <a:ext cx="7887570" cy="922351"/>
          </a:xfrm>
        </p:spPr>
        <p:txBody>
          <a:bodyPr tIns="0" bIns="0"/>
          <a:lstStyle>
            <a:lvl1pPr>
              <a:defRPr sz="3600">
                <a:solidFill>
                  <a:srgbClr val="AD122A"/>
                </a:solidFill>
              </a:defRPr>
            </a:lvl1pPr>
          </a:lstStyle>
          <a:p>
            <a:r>
              <a:rPr lang="en-US" dirty="0"/>
              <a:t>Click to edit Master title style</a:t>
            </a:r>
          </a:p>
        </p:txBody>
      </p:sp>
      <p:sp>
        <p:nvSpPr>
          <p:cNvPr id="3" name="Content Placeholder 2"/>
          <p:cNvSpPr>
            <a:spLocks noGrp="1"/>
          </p:cNvSpPr>
          <p:nvPr>
            <p:ph idx="1"/>
          </p:nvPr>
        </p:nvSpPr>
        <p:spPr>
          <a:xfrm>
            <a:off x="342029" y="1205567"/>
            <a:ext cx="8459942" cy="3714775"/>
          </a:xfrm>
        </p:spPr>
        <p:txBody>
          <a:bodyPr/>
          <a:lstStyle>
            <a:lvl1pPr>
              <a:lnSpc>
                <a:spcPct val="90000"/>
              </a:lnSpc>
              <a:defRPr/>
            </a:lvl1pPr>
            <a:lvl2pPr>
              <a:lnSpc>
                <a:spcPct val="90000"/>
              </a:lnSpc>
              <a:defRPr sz="2400">
                <a:latin typeface="Arial"/>
                <a:cs typeface="Arial"/>
              </a:defRPr>
            </a:lvl2pPr>
            <a:lvl3pPr>
              <a:lnSpc>
                <a:spcPct val="90000"/>
              </a:lnSpc>
              <a:defRPr sz="2400"/>
            </a:lvl3pPr>
            <a:lvl4pPr>
              <a:lnSpc>
                <a:spcPct val="90000"/>
              </a:lnSpc>
              <a:defRPr sz="2000"/>
            </a:lvl4pPr>
            <a:lvl5pPr>
              <a:lnSpc>
                <a:spcPct val="90000"/>
              </a:lnSpc>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3275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027" y="1214277"/>
            <a:ext cx="4126605" cy="3706065"/>
          </a:xfrm>
        </p:spPr>
        <p:txBody>
          <a:bodyPr anchor="t">
            <a:normAutofit/>
          </a:bodyPr>
          <a:lstStyle>
            <a:lvl1pPr marL="0" indent="0">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Text Placeholder 2"/>
          <p:cNvSpPr>
            <a:spLocks noGrp="1"/>
          </p:cNvSpPr>
          <p:nvPr>
            <p:ph type="body" idx="14"/>
          </p:nvPr>
        </p:nvSpPr>
        <p:spPr>
          <a:xfrm>
            <a:off x="4679845" y="1214278"/>
            <a:ext cx="4122123" cy="3706064"/>
          </a:xfrm>
        </p:spPr>
        <p:txBody>
          <a:bodyPr anchor="t">
            <a:normAutofit/>
          </a:bodyPr>
          <a:lstStyle>
            <a:lvl1pPr marL="0" indent="0">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Title 1"/>
          <p:cNvSpPr>
            <a:spLocks noGrp="1"/>
          </p:cNvSpPr>
          <p:nvPr>
            <p:ph type="title"/>
          </p:nvPr>
        </p:nvSpPr>
        <p:spPr>
          <a:xfrm>
            <a:off x="342030" y="180607"/>
            <a:ext cx="7887570" cy="922351"/>
          </a:xfrm>
        </p:spPr>
        <p:txBody>
          <a:bodyPr tIns="0" bIns="0"/>
          <a:lstStyle>
            <a:lvl1pPr>
              <a:defRPr sz="3600">
                <a:solidFill>
                  <a:srgbClr val="AD122A"/>
                </a:solidFill>
              </a:defRPr>
            </a:lvl1pPr>
          </a:lstStyle>
          <a:p>
            <a:r>
              <a:rPr lang="en-US" dirty="0"/>
              <a:t>Click to edit Master title style</a:t>
            </a:r>
          </a:p>
        </p:txBody>
      </p:sp>
    </p:spTree>
    <p:extLst>
      <p:ext uri="{BB962C8B-B14F-4D97-AF65-F5344CB8AC3E}">
        <p14:creationId xmlns:p14="http://schemas.microsoft.com/office/powerpoint/2010/main" val="18503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w/ Image">
    <p:spTree>
      <p:nvGrpSpPr>
        <p:cNvPr id="1" name=""/>
        <p:cNvGrpSpPr/>
        <p:nvPr/>
      </p:nvGrpSpPr>
      <p:grpSpPr>
        <a:xfrm>
          <a:off x="0" y="0"/>
          <a:ext cx="0" cy="0"/>
          <a:chOff x="0" y="0"/>
          <a:chExt cx="0" cy="0"/>
        </a:xfrm>
      </p:grpSpPr>
      <p:sp>
        <p:nvSpPr>
          <p:cNvPr id="2" name="Title 1"/>
          <p:cNvSpPr>
            <a:spLocks noGrp="1"/>
          </p:cNvSpPr>
          <p:nvPr>
            <p:ph type="title"/>
          </p:nvPr>
        </p:nvSpPr>
        <p:spPr>
          <a:xfrm>
            <a:off x="342028" y="163192"/>
            <a:ext cx="7887572" cy="922352"/>
          </a:xfrm>
        </p:spPr>
        <p:txBody>
          <a:bodyPr/>
          <a:lstStyle>
            <a:lvl1pPr>
              <a:defRPr>
                <a:solidFill>
                  <a:srgbClr val="AD122A"/>
                </a:solidFill>
              </a:defRPr>
            </a:lvl1pPr>
          </a:lstStyle>
          <a:p>
            <a:r>
              <a:rPr lang="en-US" dirty="0"/>
              <a:t>Click to edit Master title style</a:t>
            </a:r>
          </a:p>
        </p:txBody>
      </p:sp>
      <p:sp>
        <p:nvSpPr>
          <p:cNvPr id="3" name="Text Placeholder 2"/>
          <p:cNvSpPr>
            <a:spLocks noGrp="1"/>
          </p:cNvSpPr>
          <p:nvPr>
            <p:ph type="body" idx="1"/>
          </p:nvPr>
        </p:nvSpPr>
        <p:spPr>
          <a:xfrm>
            <a:off x="342027" y="1214278"/>
            <a:ext cx="3196303" cy="3688648"/>
          </a:xfrm>
        </p:spPr>
        <p:txBody>
          <a:bodyPr anchor="t">
            <a:normAutofit/>
          </a:bodyPr>
          <a:lstStyle>
            <a:lvl1pPr marL="0" indent="0">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Picture Placeholder 4"/>
          <p:cNvSpPr>
            <a:spLocks noGrp="1"/>
          </p:cNvSpPr>
          <p:nvPr>
            <p:ph type="pic" sz="quarter" idx="10"/>
          </p:nvPr>
        </p:nvSpPr>
        <p:spPr>
          <a:xfrm>
            <a:off x="3768918" y="1222919"/>
            <a:ext cx="5033770" cy="3680007"/>
          </a:xfrm>
        </p:spPr>
        <p:txBody>
          <a:bodyPr/>
          <a:lstStyle/>
          <a:p>
            <a:endParaRPr lang="en-US"/>
          </a:p>
        </p:txBody>
      </p:sp>
    </p:spTree>
    <p:extLst>
      <p:ext uri="{BB962C8B-B14F-4D97-AF65-F5344CB8AC3E}">
        <p14:creationId xmlns:p14="http://schemas.microsoft.com/office/powerpoint/2010/main" val="754125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w/ Subhea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028" y="1761404"/>
            <a:ext cx="8459942" cy="3141522"/>
          </a:xfrm>
        </p:spPr>
        <p:txBody>
          <a:bodyPr anchor="t">
            <a:normAutofit/>
          </a:bodyPr>
          <a:lstStyle>
            <a:lvl1pPr marL="0" indent="0">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Title 1"/>
          <p:cNvSpPr>
            <a:spLocks noGrp="1"/>
          </p:cNvSpPr>
          <p:nvPr>
            <p:ph type="title"/>
          </p:nvPr>
        </p:nvSpPr>
        <p:spPr>
          <a:xfrm>
            <a:off x="342030" y="163191"/>
            <a:ext cx="7887570" cy="922351"/>
          </a:xfrm>
        </p:spPr>
        <p:txBody>
          <a:bodyPr tIns="0" bIns="0"/>
          <a:lstStyle>
            <a:lvl1pPr>
              <a:defRPr sz="3600">
                <a:solidFill>
                  <a:srgbClr val="AD122A"/>
                </a:solidFill>
              </a:defRPr>
            </a:lvl1pPr>
          </a:lstStyle>
          <a:p>
            <a:r>
              <a:rPr lang="en-US" dirty="0"/>
              <a:t>Click to edit Master title style</a:t>
            </a:r>
          </a:p>
        </p:txBody>
      </p:sp>
      <p:sp>
        <p:nvSpPr>
          <p:cNvPr id="4" name="Text Placeholder 3"/>
          <p:cNvSpPr>
            <a:spLocks noGrp="1"/>
          </p:cNvSpPr>
          <p:nvPr>
            <p:ph type="body" sz="quarter" idx="10"/>
          </p:nvPr>
        </p:nvSpPr>
        <p:spPr>
          <a:xfrm>
            <a:off x="341310" y="1184413"/>
            <a:ext cx="8460660" cy="481576"/>
          </a:xfrm>
        </p:spPr>
        <p:txBody>
          <a:bodyPr anchor="ctr"/>
          <a:lstStyle>
            <a:lvl1pPr>
              <a:defRPr b="1">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8503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3762" y="1598065"/>
            <a:ext cx="8236475" cy="1206830"/>
          </a:xfrm>
        </p:spPr>
        <p:txBody>
          <a:bodyPr/>
          <a:lstStyle>
            <a:lvl1pPr algn="ctr">
              <a:defRPr baseline="0">
                <a:solidFill>
                  <a:srgbClr val="AD122A"/>
                </a:solidFill>
              </a:defRPr>
            </a:lvl1pPr>
          </a:lstStyle>
          <a:p>
            <a:r>
              <a:rPr lang="en-US" dirty="0"/>
              <a:t>Subhead/ </a:t>
            </a:r>
            <a:br>
              <a:rPr lang="en-US" dirty="0"/>
            </a:br>
            <a:r>
              <a:rPr lang="en-US" dirty="0"/>
              <a:t>Section Header</a:t>
            </a:r>
          </a:p>
        </p:txBody>
      </p:sp>
    </p:spTree>
    <p:extLst>
      <p:ext uri="{BB962C8B-B14F-4D97-AF65-F5344CB8AC3E}">
        <p14:creationId xmlns:p14="http://schemas.microsoft.com/office/powerpoint/2010/main" val="1055448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pic>
        <p:nvPicPr>
          <p:cNvPr id="5" name="Picture 4" descr="A building with a tree in the front&#10;&#10;Description automatically generated with low confidence">
            <a:extLst>
              <a:ext uri="{FF2B5EF4-FFF2-40B4-BE49-F238E27FC236}">
                <a16:creationId xmlns:a16="http://schemas.microsoft.com/office/drawing/2014/main" id="{B607A9E0-BC86-A444-AD95-F35B11B3021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76191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5B35AA-2461-4963-B9DE-4A851E627DFF}"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7227CB-CA80-47B4-BDB3-7CFFFDF50173}" type="slidenum">
              <a:rPr lang="en-US" smtClean="0"/>
              <a:t>‹#›</a:t>
            </a:fld>
            <a:endParaRPr lang="en-US"/>
          </a:p>
        </p:txBody>
      </p:sp>
    </p:spTree>
    <p:extLst>
      <p:ext uri="{BB962C8B-B14F-4D97-AF65-F5344CB8AC3E}">
        <p14:creationId xmlns:p14="http://schemas.microsoft.com/office/powerpoint/2010/main" val="2732261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5B35AA-2461-4963-B9DE-4A851E627DFF}"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7227CB-CA80-47B4-BDB3-7CFFFDF50173}" type="slidenum">
              <a:rPr lang="en-US" smtClean="0"/>
              <a:t>‹#›</a:t>
            </a:fld>
            <a:endParaRPr lang="en-US"/>
          </a:p>
        </p:txBody>
      </p:sp>
    </p:spTree>
    <p:extLst>
      <p:ext uri="{BB962C8B-B14F-4D97-AF65-F5344CB8AC3E}">
        <p14:creationId xmlns:p14="http://schemas.microsoft.com/office/powerpoint/2010/main" val="245387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E5A9A6-7B2F-6F42-8B4D-3B4A21321944}"/>
              </a:ext>
            </a:extLst>
          </p:cNvPr>
          <p:cNvPicPr>
            <a:picLocks noChangeAspect="1"/>
          </p:cNvPicPr>
          <p:nvPr userDrawn="1"/>
        </p:nvPicPr>
        <p:blipFill>
          <a:blip r:embed="rId9"/>
          <a:stretch>
            <a:fillRect/>
          </a:stretch>
        </p:blipFill>
        <p:spPr>
          <a:xfrm>
            <a:off x="0" y="0"/>
            <a:ext cx="9144000" cy="5143500"/>
          </a:xfrm>
          <a:prstGeom prst="rect">
            <a:avLst/>
          </a:prstGeom>
        </p:spPr>
      </p:pic>
      <p:sp>
        <p:nvSpPr>
          <p:cNvPr id="2" name="Title Placeholder 1"/>
          <p:cNvSpPr>
            <a:spLocks noGrp="1"/>
          </p:cNvSpPr>
          <p:nvPr>
            <p:ph type="title"/>
          </p:nvPr>
        </p:nvSpPr>
        <p:spPr>
          <a:xfrm>
            <a:off x="342028" y="154483"/>
            <a:ext cx="7887572" cy="922352"/>
          </a:xfrm>
          <a:prstGeom prst="rect">
            <a:avLst/>
          </a:prstGeom>
        </p:spPr>
        <p:txBody>
          <a:bodyPr vert="horz" lIns="91440" tIns="0" rIns="91440" bIns="0" rtlCol="0" anchor="ctr">
            <a:noAutofit/>
          </a:bodyPr>
          <a:lstStyle/>
          <a:p>
            <a:r>
              <a:rPr lang="en-US" dirty="0"/>
              <a:t>Headline</a:t>
            </a:r>
          </a:p>
        </p:txBody>
      </p:sp>
      <p:sp>
        <p:nvSpPr>
          <p:cNvPr id="3" name="Text Placeholder 2"/>
          <p:cNvSpPr>
            <a:spLocks noGrp="1"/>
          </p:cNvSpPr>
          <p:nvPr>
            <p:ph type="body" idx="1"/>
          </p:nvPr>
        </p:nvSpPr>
        <p:spPr>
          <a:xfrm>
            <a:off x="342028" y="1178033"/>
            <a:ext cx="8459943" cy="3681349"/>
          </a:xfrm>
          <a:prstGeom prst="rect">
            <a:avLst/>
          </a:prstGeom>
        </p:spPr>
        <p:txBody>
          <a:bodyPr vert="horz" lIns="91440" tIns="45720" rIns="91440" bIns="45720" rtlCol="0">
            <a:normAutofit/>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190596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1" r:id="rId3"/>
    <p:sldLayoutId id="2147483745" r:id="rId4"/>
    <p:sldLayoutId id="2147483728" r:id="rId5"/>
    <p:sldLayoutId id="2147483744" r:id="rId6"/>
    <p:sldLayoutId id="2147483743" r:id="rId7"/>
  </p:sldLayoutIdLst>
  <p:txStyles>
    <p:titleStyle>
      <a:lvl1pPr algn="l" defTabSz="457200" rtl="0" eaLnBrk="1" latinLnBrk="0" hangingPunct="1">
        <a:lnSpc>
          <a:spcPct val="90000"/>
        </a:lnSpc>
        <a:spcBef>
          <a:spcPct val="0"/>
        </a:spcBef>
        <a:buNone/>
        <a:defRPr sz="3600" b="1" i="0" kern="1200" baseline="0">
          <a:solidFill>
            <a:srgbClr val="AD122A"/>
          </a:solidFill>
          <a:latin typeface="Arial"/>
          <a:ea typeface="+mj-ea"/>
          <a:cs typeface="Arial"/>
        </a:defRPr>
      </a:lvl1pPr>
    </p:titleStyle>
    <p:bodyStyle>
      <a:lvl1pPr marL="0" indent="0" algn="l" defTabSz="457200" rtl="0" eaLnBrk="1" latinLnBrk="0" hangingPunct="1">
        <a:lnSpc>
          <a:spcPct val="90000"/>
        </a:lnSpc>
        <a:spcBef>
          <a:spcPct val="20000"/>
        </a:spcBef>
        <a:buFontTx/>
        <a:buNone/>
        <a:defRPr sz="2400" kern="1200">
          <a:solidFill>
            <a:schemeClr val="tx1"/>
          </a:solidFill>
          <a:latin typeface="Arial"/>
          <a:ea typeface="+mn-ea"/>
          <a:cs typeface="Arial"/>
        </a:defRPr>
      </a:lvl1pPr>
      <a:lvl2pPr marL="458788" indent="-287338" algn="l" defTabSz="457200" rtl="0" eaLnBrk="1" latinLnBrk="0" hangingPunct="1">
        <a:spcBef>
          <a:spcPct val="20000"/>
        </a:spcBef>
        <a:buFont typeface="Wingdings" charset="2"/>
        <a:buChar char="§"/>
        <a:tabLst/>
        <a:defRPr sz="2400" kern="1200">
          <a:solidFill>
            <a:schemeClr val="tx1"/>
          </a:solidFill>
          <a:latin typeface="+mn-lt"/>
          <a:ea typeface="+mn-ea"/>
          <a:cs typeface="+mn-cs"/>
        </a:defRPr>
      </a:lvl2pPr>
      <a:lvl3pPr marL="747713" indent="-227013" algn="l" defTabSz="457200" rtl="0" eaLnBrk="1" latinLnBrk="0" hangingPunct="1">
        <a:lnSpc>
          <a:spcPct val="90000"/>
        </a:lnSpc>
        <a:spcBef>
          <a:spcPct val="20000"/>
        </a:spcBef>
        <a:buFont typeface="Arial"/>
        <a:buChar char="•"/>
        <a:tabLst/>
        <a:defRPr sz="2400" kern="1200">
          <a:solidFill>
            <a:schemeClr val="tx1"/>
          </a:solidFill>
          <a:latin typeface="Arial"/>
          <a:ea typeface="+mn-ea"/>
          <a:cs typeface="Arial"/>
        </a:defRPr>
      </a:lvl3pPr>
      <a:lvl4pPr marL="1090613" indent="-233363" algn="l" defTabSz="457200" rtl="0" eaLnBrk="1" latinLnBrk="0" hangingPunct="1">
        <a:lnSpc>
          <a:spcPct val="90000"/>
        </a:lnSpc>
        <a:spcBef>
          <a:spcPct val="20000"/>
        </a:spcBef>
        <a:buFont typeface="Arial"/>
        <a:buChar char="–"/>
        <a:tabLst/>
        <a:defRPr sz="2000" kern="1200">
          <a:solidFill>
            <a:schemeClr val="tx1"/>
          </a:solidFill>
          <a:latin typeface="Arial"/>
          <a:ea typeface="+mn-ea"/>
          <a:cs typeface="Arial"/>
        </a:defRPr>
      </a:lvl4pPr>
      <a:lvl5pPr marL="1371600" indent="-254000" algn="l" defTabSz="457200" rtl="0" eaLnBrk="1" latinLnBrk="0" hangingPunct="1">
        <a:lnSpc>
          <a:spcPct val="90000"/>
        </a:lnSpc>
        <a:spcBef>
          <a:spcPct val="20000"/>
        </a:spcBef>
        <a:buFont typeface="Arial"/>
        <a:buChar char="»"/>
        <a:tabLst/>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11/1/2021</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656472351"/>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hyperlink" Target="https://creativecommons.org/licenses/by/3.0/" TargetMode="External"/><Relationship Id="rId4" Type="http://schemas.openxmlformats.org/officeDocument/2006/relationships/hyperlink" Target="https://foottalk.blogspot.com/2006/01/toddlers-feet-developmental-problems.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hyperlink" Target="https://boletinboces.wordpress.com/2014/01/17/estudios-sobre-el-sindrome-de-down/" TargetMode="External"/><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surestep.net/products/" TargetMode="Externa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cascadedafo.com/" TargetMode="Externa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video" Target="https://www.youtube.com/embed/ihn3r2DRcZE?feature=oembed" TargetMode="Externa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9.xml"/><Relationship Id="rId1" Type="http://schemas.openxmlformats.org/officeDocument/2006/relationships/video" Target="https://www.youtube.com/embed/FNtC1CAogOE?feature=oembe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6.jpeg"/><Relationship Id="rId7" Type="http://schemas.openxmlformats.org/officeDocument/2006/relationships/diagramColors" Target="../diagrams/colors10.xml"/><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8.png"/><Relationship Id="rId7" Type="http://schemas.openxmlformats.org/officeDocument/2006/relationships/diagramColors" Target="../diagrams/colors11.xml"/><Relationship Id="rId2" Type="http://schemas.openxmlformats.org/officeDocument/2006/relationships/hyperlink" Target="http://www.canchild.ca/f-words" TargetMode="External"/><Relationship Id="rId1" Type="http://schemas.openxmlformats.org/officeDocument/2006/relationships/slideLayout" Target="../slideLayouts/slideLayout11.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sJLSj43nSiI" TargetMode="External"/><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hyperlink" Target="https://www.who.int/news-room/fact-sheets/detail/physical-activity" TargetMode="External"/><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8" Type="http://schemas.openxmlformats.org/officeDocument/2006/relationships/hyperlink" Target="https://www.sone.org/beyond-sports/young-athletes-program/" TargetMode="External"/><Relationship Id="rId3" Type="http://schemas.openxmlformats.org/officeDocument/2006/relationships/hyperlink" Target="https://www.cdc.gov/physicalactivity/basics/children/index.htm#:~:text=%20These%20three%20types%20of%20physical%20activity%20should,least%203%20days%20per...%203%20Bone-Strengthening%20More%20" TargetMode="External"/><Relationship Id="rId7" Type="http://schemas.openxmlformats.org/officeDocument/2006/relationships/hyperlink" Target="https://www.sone.org/get-involved/become-an-athlete.html" TargetMode="External"/><Relationship Id="rId12" Type="http://schemas.openxmlformats.org/officeDocument/2006/relationships/hyperlink" Target="https://www.metrostarsgym.com/papio/classes/special-stars" TargetMode="External"/><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hyperlink" Target="https://www.unmc.edu/mmi/services/rt/index.html" TargetMode="External"/><Relationship Id="rId11" Type="http://schemas.openxmlformats.org/officeDocument/2006/relationships/hyperlink" Target="http://www.allplay.org/" TargetMode="External"/><Relationship Id="rId5" Type="http://schemas.openxmlformats.org/officeDocument/2006/relationships/hyperlink" Target="https://raisingchildren.net.au/preschoolers/nutrition-fitness/physical-activity/physical-activity-how-much" TargetMode="External"/><Relationship Id="rId10" Type="http://schemas.openxmlformats.org/officeDocument/2006/relationships/hyperlink" Target="https://www.sportingnebraskafc.com/topsoccer" TargetMode="External"/><Relationship Id="rId4" Type="http://schemas.openxmlformats.org/officeDocument/2006/relationships/hyperlink" Target="https://www.fnel.ca/wp-content/uploads/2021/03/Physical-Activity-Guidelines.pdf" TargetMode="External"/><Relationship Id="rId9" Type="http://schemas.openxmlformats.org/officeDocument/2006/relationships/hyperlink" Target="https://dancingbeyondlimits.org/classes/" TargetMode="Externa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1.xml"/><Relationship Id="rId5" Type="http://schemas.openxmlformats.org/officeDocument/2006/relationships/image" Target="../media/image51.pn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1.xml"/><Relationship Id="rId1" Type="http://schemas.openxmlformats.org/officeDocument/2006/relationships/slideLayout" Target="../slideLayouts/slideLayout9.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hyperlink" Target="http://theconversation.com/separate-curriculum-for-students-with-disability-no-good-for-anyone-33891" TargetMode="External"/><Relationship Id="rId2" Type="http://schemas.openxmlformats.org/officeDocument/2006/relationships/image" Target="../media/image58.jpg"/><Relationship Id="rId1" Type="http://schemas.openxmlformats.org/officeDocument/2006/relationships/slideLayout" Target="../slideLayouts/slideLayout9.xml"/><Relationship Id="rId4" Type="http://schemas.openxmlformats.org/officeDocument/2006/relationships/hyperlink" Target="https://creativecommons.org/licenses/by-nd/3.0/"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video" Target="https://www.youtube.com/embed/XGkheazMrD0?feature=oembed" TargetMode="Externa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8.jpeg"/><Relationship Id="rId7"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Ready, Set, MOVE!</a:t>
            </a:r>
            <a:br>
              <a:rPr lang="en-US" dirty="0"/>
            </a:br>
            <a:r>
              <a:rPr lang="en-US" sz="2800" dirty="0"/>
              <a:t>Gross Motor Skills in Children with Down Syndrome</a:t>
            </a:r>
            <a:endParaRPr lang="en-US" dirty="0"/>
          </a:p>
        </p:txBody>
      </p:sp>
      <p:sp>
        <p:nvSpPr>
          <p:cNvPr id="3" name="Subtitle 2"/>
          <p:cNvSpPr>
            <a:spLocks noGrp="1"/>
          </p:cNvSpPr>
          <p:nvPr>
            <p:ph type="subTitle" idx="1"/>
          </p:nvPr>
        </p:nvSpPr>
        <p:spPr/>
        <p:txBody>
          <a:bodyPr>
            <a:normAutofit fontScale="77500" lnSpcReduction="20000"/>
          </a:bodyPr>
          <a:lstStyle/>
          <a:p>
            <a:r>
              <a:rPr lang="en-US" b="1" dirty="0"/>
              <a:t>Amy Beyersdorf, PT, PCS</a:t>
            </a:r>
          </a:p>
          <a:p>
            <a:r>
              <a:rPr lang="en-US" b="1" dirty="0"/>
              <a:t>Sara Garcia, PT, DPT, PCS</a:t>
            </a:r>
          </a:p>
          <a:p>
            <a:endParaRPr lang="en-US" b="1" dirty="0"/>
          </a:p>
          <a:p>
            <a:r>
              <a:rPr lang="en-US" b="1" dirty="0"/>
              <a:t>November 2, 2021</a:t>
            </a:r>
          </a:p>
        </p:txBody>
      </p:sp>
    </p:spTree>
    <p:extLst>
      <p:ext uri="{BB962C8B-B14F-4D97-AF65-F5344CB8AC3E}">
        <p14:creationId xmlns:p14="http://schemas.microsoft.com/office/powerpoint/2010/main" val="1807328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A1442-7B2A-43B6-8EB6-ADA75D5F2031}"/>
              </a:ext>
            </a:extLst>
          </p:cNvPr>
          <p:cNvSpPr>
            <a:spLocks noGrp="1"/>
          </p:cNvSpPr>
          <p:nvPr>
            <p:ph type="title"/>
          </p:nvPr>
        </p:nvSpPr>
        <p:spPr>
          <a:xfrm>
            <a:off x="473202" y="371995"/>
            <a:ext cx="3146355" cy="4229123"/>
          </a:xfrm>
          <a:noFill/>
        </p:spPr>
        <p:txBody>
          <a:bodyPr anchor="ctr">
            <a:normAutofit/>
          </a:bodyPr>
          <a:lstStyle/>
          <a:p>
            <a:r>
              <a:rPr lang="en-US" sz="3600"/>
              <a:t>Physical Characteristics of Down Syndrome</a:t>
            </a:r>
          </a:p>
        </p:txBody>
      </p:sp>
      <p:graphicFrame>
        <p:nvGraphicFramePr>
          <p:cNvPr id="12" name="Content Placeholder 2">
            <a:extLst>
              <a:ext uri="{FF2B5EF4-FFF2-40B4-BE49-F238E27FC236}">
                <a16:creationId xmlns:a16="http://schemas.microsoft.com/office/drawing/2014/main" id="{820EED9C-3BE9-415E-8F26-F23DDC213476}"/>
              </a:ext>
            </a:extLst>
          </p:cNvPr>
          <p:cNvGraphicFramePr>
            <a:graphicFrameLocks noGrp="1"/>
          </p:cNvGraphicFramePr>
          <p:nvPr>
            <p:ph idx="1"/>
            <p:extLst>
              <p:ext uri="{D42A27DB-BD31-4B8C-83A1-F6EECF244321}">
                <p14:modId xmlns:p14="http://schemas.microsoft.com/office/powerpoint/2010/main" val="211093999"/>
              </p:ext>
            </p:extLst>
          </p:nvPr>
        </p:nvGraphicFramePr>
        <p:xfrm>
          <a:off x="3686960" y="649939"/>
          <a:ext cx="4690292" cy="3792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5587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70A4A4-5769-4D8A-8D00-0245424B1428}"/>
              </a:ext>
            </a:extLst>
          </p:cNvPr>
          <p:cNvSpPr>
            <a:spLocks noGrp="1"/>
          </p:cNvSpPr>
          <p:nvPr>
            <p:ph type="title"/>
          </p:nvPr>
        </p:nvSpPr>
        <p:spPr>
          <a:xfrm>
            <a:off x="476250" y="480617"/>
            <a:ext cx="2563994" cy="4187361"/>
          </a:xfrm>
        </p:spPr>
        <p:txBody>
          <a:bodyPr anchor="ctr">
            <a:normAutofit/>
          </a:bodyPr>
          <a:lstStyle/>
          <a:p>
            <a:r>
              <a:rPr lang="en-US" sz="3200"/>
              <a:t>Ligamentous Laxity or Hypermobility</a:t>
            </a:r>
            <a:br>
              <a:rPr lang="en-US" sz="3200"/>
            </a:br>
            <a:endParaRPr lang="en-US" sz="3200"/>
          </a:p>
        </p:txBody>
      </p:sp>
      <p:sp>
        <p:nvSpPr>
          <p:cNvPr id="23"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20588" y="2597039"/>
            <a:ext cx="4057650" cy="13716"/>
          </a:xfrm>
          <a:custGeom>
            <a:avLst/>
            <a:gdLst>
              <a:gd name="connsiteX0" fmla="*/ 0 w 4057650"/>
              <a:gd name="connsiteY0" fmla="*/ 0 h 13716"/>
              <a:gd name="connsiteX1" fmla="*/ 757428 w 4057650"/>
              <a:gd name="connsiteY1" fmla="*/ 0 h 13716"/>
              <a:gd name="connsiteX2" fmla="*/ 1474279 w 4057650"/>
              <a:gd name="connsiteY2" fmla="*/ 0 h 13716"/>
              <a:gd name="connsiteX3" fmla="*/ 2191131 w 4057650"/>
              <a:gd name="connsiteY3" fmla="*/ 0 h 13716"/>
              <a:gd name="connsiteX4" fmla="*/ 2745676 w 4057650"/>
              <a:gd name="connsiteY4" fmla="*/ 0 h 13716"/>
              <a:gd name="connsiteX5" fmla="*/ 3340798 w 4057650"/>
              <a:gd name="connsiteY5" fmla="*/ 0 h 13716"/>
              <a:gd name="connsiteX6" fmla="*/ 4057650 w 4057650"/>
              <a:gd name="connsiteY6" fmla="*/ 0 h 13716"/>
              <a:gd name="connsiteX7" fmla="*/ 4057650 w 4057650"/>
              <a:gd name="connsiteY7" fmla="*/ 13716 h 13716"/>
              <a:gd name="connsiteX8" fmla="*/ 3381375 w 4057650"/>
              <a:gd name="connsiteY8" fmla="*/ 13716 h 13716"/>
              <a:gd name="connsiteX9" fmla="*/ 2826830 w 4057650"/>
              <a:gd name="connsiteY9" fmla="*/ 13716 h 13716"/>
              <a:gd name="connsiteX10" fmla="*/ 2272284 w 4057650"/>
              <a:gd name="connsiteY10" fmla="*/ 13716 h 13716"/>
              <a:gd name="connsiteX11" fmla="*/ 1555432 w 4057650"/>
              <a:gd name="connsiteY11" fmla="*/ 13716 h 13716"/>
              <a:gd name="connsiteX12" fmla="*/ 960310 w 4057650"/>
              <a:gd name="connsiteY12" fmla="*/ 13716 h 13716"/>
              <a:gd name="connsiteX13" fmla="*/ 0 w 4057650"/>
              <a:gd name="connsiteY13" fmla="*/ 13716 h 13716"/>
              <a:gd name="connsiteX14" fmla="*/ 0 w 4057650"/>
              <a:gd name="connsiteY14" fmla="*/ 0 h 13716"/>
              <a:gd name="connsiteX0" fmla="*/ 0 w 4057650"/>
              <a:gd name="connsiteY0" fmla="*/ 0 h 13716"/>
              <a:gd name="connsiteX1" fmla="*/ 635698 w 4057650"/>
              <a:gd name="connsiteY1" fmla="*/ 0 h 13716"/>
              <a:gd name="connsiteX2" fmla="*/ 1190244 w 4057650"/>
              <a:gd name="connsiteY2" fmla="*/ 0 h 13716"/>
              <a:gd name="connsiteX3" fmla="*/ 1947672 w 4057650"/>
              <a:gd name="connsiteY3" fmla="*/ 0 h 13716"/>
              <a:gd name="connsiteX4" fmla="*/ 2583370 w 4057650"/>
              <a:gd name="connsiteY4" fmla="*/ 0 h 13716"/>
              <a:gd name="connsiteX5" fmla="*/ 3219069 w 4057650"/>
              <a:gd name="connsiteY5" fmla="*/ 0 h 13716"/>
              <a:gd name="connsiteX6" fmla="*/ 4057650 w 4057650"/>
              <a:gd name="connsiteY6" fmla="*/ 0 h 13716"/>
              <a:gd name="connsiteX7" fmla="*/ 4057650 w 4057650"/>
              <a:gd name="connsiteY7" fmla="*/ 13716 h 13716"/>
              <a:gd name="connsiteX8" fmla="*/ 3381375 w 4057650"/>
              <a:gd name="connsiteY8" fmla="*/ 13716 h 13716"/>
              <a:gd name="connsiteX9" fmla="*/ 2826830 w 4057650"/>
              <a:gd name="connsiteY9" fmla="*/ 13716 h 13716"/>
              <a:gd name="connsiteX10" fmla="*/ 2150555 w 4057650"/>
              <a:gd name="connsiteY10" fmla="*/ 13716 h 13716"/>
              <a:gd name="connsiteX11" fmla="*/ 1474280 w 4057650"/>
              <a:gd name="connsiteY11" fmla="*/ 13716 h 13716"/>
              <a:gd name="connsiteX12" fmla="*/ 838581 w 4057650"/>
              <a:gd name="connsiteY12" fmla="*/ 13716 h 13716"/>
              <a:gd name="connsiteX13" fmla="*/ 0 w 4057650"/>
              <a:gd name="connsiteY13" fmla="*/ 13716 h 13716"/>
              <a:gd name="connsiteX14" fmla="*/ 0 w 405765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3716" fill="none" extrusionOk="0">
                <a:moveTo>
                  <a:pt x="0" y="0"/>
                </a:moveTo>
                <a:cubicBezTo>
                  <a:pt x="367148" y="-8908"/>
                  <a:pt x="517612" y="4501"/>
                  <a:pt x="757428" y="0"/>
                </a:cubicBezTo>
                <a:cubicBezTo>
                  <a:pt x="1032602" y="-7253"/>
                  <a:pt x="1110097" y="-4084"/>
                  <a:pt x="1474279" y="0"/>
                </a:cubicBezTo>
                <a:cubicBezTo>
                  <a:pt x="1838373" y="-7421"/>
                  <a:pt x="1905070" y="-3632"/>
                  <a:pt x="2191131" y="0"/>
                </a:cubicBezTo>
                <a:cubicBezTo>
                  <a:pt x="2479083" y="8044"/>
                  <a:pt x="2590278" y="-15025"/>
                  <a:pt x="2745676" y="0"/>
                </a:cubicBezTo>
                <a:cubicBezTo>
                  <a:pt x="2939709" y="9877"/>
                  <a:pt x="3136017" y="-24028"/>
                  <a:pt x="3340798" y="0"/>
                </a:cubicBezTo>
                <a:cubicBezTo>
                  <a:pt x="3577524" y="19058"/>
                  <a:pt x="3755433" y="-7221"/>
                  <a:pt x="4057650" y="0"/>
                </a:cubicBezTo>
                <a:cubicBezTo>
                  <a:pt x="4057445" y="4501"/>
                  <a:pt x="4058270" y="7438"/>
                  <a:pt x="4057650" y="13716"/>
                </a:cubicBezTo>
                <a:cubicBezTo>
                  <a:pt x="3746991" y="46900"/>
                  <a:pt x="3642040" y="-13712"/>
                  <a:pt x="3381375" y="13716"/>
                </a:cubicBezTo>
                <a:cubicBezTo>
                  <a:pt x="3142532" y="64771"/>
                  <a:pt x="2955382" y="-7162"/>
                  <a:pt x="2826830" y="13716"/>
                </a:cubicBezTo>
                <a:cubicBezTo>
                  <a:pt x="2734164" y="26064"/>
                  <a:pt x="2422331" y="12987"/>
                  <a:pt x="2272284" y="13716"/>
                </a:cubicBezTo>
                <a:cubicBezTo>
                  <a:pt x="2111408" y="20158"/>
                  <a:pt x="1888168" y="21489"/>
                  <a:pt x="1555432" y="13716"/>
                </a:cubicBezTo>
                <a:cubicBezTo>
                  <a:pt x="1389125" y="3117"/>
                  <a:pt x="1177551" y="39730"/>
                  <a:pt x="960310" y="13716"/>
                </a:cubicBezTo>
                <a:cubicBezTo>
                  <a:pt x="875922" y="-39900"/>
                  <a:pt x="323458" y="10262"/>
                  <a:pt x="0" y="13716"/>
                </a:cubicBezTo>
                <a:cubicBezTo>
                  <a:pt x="-331" y="11187"/>
                  <a:pt x="993" y="6491"/>
                  <a:pt x="0" y="0"/>
                </a:cubicBezTo>
                <a:close/>
              </a:path>
              <a:path w="4057650" h="13716" stroke="0" extrusionOk="0">
                <a:moveTo>
                  <a:pt x="0" y="0"/>
                </a:moveTo>
                <a:cubicBezTo>
                  <a:pt x="242151" y="36334"/>
                  <a:pt x="500401" y="29139"/>
                  <a:pt x="635698" y="0"/>
                </a:cubicBezTo>
                <a:cubicBezTo>
                  <a:pt x="783144" y="-32004"/>
                  <a:pt x="950843" y="-4485"/>
                  <a:pt x="1190244" y="0"/>
                </a:cubicBezTo>
                <a:cubicBezTo>
                  <a:pt x="1493739" y="37672"/>
                  <a:pt x="1683931" y="-5135"/>
                  <a:pt x="1947672" y="0"/>
                </a:cubicBezTo>
                <a:cubicBezTo>
                  <a:pt x="2231467" y="29157"/>
                  <a:pt x="2283780" y="-18583"/>
                  <a:pt x="2583370" y="0"/>
                </a:cubicBezTo>
                <a:cubicBezTo>
                  <a:pt x="2879743" y="13186"/>
                  <a:pt x="3001896" y="40538"/>
                  <a:pt x="3219069" y="0"/>
                </a:cubicBezTo>
                <a:cubicBezTo>
                  <a:pt x="3480307" y="-5034"/>
                  <a:pt x="3756341" y="17550"/>
                  <a:pt x="4057650" y="0"/>
                </a:cubicBezTo>
                <a:cubicBezTo>
                  <a:pt x="4056913" y="2900"/>
                  <a:pt x="4056504" y="10718"/>
                  <a:pt x="4057650" y="13716"/>
                </a:cubicBezTo>
                <a:cubicBezTo>
                  <a:pt x="3866391" y="10757"/>
                  <a:pt x="3683092" y="22641"/>
                  <a:pt x="3381375" y="13716"/>
                </a:cubicBezTo>
                <a:cubicBezTo>
                  <a:pt x="3077442" y="-36111"/>
                  <a:pt x="2959293" y="-9904"/>
                  <a:pt x="2826830" y="13716"/>
                </a:cubicBezTo>
                <a:cubicBezTo>
                  <a:pt x="2745586" y="48996"/>
                  <a:pt x="2366651" y="54820"/>
                  <a:pt x="2150555" y="13716"/>
                </a:cubicBezTo>
                <a:cubicBezTo>
                  <a:pt x="1889766" y="-21926"/>
                  <a:pt x="1744011" y="-27260"/>
                  <a:pt x="1474280" y="13716"/>
                </a:cubicBezTo>
                <a:cubicBezTo>
                  <a:pt x="1211536" y="18423"/>
                  <a:pt x="970196" y="30950"/>
                  <a:pt x="838581" y="13716"/>
                </a:cubicBezTo>
                <a:cubicBezTo>
                  <a:pt x="683899" y="-9022"/>
                  <a:pt x="224248" y="-47016"/>
                  <a:pt x="0" y="13716"/>
                </a:cubicBezTo>
                <a:cubicBezTo>
                  <a:pt x="324" y="6999"/>
                  <a:pt x="221" y="2972"/>
                  <a:pt x="0" y="0"/>
                </a:cubicBezTo>
                <a:close/>
              </a:path>
              <a:path w="4057650" h="13716" fill="none" stroke="0" extrusionOk="0">
                <a:moveTo>
                  <a:pt x="0" y="0"/>
                </a:moveTo>
                <a:cubicBezTo>
                  <a:pt x="358409" y="-4652"/>
                  <a:pt x="486702" y="12101"/>
                  <a:pt x="757428" y="0"/>
                </a:cubicBezTo>
                <a:cubicBezTo>
                  <a:pt x="1022678" y="-8760"/>
                  <a:pt x="1108573" y="-4098"/>
                  <a:pt x="1474279" y="0"/>
                </a:cubicBezTo>
                <a:cubicBezTo>
                  <a:pt x="1819257" y="16644"/>
                  <a:pt x="1919656" y="-4532"/>
                  <a:pt x="2191131" y="0"/>
                </a:cubicBezTo>
                <a:cubicBezTo>
                  <a:pt x="2458468" y="10266"/>
                  <a:pt x="2618941" y="-8527"/>
                  <a:pt x="2745676" y="0"/>
                </a:cubicBezTo>
                <a:cubicBezTo>
                  <a:pt x="2931643" y="26136"/>
                  <a:pt x="3158142" y="-56944"/>
                  <a:pt x="3340798" y="0"/>
                </a:cubicBezTo>
                <a:cubicBezTo>
                  <a:pt x="3532039" y="10299"/>
                  <a:pt x="3748090" y="-3814"/>
                  <a:pt x="4057650" y="0"/>
                </a:cubicBezTo>
                <a:cubicBezTo>
                  <a:pt x="4057333" y="4276"/>
                  <a:pt x="4057768" y="7437"/>
                  <a:pt x="4057650" y="13716"/>
                </a:cubicBezTo>
                <a:cubicBezTo>
                  <a:pt x="3759943" y="44812"/>
                  <a:pt x="3655385" y="-12313"/>
                  <a:pt x="3381375" y="13716"/>
                </a:cubicBezTo>
                <a:cubicBezTo>
                  <a:pt x="3117080" y="43667"/>
                  <a:pt x="2965830" y="11179"/>
                  <a:pt x="2826830" y="13716"/>
                </a:cubicBezTo>
                <a:cubicBezTo>
                  <a:pt x="2719180" y="50001"/>
                  <a:pt x="2405341" y="23637"/>
                  <a:pt x="2272284" y="13716"/>
                </a:cubicBezTo>
                <a:cubicBezTo>
                  <a:pt x="2146521" y="37825"/>
                  <a:pt x="1920511" y="43731"/>
                  <a:pt x="1555432" y="13716"/>
                </a:cubicBezTo>
                <a:cubicBezTo>
                  <a:pt x="1341297" y="-14932"/>
                  <a:pt x="1185337" y="6286"/>
                  <a:pt x="960310" y="13716"/>
                </a:cubicBezTo>
                <a:cubicBezTo>
                  <a:pt x="797841" y="-31644"/>
                  <a:pt x="348704" y="-84402"/>
                  <a:pt x="0" y="13716"/>
                </a:cubicBezTo>
                <a:cubicBezTo>
                  <a:pt x="-929" y="10136"/>
                  <a:pt x="7" y="679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057650"/>
                      <a:gd name="connsiteY0" fmla="*/ 0 h 13716"/>
                      <a:gd name="connsiteX1" fmla="*/ 757428 w 4057650"/>
                      <a:gd name="connsiteY1" fmla="*/ 0 h 13716"/>
                      <a:gd name="connsiteX2" fmla="*/ 1474279 w 4057650"/>
                      <a:gd name="connsiteY2" fmla="*/ 0 h 13716"/>
                      <a:gd name="connsiteX3" fmla="*/ 2191131 w 4057650"/>
                      <a:gd name="connsiteY3" fmla="*/ 0 h 13716"/>
                      <a:gd name="connsiteX4" fmla="*/ 2745676 w 4057650"/>
                      <a:gd name="connsiteY4" fmla="*/ 0 h 13716"/>
                      <a:gd name="connsiteX5" fmla="*/ 3340798 w 4057650"/>
                      <a:gd name="connsiteY5" fmla="*/ 0 h 13716"/>
                      <a:gd name="connsiteX6" fmla="*/ 4057650 w 4057650"/>
                      <a:gd name="connsiteY6" fmla="*/ 0 h 13716"/>
                      <a:gd name="connsiteX7" fmla="*/ 4057650 w 4057650"/>
                      <a:gd name="connsiteY7" fmla="*/ 13716 h 13716"/>
                      <a:gd name="connsiteX8" fmla="*/ 3381375 w 4057650"/>
                      <a:gd name="connsiteY8" fmla="*/ 13716 h 13716"/>
                      <a:gd name="connsiteX9" fmla="*/ 2826830 w 4057650"/>
                      <a:gd name="connsiteY9" fmla="*/ 13716 h 13716"/>
                      <a:gd name="connsiteX10" fmla="*/ 2272284 w 4057650"/>
                      <a:gd name="connsiteY10" fmla="*/ 13716 h 13716"/>
                      <a:gd name="connsiteX11" fmla="*/ 1555432 w 4057650"/>
                      <a:gd name="connsiteY11" fmla="*/ 13716 h 13716"/>
                      <a:gd name="connsiteX12" fmla="*/ 960310 w 4057650"/>
                      <a:gd name="connsiteY12" fmla="*/ 13716 h 13716"/>
                      <a:gd name="connsiteX13" fmla="*/ 0 w 4057650"/>
                      <a:gd name="connsiteY13" fmla="*/ 13716 h 13716"/>
                      <a:gd name="connsiteX14" fmla="*/ 0 w 405765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3716" fill="none" extrusionOk="0">
                        <a:moveTo>
                          <a:pt x="0" y="0"/>
                        </a:moveTo>
                        <a:cubicBezTo>
                          <a:pt x="371182" y="3227"/>
                          <a:pt x="494372" y="9222"/>
                          <a:pt x="757428" y="0"/>
                        </a:cubicBezTo>
                        <a:cubicBezTo>
                          <a:pt x="1020484" y="-9222"/>
                          <a:pt x="1116719" y="-4357"/>
                          <a:pt x="1474279" y="0"/>
                        </a:cubicBezTo>
                        <a:cubicBezTo>
                          <a:pt x="1831839" y="4357"/>
                          <a:pt x="1920973" y="-11809"/>
                          <a:pt x="2191131" y="0"/>
                        </a:cubicBezTo>
                        <a:cubicBezTo>
                          <a:pt x="2461289" y="11809"/>
                          <a:pt x="2589480" y="-22604"/>
                          <a:pt x="2745676" y="0"/>
                        </a:cubicBezTo>
                        <a:cubicBezTo>
                          <a:pt x="2901872" y="22604"/>
                          <a:pt x="3136452" y="-12306"/>
                          <a:pt x="3340798" y="0"/>
                        </a:cubicBezTo>
                        <a:cubicBezTo>
                          <a:pt x="3545144" y="12306"/>
                          <a:pt x="3766934" y="-21556"/>
                          <a:pt x="4057650" y="0"/>
                        </a:cubicBezTo>
                        <a:cubicBezTo>
                          <a:pt x="4057378" y="4708"/>
                          <a:pt x="4057987" y="7132"/>
                          <a:pt x="4057650" y="13716"/>
                        </a:cubicBezTo>
                        <a:cubicBezTo>
                          <a:pt x="3743404" y="35553"/>
                          <a:pt x="3625516" y="-19495"/>
                          <a:pt x="3381375" y="13716"/>
                        </a:cubicBezTo>
                        <a:cubicBezTo>
                          <a:pt x="3137235" y="46927"/>
                          <a:pt x="2946571" y="-4571"/>
                          <a:pt x="2826830" y="13716"/>
                        </a:cubicBezTo>
                        <a:cubicBezTo>
                          <a:pt x="2707090" y="32003"/>
                          <a:pt x="2402756" y="-3140"/>
                          <a:pt x="2272284" y="13716"/>
                        </a:cubicBezTo>
                        <a:cubicBezTo>
                          <a:pt x="2141812" y="30572"/>
                          <a:pt x="1895935" y="13627"/>
                          <a:pt x="1555432" y="13716"/>
                        </a:cubicBezTo>
                        <a:cubicBezTo>
                          <a:pt x="1214929" y="13805"/>
                          <a:pt x="1103072" y="9931"/>
                          <a:pt x="960310" y="13716"/>
                        </a:cubicBezTo>
                        <a:cubicBezTo>
                          <a:pt x="817548" y="17501"/>
                          <a:pt x="402272" y="-33931"/>
                          <a:pt x="0" y="13716"/>
                        </a:cubicBezTo>
                        <a:cubicBezTo>
                          <a:pt x="-460" y="10837"/>
                          <a:pt x="38" y="6680"/>
                          <a:pt x="0" y="0"/>
                        </a:cubicBezTo>
                        <a:close/>
                      </a:path>
                      <a:path w="4057650" h="13716" stroke="0" extrusionOk="0">
                        <a:moveTo>
                          <a:pt x="0" y="0"/>
                        </a:moveTo>
                        <a:cubicBezTo>
                          <a:pt x="248348" y="13145"/>
                          <a:pt x="486117" y="25042"/>
                          <a:pt x="635698" y="0"/>
                        </a:cubicBezTo>
                        <a:cubicBezTo>
                          <a:pt x="785279" y="-25042"/>
                          <a:pt x="917762" y="-5537"/>
                          <a:pt x="1190244" y="0"/>
                        </a:cubicBezTo>
                        <a:cubicBezTo>
                          <a:pt x="1462726" y="5537"/>
                          <a:pt x="1667120" y="-21232"/>
                          <a:pt x="1947672" y="0"/>
                        </a:cubicBezTo>
                        <a:cubicBezTo>
                          <a:pt x="2228224" y="21232"/>
                          <a:pt x="2280631" y="-21698"/>
                          <a:pt x="2583370" y="0"/>
                        </a:cubicBezTo>
                        <a:cubicBezTo>
                          <a:pt x="2886109" y="21698"/>
                          <a:pt x="3022941" y="19647"/>
                          <a:pt x="3219069" y="0"/>
                        </a:cubicBezTo>
                        <a:cubicBezTo>
                          <a:pt x="3415197" y="-19647"/>
                          <a:pt x="3747500" y="26991"/>
                          <a:pt x="4057650" y="0"/>
                        </a:cubicBezTo>
                        <a:cubicBezTo>
                          <a:pt x="4056980" y="3019"/>
                          <a:pt x="4057134" y="10425"/>
                          <a:pt x="4057650" y="13716"/>
                        </a:cubicBezTo>
                        <a:cubicBezTo>
                          <a:pt x="3865148" y="-7885"/>
                          <a:pt x="3702543" y="44896"/>
                          <a:pt x="3381375" y="13716"/>
                        </a:cubicBezTo>
                        <a:cubicBezTo>
                          <a:pt x="3060208" y="-17464"/>
                          <a:pt x="2956571" y="-13250"/>
                          <a:pt x="2826830" y="13716"/>
                        </a:cubicBezTo>
                        <a:cubicBezTo>
                          <a:pt x="2697089" y="40682"/>
                          <a:pt x="2411031" y="38582"/>
                          <a:pt x="2150555" y="13716"/>
                        </a:cubicBezTo>
                        <a:cubicBezTo>
                          <a:pt x="1890080" y="-11150"/>
                          <a:pt x="1741827" y="-5187"/>
                          <a:pt x="1474280" y="13716"/>
                        </a:cubicBezTo>
                        <a:cubicBezTo>
                          <a:pt x="1206734" y="32619"/>
                          <a:pt x="998203" y="28763"/>
                          <a:pt x="838581" y="13716"/>
                        </a:cubicBezTo>
                        <a:cubicBezTo>
                          <a:pt x="678959" y="-1331"/>
                          <a:pt x="187101" y="-17784"/>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0FCBA2B-95AB-4F10-BBC5-08A9B791FD3B}"/>
              </a:ext>
            </a:extLst>
          </p:cNvPr>
          <p:cNvGraphicFramePr>
            <a:graphicFrameLocks noGrp="1"/>
          </p:cNvGraphicFramePr>
          <p:nvPr>
            <p:ph idx="1"/>
            <p:extLst>
              <p:ext uri="{D42A27DB-BD31-4B8C-83A1-F6EECF244321}">
                <p14:modId xmlns:p14="http://schemas.microsoft.com/office/powerpoint/2010/main" val="1240297458"/>
              </p:ext>
            </p:extLst>
          </p:nvPr>
        </p:nvGraphicFramePr>
        <p:xfrm>
          <a:off x="3486013" y="480616"/>
          <a:ext cx="5175384" cy="4152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4135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0A8A59-4CF1-4DEE-9D9D-920C136D2DB7}"/>
              </a:ext>
            </a:extLst>
          </p:cNvPr>
          <p:cNvSpPr>
            <a:spLocks noGrp="1"/>
          </p:cNvSpPr>
          <p:nvPr>
            <p:ph type="title"/>
          </p:nvPr>
        </p:nvSpPr>
        <p:spPr>
          <a:xfrm>
            <a:off x="630936" y="411480"/>
            <a:ext cx="2700645" cy="4073652"/>
          </a:xfrm>
        </p:spPr>
        <p:txBody>
          <a:bodyPr>
            <a:normAutofit/>
          </a:bodyPr>
          <a:lstStyle/>
          <a:p>
            <a:r>
              <a:rPr lang="en-US" sz="4100"/>
              <a:t>What does this mean for my child?</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907987" y="2444036"/>
            <a:ext cx="3360420" cy="13716"/>
          </a:xfrm>
          <a:custGeom>
            <a:avLst/>
            <a:gdLst>
              <a:gd name="connsiteX0" fmla="*/ 0 w 3360420"/>
              <a:gd name="connsiteY0" fmla="*/ 0 h 13716"/>
              <a:gd name="connsiteX1" fmla="*/ 638480 w 3360420"/>
              <a:gd name="connsiteY1" fmla="*/ 0 h 13716"/>
              <a:gd name="connsiteX2" fmla="*/ 1310564 w 3360420"/>
              <a:gd name="connsiteY2" fmla="*/ 0 h 13716"/>
              <a:gd name="connsiteX3" fmla="*/ 2016252 w 3360420"/>
              <a:gd name="connsiteY3" fmla="*/ 0 h 13716"/>
              <a:gd name="connsiteX4" fmla="*/ 2721940 w 3360420"/>
              <a:gd name="connsiteY4" fmla="*/ 0 h 13716"/>
              <a:gd name="connsiteX5" fmla="*/ 3360420 w 3360420"/>
              <a:gd name="connsiteY5" fmla="*/ 0 h 13716"/>
              <a:gd name="connsiteX6" fmla="*/ 3360420 w 3360420"/>
              <a:gd name="connsiteY6" fmla="*/ 13716 h 13716"/>
              <a:gd name="connsiteX7" fmla="*/ 2621128 w 3360420"/>
              <a:gd name="connsiteY7" fmla="*/ 13716 h 13716"/>
              <a:gd name="connsiteX8" fmla="*/ 1881835 w 3360420"/>
              <a:gd name="connsiteY8" fmla="*/ 13716 h 13716"/>
              <a:gd name="connsiteX9" fmla="*/ 1209751 w 3360420"/>
              <a:gd name="connsiteY9" fmla="*/ 13716 h 13716"/>
              <a:gd name="connsiteX10" fmla="*/ 0 w 3360420"/>
              <a:gd name="connsiteY10" fmla="*/ 13716 h 13716"/>
              <a:gd name="connsiteX11" fmla="*/ 0 w 3360420"/>
              <a:gd name="connsiteY11" fmla="*/ 0 h 13716"/>
              <a:gd name="connsiteX0" fmla="*/ 0 w 3360420"/>
              <a:gd name="connsiteY0" fmla="*/ 0 h 13716"/>
              <a:gd name="connsiteX1" fmla="*/ 638480 w 3360420"/>
              <a:gd name="connsiteY1" fmla="*/ 0 h 13716"/>
              <a:gd name="connsiteX2" fmla="*/ 1209751 w 3360420"/>
              <a:gd name="connsiteY2" fmla="*/ 0 h 13716"/>
              <a:gd name="connsiteX3" fmla="*/ 1949044 w 3360420"/>
              <a:gd name="connsiteY3" fmla="*/ 0 h 13716"/>
              <a:gd name="connsiteX4" fmla="*/ 2587523 w 3360420"/>
              <a:gd name="connsiteY4" fmla="*/ 0 h 13716"/>
              <a:gd name="connsiteX5" fmla="*/ 3360420 w 3360420"/>
              <a:gd name="connsiteY5" fmla="*/ 0 h 13716"/>
              <a:gd name="connsiteX6" fmla="*/ 3360420 w 3360420"/>
              <a:gd name="connsiteY6" fmla="*/ 13716 h 13716"/>
              <a:gd name="connsiteX7" fmla="*/ 2688336 w 3360420"/>
              <a:gd name="connsiteY7" fmla="*/ 13716 h 13716"/>
              <a:gd name="connsiteX8" fmla="*/ 1949044 w 3360420"/>
              <a:gd name="connsiteY8" fmla="*/ 13716 h 13716"/>
              <a:gd name="connsiteX9" fmla="*/ 1377772 w 3360420"/>
              <a:gd name="connsiteY9" fmla="*/ 13716 h 13716"/>
              <a:gd name="connsiteX10" fmla="*/ 705688 w 3360420"/>
              <a:gd name="connsiteY10" fmla="*/ 13716 h 13716"/>
              <a:gd name="connsiteX11" fmla="*/ 0 w 3360420"/>
              <a:gd name="connsiteY11" fmla="*/ 13716 h 13716"/>
              <a:gd name="connsiteX12" fmla="*/ 0 w 3360420"/>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420" h="13716" fill="none" extrusionOk="0">
                <a:moveTo>
                  <a:pt x="0" y="0"/>
                </a:moveTo>
                <a:cubicBezTo>
                  <a:pt x="191406" y="10001"/>
                  <a:pt x="492041" y="-46237"/>
                  <a:pt x="638480" y="0"/>
                </a:cubicBezTo>
                <a:cubicBezTo>
                  <a:pt x="757906" y="33197"/>
                  <a:pt x="1156600" y="-41629"/>
                  <a:pt x="1310564" y="0"/>
                </a:cubicBezTo>
                <a:cubicBezTo>
                  <a:pt x="1379184" y="24203"/>
                  <a:pt x="1719005" y="-47956"/>
                  <a:pt x="2016252" y="0"/>
                </a:cubicBezTo>
                <a:cubicBezTo>
                  <a:pt x="2309065" y="7372"/>
                  <a:pt x="2409711" y="1344"/>
                  <a:pt x="2721940" y="0"/>
                </a:cubicBezTo>
                <a:cubicBezTo>
                  <a:pt x="2995269" y="34213"/>
                  <a:pt x="3156613" y="531"/>
                  <a:pt x="3360420" y="0"/>
                </a:cubicBezTo>
                <a:cubicBezTo>
                  <a:pt x="3359915" y="3577"/>
                  <a:pt x="3360235" y="9896"/>
                  <a:pt x="3360420" y="13716"/>
                </a:cubicBezTo>
                <a:cubicBezTo>
                  <a:pt x="3039840" y="-6995"/>
                  <a:pt x="2944234" y="11098"/>
                  <a:pt x="2621128" y="13716"/>
                </a:cubicBezTo>
                <a:cubicBezTo>
                  <a:pt x="2291334" y="35811"/>
                  <a:pt x="2154043" y="38867"/>
                  <a:pt x="1881835" y="13716"/>
                </a:cubicBezTo>
                <a:cubicBezTo>
                  <a:pt x="1588327" y="-7987"/>
                  <a:pt x="1439318" y="-9600"/>
                  <a:pt x="1209751" y="13716"/>
                </a:cubicBezTo>
                <a:cubicBezTo>
                  <a:pt x="977769" y="43531"/>
                  <a:pt x="301166" y="108207"/>
                  <a:pt x="0" y="13716"/>
                </a:cubicBezTo>
                <a:cubicBezTo>
                  <a:pt x="77" y="9528"/>
                  <a:pt x="-88" y="4529"/>
                  <a:pt x="0" y="0"/>
                </a:cubicBezTo>
                <a:close/>
              </a:path>
              <a:path w="3360420" h="13716" stroke="0" extrusionOk="0">
                <a:moveTo>
                  <a:pt x="0" y="0"/>
                </a:moveTo>
                <a:cubicBezTo>
                  <a:pt x="170421" y="-4407"/>
                  <a:pt x="491890" y="-50462"/>
                  <a:pt x="638480" y="0"/>
                </a:cubicBezTo>
                <a:cubicBezTo>
                  <a:pt x="792506" y="30971"/>
                  <a:pt x="1031707" y="-14677"/>
                  <a:pt x="1209751" y="0"/>
                </a:cubicBezTo>
                <a:cubicBezTo>
                  <a:pt x="1357076" y="52145"/>
                  <a:pt x="1723115" y="-4348"/>
                  <a:pt x="1949044" y="0"/>
                </a:cubicBezTo>
                <a:cubicBezTo>
                  <a:pt x="2192488" y="-34098"/>
                  <a:pt x="2339103" y="-31352"/>
                  <a:pt x="2587523" y="0"/>
                </a:cubicBezTo>
                <a:cubicBezTo>
                  <a:pt x="2818806" y="-7742"/>
                  <a:pt x="3217848" y="-30081"/>
                  <a:pt x="3360420" y="0"/>
                </a:cubicBezTo>
                <a:cubicBezTo>
                  <a:pt x="3359513" y="2997"/>
                  <a:pt x="3360180" y="8915"/>
                  <a:pt x="3360420" y="13716"/>
                </a:cubicBezTo>
                <a:cubicBezTo>
                  <a:pt x="3034345" y="-17354"/>
                  <a:pt x="2841928" y="47909"/>
                  <a:pt x="2688336" y="13716"/>
                </a:cubicBezTo>
                <a:cubicBezTo>
                  <a:pt x="2588685" y="8853"/>
                  <a:pt x="2270606" y="-39487"/>
                  <a:pt x="1949044" y="13716"/>
                </a:cubicBezTo>
                <a:cubicBezTo>
                  <a:pt x="1622278" y="37200"/>
                  <a:pt x="1629740" y="12517"/>
                  <a:pt x="1377772" y="13716"/>
                </a:cubicBezTo>
                <a:cubicBezTo>
                  <a:pt x="1148895" y="37407"/>
                  <a:pt x="976686" y="-12334"/>
                  <a:pt x="705688" y="13716"/>
                </a:cubicBezTo>
                <a:cubicBezTo>
                  <a:pt x="451150" y="60066"/>
                  <a:pt x="233487" y="-18420"/>
                  <a:pt x="0" y="13716"/>
                </a:cubicBezTo>
                <a:cubicBezTo>
                  <a:pt x="-131" y="10721"/>
                  <a:pt x="1210" y="5539"/>
                  <a:pt x="0" y="0"/>
                </a:cubicBezTo>
                <a:close/>
              </a:path>
              <a:path w="3360420" h="13716" fill="none" stroke="0" extrusionOk="0">
                <a:moveTo>
                  <a:pt x="0" y="0"/>
                </a:moveTo>
                <a:cubicBezTo>
                  <a:pt x="164693" y="20411"/>
                  <a:pt x="481374" y="-25570"/>
                  <a:pt x="638480" y="0"/>
                </a:cubicBezTo>
                <a:cubicBezTo>
                  <a:pt x="798995" y="30282"/>
                  <a:pt x="1140782" y="-27870"/>
                  <a:pt x="1310564" y="0"/>
                </a:cubicBezTo>
                <a:cubicBezTo>
                  <a:pt x="1415376" y="59022"/>
                  <a:pt x="1712923" y="34543"/>
                  <a:pt x="2016252" y="0"/>
                </a:cubicBezTo>
                <a:cubicBezTo>
                  <a:pt x="2299667" y="30754"/>
                  <a:pt x="2467976" y="-793"/>
                  <a:pt x="2721940" y="0"/>
                </a:cubicBezTo>
                <a:cubicBezTo>
                  <a:pt x="3014119" y="16113"/>
                  <a:pt x="3143946" y="-14907"/>
                  <a:pt x="3360420" y="0"/>
                </a:cubicBezTo>
                <a:cubicBezTo>
                  <a:pt x="3359485" y="2919"/>
                  <a:pt x="3359434" y="10491"/>
                  <a:pt x="3360420" y="13716"/>
                </a:cubicBezTo>
                <a:cubicBezTo>
                  <a:pt x="3046787" y="-23756"/>
                  <a:pt x="2956179" y="16001"/>
                  <a:pt x="2621128" y="13716"/>
                </a:cubicBezTo>
                <a:cubicBezTo>
                  <a:pt x="2297814" y="26084"/>
                  <a:pt x="2182001" y="28084"/>
                  <a:pt x="1881835" y="13716"/>
                </a:cubicBezTo>
                <a:cubicBezTo>
                  <a:pt x="1565437" y="-2872"/>
                  <a:pt x="1471458" y="8566"/>
                  <a:pt x="1209751" y="13716"/>
                </a:cubicBezTo>
                <a:cubicBezTo>
                  <a:pt x="973930" y="42996"/>
                  <a:pt x="321369" y="85738"/>
                  <a:pt x="0" y="13716"/>
                </a:cubicBezTo>
                <a:cubicBezTo>
                  <a:pt x="304" y="9505"/>
                  <a:pt x="1021" y="594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3360420"/>
                      <a:gd name="connsiteY0" fmla="*/ 0 h 13716"/>
                      <a:gd name="connsiteX1" fmla="*/ 638480 w 3360420"/>
                      <a:gd name="connsiteY1" fmla="*/ 0 h 13716"/>
                      <a:gd name="connsiteX2" fmla="*/ 1310564 w 3360420"/>
                      <a:gd name="connsiteY2" fmla="*/ 0 h 13716"/>
                      <a:gd name="connsiteX3" fmla="*/ 2016252 w 3360420"/>
                      <a:gd name="connsiteY3" fmla="*/ 0 h 13716"/>
                      <a:gd name="connsiteX4" fmla="*/ 2721940 w 3360420"/>
                      <a:gd name="connsiteY4" fmla="*/ 0 h 13716"/>
                      <a:gd name="connsiteX5" fmla="*/ 3360420 w 3360420"/>
                      <a:gd name="connsiteY5" fmla="*/ 0 h 13716"/>
                      <a:gd name="connsiteX6" fmla="*/ 3360420 w 3360420"/>
                      <a:gd name="connsiteY6" fmla="*/ 13716 h 13716"/>
                      <a:gd name="connsiteX7" fmla="*/ 2621128 w 3360420"/>
                      <a:gd name="connsiteY7" fmla="*/ 13716 h 13716"/>
                      <a:gd name="connsiteX8" fmla="*/ 1881835 w 3360420"/>
                      <a:gd name="connsiteY8" fmla="*/ 13716 h 13716"/>
                      <a:gd name="connsiteX9" fmla="*/ 1209751 w 3360420"/>
                      <a:gd name="connsiteY9" fmla="*/ 13716 h 13716"/>
                      <a:gd name="connsiteX10" fmla="*/ 0 w 3360420"/>
                      <a:gd name="connsiteY10" fmla="*/ 13716 h 13716"/>
                      <a:gd name="connsiteX11" fmla="*/ 0 w 3360420"/>
                      <a:gd name="connsiteY11"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60420" h="13716" fill="none" extrusionOk="0">
                        <a:moveTo>
                          <a:pt x="0" y="0"/>
                        </a:moveTo>
                        <a:cubicBezTo>
                          <a:pt x="173390" y="25775"/>
                          <a:pt x="488191" y="-28129"/>
                          <a:pt x="638480" y="0"/>
                        </a:cubicBezTo>
                        <a:cubicBezTo>
                          <a:pt x="788769" y="28129"/>
                          <a:pt x="1174965" y="-28957"/>
                          <a:pt x="1310564" y="0"/>
                        </a:cubicBezTo>
                        <a:cubicBezTo>
                          <a:pt x="1446163" y="28957"/>
                          <a:pt x="1725466" y="-34787"/>
                          <a:pt x="2016252" y="0"/>
                        </a:cubicBezTo>
                        <a:cubicBezTo>
                          <a:pt x="2307038" y="34787"/>
                          <a:pt x="2437945" y="-15142"/>
                          <a:pt x="2721940" y="0"/>
                        </a:cubicBezTo>
                        <a:cubicBezTo>
                          <a:pt x="3005935" y="15142"/>
                          <a:pt x="3141795" y="-10480"/>
                          <a:pt x="3360420" y="0"/>
                        </a:cubicBezTo>
                        <a:cubicBezTo>
                          <a:pt x="3359940" y="2989"/>
                          <a:pt x="3359779" y="10166"/>
                          <a:pt x="3360420" y="13716"/>
                        </a:cubicBezTo>
                        <a:cubicBezTo>
                          <a:pt x="3047302" y="-18841"/>
                          <a:pt x="2960325" y="10240"/>
                          <a:pt x="2621128" y="13716"/>
                        </a:cubicBezTo>
                        <a:cubicBezTo>
                          <a:pt x="2281931" y="17192"/>
                          <a:pt x="2176842" y="26844"/>
                          <a:pt x="1881835" y="13716"/>
                        </a:cubicBezTo>
                        <a:cubicBezTo>
                          <a:pt x="1586828" y="588"/>
                          <a:pt x="1449984" y="-8996"/>
                          <a:pt x="1209751" y="13716"/>
                        </a:cubicBezTo>
                        <a:cubicBezTo>
                          <a:pt x="969518" y="36428"/>
                          <a:pt x="318488" y="55902"/>
                          <a:pt x="0" y="13716"/>
                        </a:cubicBezTo>
                        <a:cubicBezTo>
                          <a:pt x="182" y="9317"/>
                          <a:pt x="482" y="5285"/>
                          <a:pt x="0" y="0"/>
                        </a:cubicBezTo>
                        <a:close/>
                      </a:path>
                      <a:path w="3360420" h="13716" stroke="0" extrusionOk="0">
                        <a:moveTo>
                          <a:pt x="0" y="0"/>
                        </a:moveTo>
                        <a:cubicBezTo>
                          <a:pt x="152211" y="-10113"/>
                          <a:pt x="493092" y="-25529"/>
                          <a:pt x="638480" y="0"/>
                        </a:cubicBezTo>
                        <a:cubicBezTo>
                          <a:pt x="783868" y="25529"/>
                          <a:pt x="1051824" y="-19092"/>
                          <a:pt x="1209751" y="0"/>
                        </a:cubicBezTo>
                        <a:cubicBezTo>
                          <a:pt x="1367678" y="19092"/>
                          <a:pt x="1729599" y="16071"/>
                          <a:pt x="1949044" y="0"/>
                        </a:cubicBezTo>
                        <a:cubicBezTo>
                          <a:pt x="2168489" y="-16071"/>
                          <a:pt x="2323758" y="-4710"/>
                          <a:pt x="2587523" y="0"/>
                        </a:cubicBezTo>
                        <a:cubicBezTo>
                          <a:pt x="2851288" y="4710"/>
                          <a:pt x="3195571" y="-8175"/>
                          <a:pt x="3360420" y="0"/>
                        </a:cubicBezTo>
                        <a:cubicBezTo>
                          <a:pt x="3359928" y="2764"/>
                          <a:pt x="3360118" y="8747"/>
                          <a:pt x="3360420" y="13716"/>
                        </a:cubicBezTo>
                        <a:cubicBezTo>
                          <a:pt x="3025528" y="-15604"/>
                          <a:pt x="2845368" y="35037"/>
                          <a:pt x="2688336" y="13716"/>
                        </a:cubicBezTo>
                        <a:cubicBezTo>
                          <a:pt x="2531304" y="-7605"/>
                          <a:pt x="2279760" y="-9642"/>
                          <a:pt x="1949044" y="13716"/>
                        </a:cubicBezTo>
                        <a:cubicBezTo>
                          <a:pt x="1618328" y="37074"/>
                          <a:pt x="1624903" y="7505"/>
                          <a:pt x="1377772" y="13716"/>
                        </a:cubicBezTo>
                        <a:cubicBezTo>
                          <a:pt x="1130641" y="19927"/>
                          <a:pt x="973925" y="-19083"/>
                          <a:pt x="705688" y="13716"/>
                        </a:cubicBezTo>
                        <a:cubicBezTo>
                          <a:pt x="437451" y="46515"/>
                          <a:pt x="236989" y="-13738"/>
                          <a:pt x="0" y="13716"/>
                        </a:cubicBezTo>
                        <a:cubicBezTo>
                          <a:pt x="614" y="9981"/>
                          <a:pt x="600" y="540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C81E78D-CC21-4A8E-BE33-FBD65B03F098}"/>
              </a:ext>
            </a:extLst>
          </p:cNvPr>
          <p:cNvSpPr>
            <a:spLocks noGrp="1"/>
          </p:cNvSpPr>
          <p:nvPr>
            <p:ph idx="1"/>
          </p:nvPr>
        </p:nvSpPr>
        <p:spPr>
          <a:xfrm>
            <a:off x="3844813" y="414068"/>
            <a:ext cx="4668251" cy="4073652"/>
          </a:xfrm>
        </p:spPr>
        <p:txBody>
          <a:bodyPr anchor="ctr">
            <a:normAutofit/>
          </a:bodyPr>
          <a:lstStyle/>
          <a:p>
            <a:r>
              <a:rPr lang="en-US" sz="1700"/>
              <a:t>We cannot change the muscle tone or lessen the laxity, BUT</a:t>
            </a:r>
          </a:p>
          <a:p>
            <a:pPr lvl="1"/>
            <a:r>
              <a:rPr lang="en-US" sz="1700" u="sng"/>
              <a:t>Avoid stretching </a:t>
            </a:r>
            <a:r>
              <a:rPr lang="en-US" sz="1700"/>
              <a:t>ligaments further (ex: lifting infant under arms instead of pulling or lifting up by arms)</a:t>
            </a:r>
          </a:p>
          <a:p>
            <a:pPr lvl="1"/>
            <a:r>
              <a:rPr lang="en-US" sz="1700"/>
              <a:t>Provide opportunities to </a:t>
            </a:r>
            <a:r>
              <a:rPr lang="en-US" sz="1700" u="sng"/>
              <a:t>improve strength </a:t>
            </a:r>
            <a:r>
              <a:rPr lang="en-US" sz="1700"/>
              <a:t>around joints through safe weight bearing activities </a:t>
            </a:r>
          </a:p>
          <a:p>
            <a:pPr lvl="1"/>
            <a:r>
              <a:rPr lang="en-US" sz="1700"/>
              <a:t>Strength </a:t>
            </a:r>
            <a:r>
              <a:rPr lang="en-US" sz="1700" u="sng"/>
              <a:t>WILL </a:t>
            </a:r>
            <a:r>
              <a:rPr lang="en-US" sz="1700"/>
              <a:t>improve with practice and opportunities and can help stabilize joints when moving against gravity</a:t>
            </a:r>
          </a:p>
        </p:txBody>
      </p:sp>
    </p:spTree>
    <p:extLst>
      <p:ext uri="{BB962C8B-B14F-4D97-AF65-F5344CB8AC3E}">
        <p14:creationId xmlns:p14="http://schemas.microsoft.com/office/powerpoint/2010/main" val="2887054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90657-41F2-4BBC-835B-7E4F7B17FBD9}"/>
              </a:ext>
            </a:extLst>
          </p:cNvPr>
          <p:cNvSpPr>
            <a:spLocks noGrp="1"/>
          </p:cNvSpPr>
          <p:nvPr>
            <p:ph type="title"/>
          </p:nvPr>
        </p:nvSpPr>
        <p:spPr>
          <a:xfrm>
            <a:off x="571500" y="602493"/>
            <a:ext cx="3985902" cy="994173"/>
          </a:xfrm>
        </p:spPr>
        <p:txBody>
          <a:bodyPr>
            <a:normAutofit/>
          </a:bodyPr>
          <a:lstStyle/>
          <a:p>
            <a:r>
              <a:rPr lang="en-US"/>
              <a:t>Foot alignment</a:t>
            </a:r>
            <a:endParaRPr lang="en-US" dirty="0"/>
          </a:p>
        </p:txBody>
      </p:sp>
      <p:sp>
        <p:nvSpPr>
          <p:cNvPr id="3" name="Content Placeholder 2">
            <a:extLst>
              <a:ext uri="{FF2B5EF4-FFF2-40B4-BE49-F238E27FC236}">
                <a16:creationId xmlns:a16="http://schemas.microsoft.com/office/drawing/2014/main" id="{CB96A857-BC2A-4E53-8BF4-D18245549603}"/>
              </a:ext>
            </a:extLst>
          </p:cNvPr>
          <p:cNvSpPr>
            <a:spLocks noGrp="1"/>
          </p:cNvSpPr>
          <p:nvPr>
            <p:ph idx="1"/>
          </p:nvPr>
        </p:nvSpPr>
        <p:spPr>
          <a:xfrm>
            <a:off x="571500" y="1709263"/>
            <a:ext cx="3985907" cy="2531940"/>
          </a:xfrm>
        </p:spPr>
        <p:txBody>
          <a:bodyPr anchor="t">
            <a:normAutofit/>
          </a:bodyPr>
          <a:lstStyle/>
          <a:p>
            <a:r>
              <a:rPr lang="en-US" sz="1200"/>
              <a:t>Flat feet –</a:t>
            </a:r>
          </a:p>
          <a:p>
            <a:pPr lvl="1"/>
            <a:r>
              <a:rPr lang="en-US" sz="1200"/>
              <a:t> Normal in first 2 years of life (97% of 18 month olds)</a:t>
            </a:r>
          </a:p>
          <a:p>
            <a:pPr lvl="1"/>
            <a:r>
              <a:rPr lang="en-US" sz="1200"/>
              <a:t>Laxity of joints and lack of muscle control lead to flattening of the arch</a:t>
            </a:r>
          </a:p>
          <a:p>
            <a:pPr lvl="1"/>
            <a:endParaRPr lang="en-US" sz="1200"/>
          </a:p>
          <a:p>
            <a:endParaRPr lang="en-US" sz="1200"/>
          </a:p>
          <a:p>
            <a:r>
              <a:rPr lang="en-US" sz="1200"/>
              <a:t>Pronation</a:t>
            </a:r>
          </a:p>
          <a:p>
            <a:pPr lvl="1"/>
            <a:r>
              <a:rPr lang="en-US" sz="1200"/>
              <a:t>Heel tilts inward and weight is on the inside of the foot</a:t>
            </a:r>
          </a:p>
          <a:p>
            <a:pPr lvl="1"/>
            <a:r>
              <a:rPr lang="en-US" sz="1200"/>
              <a:t>Often the knees and hips can become misaligned</a:t>
            </a:r>
          </a:p>
          <a:p>
            <a:pPr lvl="1"/>
            <a:endParaRPr lang="en-US" sz="1200"/>
          </a:p>
          <a:p>
            <a:pPr marL="342900" lvl="1" indent="0">
              <a:buNone/>
            </a:pPr>
            <a:endParaRPr lang="en-US" sz="1200"/>
          </a:p>
        </p:txBody>
      </p:sp>
      <p:sp>
        <p:nvSpPr>
          <p:cNvPr id="21" name="Freeform: Shape 1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1506"/>
            <a:ext cx="4206915" cy="438020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lose-up of a person's feet&#10;&#10;Description automatically generated with medium confidence">
            <a:extLst>
              <a:ext uri="{FF2B5EF4-FFF2-40B4-BE49-F238E27FC236}">
                <a16:creationId xmlns:a16="http://schemas.microsoft.com/office/drawing/2014/main" id="{B13DA92D-A798-42BC-A4E7-4204640C60B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9649" r="16599" b="2"/>
          <a:stretch/>
        </p:blipFill>
        <p:spPr>
          <a:xfrm>
            <a:off x="5062605" y="-1"/>
            <a:ext cx="4081395" cy="4241204"/>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12" name="TextBox 11">
            <a:extLst>
              <a:ext uri="{FF2B5EF4-FFF2-40B4-BE49-F238E27FC236}">
                <a16:creationId xmlns:a16="http://schemas.microsoft.com/office/drawing/2014/main" id="{229A3710-E0F2-443F-82DB-FC9FAA155AB7}"/>
              </a:ext>
            </a:extLst>
          </p:cNvPr>
          <p:cNvSpPr txBox="1"/>
          <p:nvPr/>
        </p:nvSpPr>
        <p:spPr>
          <a:xfrm>
            <a:off x="6957183" y="4943445"/>
            <a:ext cx="2186817" cy="200055"/>
          </a:xfrm>
          <a:prstGeom prst="rect">
            <a:avLst/>
          </a:prstGeom>
          <a:solidFill>
            <a:srgbClr val="000000"/>
          </a:solidFill>
        </p:spPr>
        <p:txBody>
          <a:bodyPr wrap="none" rtlCol="0">
            <a:spAutoFit/>
          </a:bodyPr>
          <a:lstStyle/>
          <a:p>
            <a:pPr algn="r" defTabSz="685800">
              <a:spcAft>
                <a:spcPts val="450"/>
              </a:spcAft>
            </a:pPr>
            <a:r>
              <a:rPr lang="en-US" sz="700">
                <a:solidFill>
                  <a:srgbClr val="FFFFFF"/>
                </a:solidFill>
                <a:hlinkClick r:id="rId4" tooltip="https://foottalk.blogspot.com/2006/01/toddlers-feet-developmental-problem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239142162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305172-A6CB-47CC-951C-1F19BFFCFC1C}"/>
              </a:ext>
            </a:extLst>
          </p:cNvPr>
          <p:cNvSpPr>
            <a:spLocks noGrp="1"/>
          </p:cNvSpPr>
          <p:nvPr>
            <p:ph type="title"/>
          </p:nvPr>
        </p:nvSpPr>
        <p:spPr>
          <a:xfrm>
            <a:off x="479161" y="479394"/>
            <a:ext cx="2678858" cy="2680137"/>
          </a:xfrm>
        </p:spPr>
        <p:txBody>
          <a:bodyPr vert="horz" lIns="91440" tIns="45720" rIns="91440" bIns="45720" rtlCol="0" anchor="b">
            <a:normAutofit/>
          </a:bodyPr>
          <a:lstStyle/>
          <a:p>
            <a:pPr defTabSz="914400"/>
            <a:r>
              <a:rPr lang="en-US" sz="4300" kern="1200" dirty="0">
                <a:solidFill>
                  <a:schemeClr val="tx1"/>
                </a:solidFill>
                <a:latin typeface="+mj-lt"/>
                <a:ea typeface="+mj-ea"/>
                <a:cs typeface="+mj-cs"/>
              </a:rPr>
              <a:t>Flat feet or Pronation?</a:t>
            </a:r>
          </a:p>
        </p:txBody>
      </p:sp>
      <p:sp>
        <p:nvSpPr>
          <p:cNvPr id="7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3306950"/>
            <a:ext cx="2441321" cy="13716"/>
          </a:xfrm>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 name="connsiteX0" fmla="*/ 0 w 2441321"/>
              <a:gd name="connsiteY0" fmla="*/ 0 h 13716"/>
              <a:gd name="connsiteX1" fmla="*/ 585917 w 2441321"/>
              <a:gd name="connsiteY1" fmla="*/ 0 h 13716"/>
              <a:gd name="connsiteX2" fmla="*/ 1123008 w 2441321"/>
              <a:gd name="connsiteY2" fmla="*/ 0 h 13716"/>
              <a:gd name="connsiteX3" fmla="*/ 1782164 w 2441321"/>
              <a:gd name="connsiteY3" fmla="*/ 0 h 13716"/>
              <a:gd name="connsiteX4" fmla="*/ 2441321 w 2441321"/>
              <a:gd name="connsiteY4" fmla="*/ 0 h 13716"/>
              <a:gd name="connsiteX5" fmla="*/ 2441321 w 2441321"/>
              <a:gd name="connsiteY5" fmla="*/ 13716 h 13716"/>
              <a:gd name="connsiteX6" fmla="*/ 1879817 w 2441321"/>
              <a:gd name="connsiteY6" fmla="*/ 13716 h 13716"/>
              <a:gd name="connsiteX7" fmla="*/ 1318313 w 2441321"/>
              <a:gd name="connsiteY7" fmla="*/ 13716 h 13716"/>
              <a:gd name="connsiteX8" fmla="*/ 659157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0988" y="3698"/>
                  <a:pt x="2440649" y="9400"/>
                  <a:pt x="2441321" y="13716"/>
                </a:cubicBezTo>
                <a:cubicBezTo>
                  <a:pt x="2159375" y="44437"/>
                  <a:pt x="2054495" y="41094"/>
                  <a:pt x="1830991" y="13716"/>
                </a:cubicBezTo>
                <a:cubicBezTo>
                  <a:pt x="1615846" y="2937"/>
                  <a:pt x="1521674" y="-9994"/>
                  <a:pt x="1269487" y="13716"/>
                </a:cubicBezTo>
                <a:cubicBezTo>
                  <a:pt x="1019660" y="49388"/>
                  <a:pt x="886911" y="37779"/>
                  <a:pt x="707983" y="13716"/>
                </a:cubicBezTo>
                <a:cubicBezTo>
                  <a:pt x="523434" y="22749"/>
                  <a:pt x="307885" y="29744"/>
                  <a:pt x="0" y="13716"/>
                </a:cubicBezTo>
                <a:cubicBezTo>
                  <a:pt x="-361" y="7755"/>
                  <a:pt x="-276" y="2718"/>
                  <a:pt x="0" y="0"/>
                </a:cubicBezTo>
                <a:close/>
              </a:path>
              <a:path w="2441321" h="13716"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197" y="4300"/>
                  <a:pt x="2441101" y="8760"/>
                  <a:pt x="2441321" y="13716"/>
                </a:cubicBezTo>
                <a:cubicBezTo>
                  <a:pt x="2180658" y="13750"/>
                  <a:pt x="2084222" y="1362"/>
                  <a:pt x="1879817" y="13716"/>
                </a:cubicBezTo>
                <a:cubicBezTo>
                  <a:pt x="1668182" y="11650"/>
                  <a:pt x="1551159" y="-11049"/>
                  <a:pt x="1318313" y="13716"/>
                </a:cubicBezTo>
                <a:cubicBezTo>
                  <a:pt x="1059871" y="51823"/>
                  <a:pt x="901959" y="19259"/>
                  <a:pt x="659157" y="13716"/>
                </a:cubicBezTo>
                <a:cubicBezTo>
                  <a:pt x="444692" y="23911"/>
                  <a:pt x="245032" y="35310"/>
                  <a:pt x="0" y="13716"/>
                </a:cubicBezTo>
                <a:cubicBezTo>
                  <a:pt x="124" y="7937"/>
                  <a:pt x="389" y="2990"/>
                  <a:pt x="0" y="0"/>
                </a:cubicBezTo>
                <a:close/>
              </a:path>
              <a:path w="2441321" h="13716"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661" y="4449"/>
                  <a:pt x="2442057" y="7876"/>
                  <a:pt x="2441321" y="13716"/>
                </a:cubicBezTo>
                <a:cubicBezTo>
                  <a:pt x="2149099" y="22776"/>
                  <a:pt x="2027305" y="51898"/>
                  <a:pt x="1830991" y="13716"/>
                </a:cubicBezTo>
                <a:cubicBezTo>
                  <a:pt x="1614571" y="-23336"/>
                  <a:pt x="1500998" y="6155"/>
                  <a:pt x="1269487" y="13716"/>
                </a:cubicBezTo>
                <a:cubicBezTo>
                  <a:pt x="1042399" y="33262"/>
                  <a:pt x="927922" y="41250"/>
                  <a:pt x="707983" y="13716"/>
                </a:cubicBezTo>
                <a:cubicBezTo>
                  <a:pt x="502575" y="-9952"/>
                  <a:pt x="350393" y="29927"/>
                  <a:pt x="0" y="13716"/>
                </a:cubicBezTo>
                <a:cubicBezTo>
                  <a:pt x="-248" y="8631"/>
                  <a:pt x="228" y="3134"/>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0939" y="4363"/>
                          <a:pt x="2441580" y="8857"/>
                          <a:pt x="2441321" y="13716"/>
                        </a:cubicBezTo>
                        <a:cubicBezTo>
                          <a:pt x="2169723" y="25934"/>
                          <a:pt x="2045712" y="34568"/>
                          <a:pt x="1830991" y="13716"/>
                        </a:cubicBezTo>
                        <a:cubicBezTo>
                          <a:pt x="1616270" y="-7136"/>
                          <a:pt x="1505876" y="-623"/>
                          <a:pt x="1269487" y="13716"/>
                        </a:cubicBezTo>
                        <a:cubicBezTo>
                          <a:pt x="1033098" y="28055"/>
                          <a:pt x="908661" y="36619"/>
                          <a:pt x="707983" y="13716"/>
                        </a:cubicBezTo>
                        <a:cubicBezTo>
                          <a:pt x="507305" y="-9187"/>
                          <a:pt x="333592" y="16187"/>
                          <a:pt x="0" y="13716"/>
                        </a:cubicBezTo>
                        <a:cubicBezTo>
                          <a:pt x="-459" y="8317"/>
                          <a:pt x="190" y="2744"/>
                          <a:pt x="0" y="0"/>
                        </a:cubicBezTo>
                        <a:close/>
                      </a:path>
                      <a:path w="2441321" h="13716"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507" y="3335"/>
                          <a:pt x="2441322" y="9457"/>
                          <a:pt x="2441321" y="13716"/>
                        </a:cubicBezTo>
                        <a:cubicBezTo>
                          <a:pt x="2166745" y="24201"/>
                          <a:pt x="2078726" y="10904"/>
                          <a:pt x="1879817" y="13716"/>
                        </a:cubicBezTo>
                        <a:cubicBezTo>
                          <a:pt x="1680908" y="16528"/>
                          <a:pt x="1548770" y="-8699"/>
                          <a:pt x="1318313" y="13716"/>
                        </a:cubicBezTo>
                        <a:cubicBezTo>
                          <a:pt x="1087856" y="36131"/>
                          <a:pt x="894613" y="-645"/>
                          <a:pt x="659157" y="13716"/>
                        </a:cubicBezTo>
                        <a:cubicBezTo>
                          <a:pt x="423701" y="28077"/>
                          <a:pt x="246611" y="29403"/>
                          <a:pt x="0" y="13716"/>
                        </a:cubicBezTo>
                        <a:cubicBezTo>
                          <a:pt x="-120" y="7867"/>
                          <a:pt x="674" y="391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Down Syndrome | J1 Insoles">
            <a:extLst>
              <a:ext uri="{FF2B5EF4-FFF2-40B4-BE49-F238E27FC236}">
                <a16:creationId xmlns:a16="http://schemas.microsoft.com/office/drawing/2014/main" id="{E292C565-5AA8-4E1F-A790-1AF6A0DE4ED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1" b="10384"/>
          <a:stretch/>
        </p:blipFill>
        <p:spPr bwMode="auto">
          <a:xfrm>
            <a:off x="3490722" y="745413"/>
            <a:ext cx="5410962" cy="3632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911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45739D-1260-43BB-B4ED-32E72DB4F1E6}"/>
              </a:ext>
            </a:extLst>
          </p:cNvPr>
          <p:cNvSpPr>
            <a:spLocks noGrp="1"/>
          </p:cNvSpPr>
          <p:nvPr>
            <p:ph type="title"/>
          </p:nvPr>
        </p:nvSpPr>
        <p:spPr>
          <a:xfrm>
            <a:off x="515125" y="865179"/>
            <a:ext cx="2400300" cy="3345872"/>
          </a:xfrm>
        </p:spPr>
        <p:txBody>
          <a:bodyPr>
            <a:normAutofit/>
          </a:bodyPr>
          <a:lstStyle/>
          <a:p>
            <a:r>
              <a:rPr lang="en-US" dirty="0">
                <a:solidFill>
                  <a:srgbClr val="FFFFFF"/>
                </a:solidFill>
                <a:latin typeface="+mn-lt"/>
              </a:rPr>
              <a:t>What causes pronation in kids with DS?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1841609"/>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1BB97A3-9DE7-4290-A5FB-A34168E16F22}"/>
              </a:ext>
            </a:extLst>
          </p:cNvPr>
          <p:cNvSpPr>
            <a:spLocks noGrp="1"/>
          </p:cNvSpPr>
          <p:nvPr>
            <p:ph idx="1"/>
          </p:nvPr>
        </p:nvSpPr>
        <p:spPr>
          <a:xfrm>
            <a:off x="3335481" y="443508"/>
            <a:ext cx="5179868" cy="4189214"/>
          </a:xfrm>
        </p:spPr>
        <p:txBody>
          <a:bodyPr anchor="ctr">
            <a:normAutofit/>
          </a:bodyPr>
          <a:lstStyle/>
          <a:p>
            <a:pPr marL="0" indent="0">
              <a:buNone/>
            </a:pPr>
            <a:r>
              <a:rPr lang="en-US" dirty="0"/>
              <a:t> Joint instability can affect foot alignment and is influenced by :</a:t>
            </a:r>
          </a:p>
          <a:p>
            <a:pPr lvl="1"/>
            <a:r>
              <a:rPr lang="en-US" dirty="0"/>
              <a:t> Joint laxity			</a:t>
            </a:r>
          </a:p>
          <a:p>
            <a:pPr lvl="1"/>
            <a:r>
              <a:rPr lang="en-US" dirty="0"/>
              <a:t> Decreased muscular support (</a:t>
            </a:r>
            <a:r>
              <a:rPr lang="en-US" dirty="0" err="1"/>
              <a:t>cocontraction</a:t>
            </a:r>
            <a:r>
              <a:rPr lang="en-US" dirty="0"/>
              <a:t>) around the joint,</a:t>
            </a:r>
          </a:p>
          <a:p>
            <a:pPr lvl="1"/>
            <a:r>
              <a:rPr lang="en-US" dirty="0"/>
              <a:t> Decreased proprioception (understanding location of foot and joints in space)</a:t>
            </a:r>
          </a:p>
          <a:p>
            <a:pPr lvl="1"/>
            <a:r>
              <a:rPr lang="en-US" dirty="0"/>
              <a:t>Decreased postural tone</a:t>
            </a:r>
          </a:p>
          <a:p>
            <a:endParaRPr lang="en-US" dirty="0"/>
          </a:p>
        </p:txBody>
      </p:sp>
    </p:spTree>
    <p:extLst>
      <p:ext uri="{BB962C8B-B14F-4D97-AF65-F5344CB8AC3E}">
        <p14:creationId xmlns:p14="http://schemas.microsoft.com/office/powerpoint/2010/main" val="1736255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alpha val="68000"/>
                <a:lumMod val="59000"/>
                <a:lumOff val="41000"/>
              </a:schemeClr>
            </a:gs>
            <a:gs pos="27000">
              <a:schemeClr val="accent1">
                <a:lumMod val="45000"/>
                <a:lumOff val="55000"/>
              </a:schemeClr>
            </a:gs>
            <a:gs pos="85000">
              <a:srgbClr val="7030A0"/>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75E0A-B561-4C72-967D-DC1933465B9A}"/>
              </a:ext>
            </a:extLst>
          </p:cNvPr>
          <p:cNvSpPr>
            <a:spLocks noGrp="1"/>
          </p:cNvSpPr>
          <p:nvPr>
            <p:ph type="title"/>
          </p:nvPr>
        </p:nvSpPr>
        <p:spPr>
          <a:xfrm>
            <a:off x="1109067" y="273844"/>
            <a:ext cx="7406283" cy="994172"/>
          </a:xfrm>
        </p:spPr>
        <p:txBody>
          <a:bodyPr>
            <a:normAutofit/>
          </a:bodyPr>
          <a:lstStyle/>
          <a:p>
            <a:r>
              <a:rPr lang="en-US" sz="4050" dirty="0">
                <a:solidFill>
                  <a:srgbClr val="7030A0"/>
                </a:solidFill>
                <a:latin typeface="Comic Sans MS" panose="030F0702030302020204" pitchFamily="66" charset="0"/>
              </a:rPr>
              <a:t>To brace or not to brace?</a:t>
            </a:r>
          </a:p>
        </p:txBody>
      </p:sp>
      <p:sp>
        <p:nvSpPr>
          <p:cNvPr id="3" name="Content Placeholder 2">
            <a:extLst>
              <a:ext uri="{FF2B5EF4-FFF2-40B4-BE49-F238E27FC236}">
                <a16:creationId xmlns:a16="http://schemas.microsoft.com/office/drawing/2014/main" id="{F8DF0A04-2CDD-4CB9-8D70-B3A87475AAAE}"/>
              </a:ext>
            </a:extLst>
          </p:cNvPr>
          <p:cNvSpPr>
            <a:spLocks noGrp="1"/>
          </p:cNvSpPr>
          <p:nvPr>
            <p:ph idx="1"/>
          </p:nvPr>
        </p:nvSpPr>
        <p:spPr>
          <a:xfrm>
            <a:off x="628650" y="1369219"/>
            <a:ext cx="7886700" cy="2796070"/>
          </a:xfrm>
        </p:spPr>
        <p:txBody>
          <a:bodyPr/>
          <a:lstStyle/>
          <a:p>
            <a:pPr marL="0" indent="0">
              <a:buNone/>
            </a:pPr>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CE2A29BD-0F72-4A47-98F4-212B12B3B409}"/>
              </a:ext>
            </a:extLst>
          </p:cNvPr>
          <p:cNvPicPr>
            <a:picLocks noChangeAspect="1"/>
          </p:cNvPicPr>
          <p:nvPr/>
        </p:nvPicPr>
        <p:blipFill>
          <a:blip r:embed="rId2"/>
          <a:stretch>
            <a:fillRect/>
          </a:stretch>
        </p:blipFill>
        <p:spPr>
          <a:xfrm>
            <a:off x="2466304" y="1369219"/>
            <a:ext cx="3977282" cy="3265619"/>
          </a:xfrm>
          <a:prstGeom prst="rect">
            <a:avLst/>
          </a:prstGeom>
        </p:spPr>
      </p:pic>
    </p:spTree>
    <p:extLst>
      <p:ext uri="{BB962C8B-B14F-4D97-AF65-F5344CB8AC3E}">
        <p14:creationId xmlns:p14="http://schemas.microsoft.com/office/powerpoint/2010/main" val="2331044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7A294C-B923-4FAB-9E7D-23086CB8C78A}"/>
              </a:ext>
            </a:extLst>
          </p:cNvPr>
          <p:cNvSpPr>
            <a:spLocks noGrp="1"/>
          </p:cNvSpPr>
          <p:nvPr>
            <p:ph type="title"/>
          </p:nvPr>
        </p:nvSpPr>
        <p:spPr>
          <a:xfrm>
            <a:off x="630936" y="411480"/>
            <a:ext cx="2700645" cy="4073652"/>
          </a:xfrm>
        </p:spPr>
        <p:txBody>
          <a:bodyPr>
            <a:normAutofit/>
          </a:bodyPr>
          <a:lstStyle/>
          <a:p>
            <a:r>
              <a:rPr lang="en-US" sz="4100">
                <a:latin typeface="+mn-lt"/>
              </a:rPr>
              <a:t>Research studies</a:t>
            </a:r>
          </a:p>
        </p:txBody>
      </p:sp>
      <p:sp>
        <p:nvSpPr>
          <p:cNvPr id="24"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907987" y="2444036"/>
            <a:ext cx="3360420" cy="13716"/>
          </a:xfrm>
          <a:custGeom>
            <a:avLst/>
            <a:gdLst>
              <a:gd name="connsiteX0" fmla="*/ 0 w 3360420"/>
              <a:gd name="connsiteY0" fmla="*/ 0 h 13716"/>
              <a:gd name="connsiteX1" fmla="*/ 638480 w 3360420"/>
              <a:gd name="connsiteY1" fmla="*/ 0 h 13716"/>
              <a:gd name="connsiteX2" fmla="*/ 1310564 w 3360420"/>
              <a:gd name="connsiteY2" fmla="*/ 0 h 13716"/>
              <a:gd name="connsiteX3" fmla="*/ 2016252 w 3360420"/>
              <a:gd name="connsiteY3" fmla="*/ 0 h 13716"/>
              <a:gd name="connsiteX4" fmla="*/ 2721940 w 3360420"/>
              <a:gd name="connsiteY4" fmla="*/ 0 h 13716"/>
              <a:gd name="connsiteX5" fmla="*/ 3360420 w 3360420"/>
              <a:gd name="connsiteY5" fmla="*/ 0 h 13716"/>
              <a:gd name="connsiteX6" fmla="*/ 3360420 w 3360420"/>
              <a:gd name="connsiteY6" fmla="*/ 13716 h 13716"/>
              <a:gd name="connsiteX7" fmla="*/ 2621128 w 3360420"/>
              <a:gd name="connsiteY7" fmla="*/ 13716 h 13716"/>
              <a:gd name="connsiteX8" fmla="*/ 1881835 w 3360420"/>
              <a:gd name="connsiteY8" fmla="*/ 13716 h 13716"/>
              <a:gd name="connsiteX9" fmla="*/ 1209751 w 3360420"/>
              <a:gd name="connsiteY9" fmla="*/ 13716 h 13716"/>
              <a:gd name="connsiteX10" fmla="*/ 0 w 3360420"/>
              <a:gd name="connsiteY10" fmla="*/ 13716 h 13716"/>
              <a:gd name="connsiteX11" fmla="*/ 0 w 3360420"/>
              <a:gd name="connsiteY11" fmla="*/ 0 h 13716"/>
              <a:gd name="connsiteX0" fmla="*/ 0 w 3360420"/>
              <a:gd name="connsiteY0" fmla="*/ 0 h 13716"/>
              <a:gd name="connsiteX1" fmla="*/ 638480 w 3360420"/>
              <a:gd name="connsiteY1" fmla="*/ 0 h 13716"/>
              <a:gd name="connsiteX2" fmla="*/ 1209751 w 3360420"/>
              <a:gd name="connsiteY2" fmla="*/ 0 h 13716"/>
              <a:gd name="connsiteX3" fmla="*/ 1949044 w 3360420"/>
              <a:gd name="connsiteY3" fmla="*/ 0 h 13716"/>
              <a:gd name="connsiteX4" fmla="*/ 2587523 w 3360420"/>
              <a:gd name="connsiteY4" fmla="*/ 0 h 13716"/>
              <a:gd name="connsiteX5" fmla="*/ 3360420 w 3360420"/>
              <a:gd name="connsiteY5" fmla="*/ 0 h 13716"/>
              <a:gd name="connsiteX6" fmla="*/ 3360420 w 3360420"/>
              <a:gd name="connsiteY6" fmla="*/ 13716 h 13716"/>
              <a:gd name="connsiteX7" fmla="*/ 2688336 w 3360420"/>
              <a:gd name="connsiteY7" fmla="*/ 13716 h 13716"/>
              <a:gd name="connsiteX8" fmla="*/ 1949044 w 3360420"/>
              <a:gd name="connsiteY8" fmla="*/ 13716 h 13716"/>
              <a:gd name="connsiteX9" fmla="*/ 1377772 w 3360420"/>
              <a:gd name="connsiteY9" fmla="*/ 13716 h 13716"/>
              <a:gd name="connsiteX10" fmla="*/ 705688 w 3360420"/>
              <a:gd name="connsiteY10" fmla="*/ 13716 h 13716"/>
              <a:gd name="connsiteX11" fmla="*/ 0 w 3360420"/>
              <a:gd name="connsiteY11" fmla="*/ 13716 h 13716"/>
              <a:gd name="connsiteX12" fmla="*/ 0 w 3360420"/>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420" h="13716" fill="none" extrusionOk="0">
                <a:moveTo>
                  <a:pt x="0" y="0"/>
                </a:moveTo>
                <a:cubicBezTo>
                  <a:pt x="191406" y="10001"/>
                  <a:pt x="492041" y="-46237"/>
                  <a:pt x="638480" y="0"/>
                </a:cubicBezTo>
                <a:cubicBezTo>
                  <a:pt x="757906" y="33197"/>
                  <a:pt x="1156600" y="-41629"/>
                  <a:pt x="1310564" y="0"/>
                </a:cubicBezTo>
                <a:cubicBezTo>
                  <a:pt x="1379184" y="24203"/>
                  <a:pt x="1719005" y="-47956"/>
                  <a:pt x="2016252" y="0"/>
                </a:cubicBezTo>
                <a:cubicBezTo>
                  <a:pt x="2309065" y="7372"/>
                  <a:pt x="2409711" y="1344"/>
                  <a:pt x="2721940" y="0"/>
                </a:cubicBezTo>
                <a:cubicBezTo>
                  <a:pt x="2995269" y="34213"/>
                  <a:pt x="3156613" y="531"/>
                  <a:pt x="3360420" y="0"/>
                </a:cubicBezTo>
                <a:cubicBezTo>
                  <a:pt x="3359915" y="3577"/>
                  <a:pt x="3360235" y="9896"/>
                  <a:pt x="3360420" y="13716"/>
                </a:cubicBezTo>
                <a:cubicBezTo>
                  <a:pt x="3039840" y="-6995"/>
                  <a:pt x="2944234" y="11098"/>
                  <a:pt x="2621128" y="13716"/>
                </a:cubicBezTo>
                <a:cubicBezTo>
                  <a:pt x="2291334" y="35811"/>
                  <a:pt x="2154043" y="38867"/>
                  <a:pt x="1881835" y="13716"/>
                </a:cubicBezTo>
                <a:cubicBezTo>
                  <a:pt x="1588327" y="-7987"/>
                  <a:pt x="1439318" y="-9600"/>
                  <a:pt x="1209751" y="13716"/>
                </a:cubicBezTo>
                <a:cubicBezTo>
                  <a:pt x="977769" y="43531"/>
                  <a:pt x="301166" y="108207"/>
                  <a:pt x="0" y="13716"/>
                </a:cubicBezTo>
                <a:cubicBezTo>
                  <a:pt x="77" y="9528"/>
                  <a:pt x="-88" y="4529"/>
                  <a:pt x="0" y="0"/>
                </a:cubicBezTo>
                <a:close/>
              </a:path>
              <a:path w="3360420" h="13716" stroke="0" extrusionOk="0">
                <a:moveTo>
                  <a:pt x="0" y="0"/>
                </a:moveTo>
                <a:cubicBezTo>
                  <a:pt x="170421" y="-4407"/>
                  <a:pt x="491890" y="-50462"/>
                  <a:pt x="638480" y="0"/>
                </a:cubicBezTo>
                <a:cubicBezTo>
                  <a:pt x="792506" y="30971"/>
                  <a:pt x="1031707" y="-14677"/>
                  <a:pt x="1209751" y="0"/>
                </a:cubicBezTo>
                <a:cubicBezTo>
                  <a:pt x="1357076" y="52145"/>
                  <a:pt x="1723115" y="-4348"/>
                  <a:pt x="1949044" y="0"/>
                </a:cubicBezTo>
                <a:cubicBezTo>
                  <a:pt x="2192488" y="-34098"/>
                  <a:pt x="2339103" y="-31352"/>
                  <a:pt x="2587523" y="0"/>
                </a:cubicBezTo>
                <a:cubicBezTo>
                  <a:pt x="2818806" y="-7742"/>
                  <a:pt x="3217848" y="-30081"/>
                  <a:pt x="3360420" y="0"/>
                </a:cubicBezTo>
                <a:cubicBezTo>
                  <a:pt x="3359513" y="2997"/>
                  <a:pt x="3360180" y="8915"/>
                  <a:pt x="3360420" y="13716"/>
                </a:cubicBezTo>
                <a:cubicBezTo>
                  <a:pt x="3034345" y="-17354"/>
                  <a:pt x="2841928" y="47909"/>
                  <a:pt x="2688336" y="13716"/>
                </a:cubicBezTo>
                <a:cubicBezTo>
                  <a:pt x="2588685" y="8853"/>
                  <a:pt x="2270606" y="-39487"/>
                  <a:pt x="1949044" y="13716"/>
                </a:cubicBezTo>
                <a:cubicBezTo>
                  <a:pt x="1622278" y="37200"/>
                  <a:pt x="1629740" y="12517"/>
                  <a:pt x="1377772" y="13716"/>
                </a:cubicBezTo>
                <a:cubicBezTo>
                  <a:pt x="1148895" y="37407"/>
                  <a:pt x="976686" y="-12334"/>
                  <a:pt x="705688" y="13716"/>
                </a:cubicBezTo>
                <a:cubicBezTo>
                  <a:pt x="451150" y="60066"/>
                  <a:pt x="233487" y="-18420"/>
                  <a:pt x="0" y="13716"/>
                </a:cubicBezTo>
                <a:cubicBezTo>
                  <a:pt x="-131" y="10721"/>
                  <a:pt x="1210" y="5539"/>
                  <a:pt x="0" y="0"/>
                </a:cubicBezTo>
                <a:close/>
              </a:path>
              <a:path w="3360420" h="13716" fill="none" stroke="0" extrusionOk="0">
                <a:moveTo>
                  <a:pt x="0" y="0"/>
                </a:moveTo>
                <a:cubicBezTo>
                  <a:pt x="164693" y="20411"/>
                  <a:pt x="481374" y="-25570"/>
                  <a:pt x="638480" y="0"/>
                </a:cubicBezTo>
                <a:cubicBezTo>
                  <a:pt x="798995" y="30282"/>
                  <a:pt x="1140782" y="-27870"/>
                  <a:pt x="1310564" y="0"/>
                </a:cubicBezTo>
                <a:cubicBezTo>
                  <a:pt x="1415376" y="59022"/>
                  <a:pt x="1712923" y="34543"/>
                  <a:pt x="2016252" y="0"/>
                </a:cubicBezTo>
                <a:cubicBezTo>
                  <a:pt x="2299667" y="30754"/>
                  <a:pt x="2467976" y="-793"/>
                  <a:pt x="2721940" y="0"/>
                </a:cubicBezTo>
                <a:cubicBezTo>
                  <a:pt x="3014119" y="16113"/>
                  <a:pt x="3143946" y="-14907"/>
                  <a:pt x="3360420" y="0"/>
                </a:cubicBezTo>
                <a:cubicBezTo>
                  <a:pt x="3359485" y="2919"/>
                  <a:pt x="3359434" y="10491"/>
                  <a:pt x="3360420" y="13716"/>
                </a:cubicBezTo>
                <a:cubicBezTo>
                  <a:pt x="3046787" y="-23756"/>
                  <a:pt x="2956179" y="16001"/>
                  <a:pt x="2621128" y="13716"/>
                </a:cubicBezTo>
                <a:cubicBezTo>
                  <a:pt x="2297814" y="26084"/>
                  <a:pt x="2182001" y="28084"/>
                  <a:pt x="1881835" y="13716"/>
                </a:cubicBezTo>
                <a:cubicBezTo>
                  <a:pt x="1565437" y="-2872"/>
                  <a:pt x="1471458" y="8566"/>
                  <a:pt x="1209751" y="13716"/>
                </a:cubicBezTo>
                <a:cubicBezTo>
                  <a:pt x="973930" y="42996"/>
                  <a:pt x="321369" y="85738"/>
                  <a:pt x="0" y="13716"/>
                </a:cubicBezTo>
                <a:cubicBezTo>
                  <a:pt x="304" y="9505"/>
                  <a:pt x="1021" y="594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3360420"/>
                      <a:gd name="connsiteY0" fmla="*/ 0 h 13716"/>
                      <a:gd name="connsiteX1" fmla="*/ 638480 w 3360420"/>
                      <a:gd name="connsiteY1" fmla="*/ 0 h 13716"/>
                      <a:gd name="connsiteX2" fmla="*/ 1310564 w 3360420"/>
                      <a:gd name="connsiteY2" fmla="*/ 0 h 13716"/>
                      <a:gd name="connsiteX3" fmla="*/ 2016252 w 3360420"/>
                      <a:gd name="connsiteY3" fmla="*/ 0 h 13716"/>
                      <a:gd name="connsiteX4" fmla="*/ 2721940 w 3360420"/>
                      <a:gd name="connsiteY4" fmla="*/ 0 h 13716"/>
                      <a:gd name="connsiteX5" fmla="*/ 3360420 w 3360420"/>
                      <a:gd name="connsiteY5" fmla="*/ 0 h 13716"/>
                      <a:gd name="connsiteX6" fmla="*/ 3360420 w 3360420"/>
                      <a:gd name="connsiteY6" fmla="*/ 13716 h 13716"/>
                      <a:gd name="connsiteX7" fmla="*/ 2621128 w 3360420"/>
                      <a:gd name="connsiteY7" fmla="*/ 13716 h 13716"/>
                      <a:gd name="connsiteX8" fmla="*/ 1881835 w 3360420"/>
                      <a:gd name="connsiteY8" fmla="*/ 13716 h 13716"/>
                      <a:gd name="connsiteX9" fmla="*/ 1209751 w 3360420"/>
                      <a:gd name="connsiteY9" fmla="*/ 13716 h 13716"/>
                      <a:gd name="connsiteX10" fmla="*/ 0 w 3360420"/>
                      <a:gd name="connsiteY10" fmla="*/ 13716 h 13716"/>
                      <a:gd name="connsiteX11" fmla="*/ 0 w 3360420"/>
                      <a:gd name="connsiteY11"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60420" h="13716" fill="none" extrusionOk="0">
                        <a:moveTo>
                          <a:pt x="0" y="0"/>
                        </a:moveTo>
                        <a:cubicBezTo>
                          <a:pt x="173390" y="25775"/>
                          <a:pt x="488191" y="-28129"/>
                          <a:pt x="638480" y="0"/>
                        </a:cubicBezTo>
                        <a:cubicBezTo>
                          <a:pt x="788769" y="28129"/>
                          <a:pt x="1174965" y="-28957"/>
                          <a:pt x="1310564" y="0"/>
                        </a:cubicBezTo>
                        <a:cubicBezTo>
                          <a:pt x="1446163" y="28957"/>
                          <a:pt x="1725466" y="-34787"/>
                          <a:pt x="2016252" y="0"/>
                        </a:cubicBezTo>
                        <a:cubicBezTo>
                          <a:pt x="2307038" y="34787"/>
                          <a:pt x="2437945" y="-15142"/>
                          <a:pt x="2721940" y="0"/>
                        </a:cubicBezTo>
                        <a:cubicBezTo>
                          <a:pt x="3005935" y="15142"/>
                          <a:pt x="3141795" y="-10480"/>
                          <a:pt x="3360420" y="0"/>
                        </a:cubicBezTo>
                        <a:cubicBezTo>
                          <a:pt x="3359940" y="2989"/>
                          <a:pt x="3359779" y="10166"/>
                          <a:pt x="3360420" y="13716"/>
                        </a:cubicBezTo>
                        <a:cubicBezTo>
                          <a:pt x="3047302" y="-18841"/>
                          <a:pt x="2960325" y="10240"/>
                          <a:pt x="2621128" y="13716"/>
                        </a:cubicBezTo>
                        <a:cubicBezTo>
                          <a:pt x="2281931" y="17192"/>
                          <a:pt x="2176842" y="26844"/>
                          <a:pt x="1881835" y="13716"/>
                        </a:cubicBezTo>
                        <a:cubicBezTo>
                          <a:pt x="1586828" y="588"/>
                          <a:pt x="1449984" y="-8996"/>
                          <a:pt x="1209751" y="13716"/>
                        </a:cubicBezTo>
                        <a:cubicBezTo>
                          <a:pt x="969518" y="36428"/>
                          <a:pt x="318488" y="55902"/>
                          <a:pt x="0" y="13716"/>
                        </a:cubicBezTo>
                        <a:cubicBezTo>
                          <a:pt x="182" y="9317"/>
                          <a:pt x="482" y="5285"/>
                          <a:pt x="0" y="0"/>
                        </a:cubicBezTo>
                        <a:close/>
                      </a:path>
                      <a:path w="3360420" h="13716" stroke="0" extrusionOk="0">
                        <a:moveTo>
                          <a:pt x="0" y="0"/>
                        </a:moveTo>
                        <a:cubicBezTo>
                          <a:pt x="152211" y="-10113"/>
                          <a:pt x="493092" y="-25529"/>
                          <a:pt x="638480" y="0"/>
                        </a:cubicBezTo>
                        <a:cubicBezTo>
                          <a:pt x="783868" y="25529"/>
                          <a:pt x="1051824" y="-19092"/>
                          <a:pt x="1209751" y="0"/>
                        </a:cubicBezTo>
                        <a:cubicBezTo>
                          <a:pt x="1367678" y="19092"/>
                          <a:pt x="1729599" y="16071"/>
                          <a:pt x="1949044" y="0"/>
                        </a:cubicBezTo>
                        <a:cubicBezTo>
                          <a:pt x="2168489" y="-16071"/>
                          <a:pt x="2323758" y="-4710"/>
                          <a:pt x="2587523" y="0"/>
                        </a:cubicBezTo>
                        <a:cubicBezTo>
                          <a:pt x="2851288" y="4710"/>
                          <a:pt x="3195571" y="-8175"/>
                          <a:pt x="3360420" y="0"/>
                        </a:cubicBezTo>
                        <a:cubicBezTo>
                          <a:pt x="3359928" y="2764"/>
                          <a:pt x="3360118" y="8747"/>
                          <a:pt x="3360420" y="13716"/>
                        </a:cubicBezTo>
                        <a:cubicBezTo>
                          <a:pt x="3025528" y="-15604"/>
                          <a:pt x="2845368" y="35037"/>
                          <a:pt x="2688336" y="13716"/>
                        </a:cubicBezTo>
                        <a:cubicBezTo>
                          <a:pt x="2531304" y="-7605"/>
                          <a:pt x="2279760" y="-9642"/>
                          <a:pt x="1949044" y="13716"/>
                        </a:cubicBezTo>
                        <a:cubicBezTo>
                          <a:pt x="1618328" y="37074"/>
                          <a:pt x="1624903" y="7505"/>
                          <a:pt x="1377772" y="13716"/>
                        </a:cubicBezTo>
                        <a:cubicBezTo>
                          <a:pt x="1130641" y="19927"/>
                          <a:pt x="973925" y="-19083"/>
                          <a:pt x="705688" y="13716"/>
                        </a:cubicBezTo>
                        <a:cubicBezTo>
                          <a:pt x="437451" y="46515"/>
                          <a:pt x="236989" y="-13738"/>
                          <a:pt x="0" y="13716"/>
                        </a:cubicBezTo>
                        <a:cubicBezTo>
                          <a:pt x="614" y="9981"/>
                          <a:pt x="600" y="540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6A2A1E01-E0B1-4D63-BADD-20FA1BB92B25}"/>
              </a:ext>
            </a:extLst>
          </p:cNvPr>
          <p:cNvSpPr>
            <a:spLocks noGrp="1"/>
          </p:cNvSpPr>
          <p:nvPr>
            <p:ph idx="1"/>
          </p:nvPr>
        </p:nvSpPr>
        <p:spPr>
          <a:xfrm>
            <a:off x="3844813" y="414068"/>
            <a:ext cx="4668251" cy="4073652"/>
          </a:xfrm>
        </p:spPr>
        <p:txBody>
          <a:bodyPr anchor="ctr">
            <a:normAutofit/>
          </a:bodyPr>
          <a:lstStyle/>
          <a:p>
            <a:pPr marL="0" indent="0">
              <a:buNone/>
            </a:pPr>
            <a:r>
              <a:rPr lang="en-US" sz="1700" u="sng"/>
              <a:t>Efficacy of Orthoses for Children with Hypotonia, A Systematic Review</a:t>
            </a:r>
            <a:r>
              <a:rPr lang="en-US" sz="1700"/>
              <a:t>:</a:t>
            </a:r>
          </a:p>
          <a:p>
            <a:pPr marL="0" indent="0">
              <a:buNone/>
            </a:pPr>
            <a:r>
              <a:rPr lang="en-US" sz="1700"/>
              <a:t> Weber and Martin, Pediatric Physical Therapy, 2014</a:t>
            </a:r>
          </a:p>
          <a:p>
            <a:r>
              <a:rPr lang="en-US" sz="1700"/>
              <a:t>Systematic review that looked at 10 articles</a:t>
            </a:r>
          </a:p>
          <a:p>
            <a:r>
              <a:rPr lang="en-US" sz="1700"/>
              <a:t>Looked at efficacy of orthoses for children with hypotonia</a:t>
            </a:r>
          </a:p>
          <a:p>
            <a:pPr marL="685800" lvl="2" indent="0">
              <a:buNone/>
            </a:pPr>
            <a:endParaRPr lang="en-US" sz="1700"/>
          </a:p>
        </p:txBody>
      </p:sp>
    </p:spTree>
    <p:extLst>
      <p:ext uri="{BB962C8B-B14F-4D97-AF65-F5344CB8AC3E}">
        <p14:creationId xmlns:p14="http://schemas.microsoft.com/office/powerpoint/2010/main" val="1605868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7A294C-B923-4FAB-9E7D-23086CB8C78A}"/>
              </a:ext>
            </a:extLst>
          </p:cNvPr>
          <p:cNvSpPr>
            <a:spLocks noGrp="1"/>
          </p:cNvSpPr>
          <p:nvPr>
            <p:ph type="title"/>
          </p:nvPr>
        </p:nvSpPr>
        <p:spPr>
          <a:xfrm>
            <a:off x="630936" y="411480"/>
            <a:ext cx="2700645" cy="4073652"/>
          </a:xfrm>
        </p:spPr>
        <p:txBody>
          <a:bodyPr>
            <a:normAutofit/>
          </a:bodyPr>
          <a:lstStyle/>
          <a:p>
            <a:r>
              <a:rPr lang="en-US" sz="4100">
                <a:latin typeface="+mn-lt"/>
              </a:rPr>
              <a:t>Research studies</a:t>
            </a:r>
          </a:p>
        </p:txBody>
      </p:sp>
      <p:sp>
        <p:nvSpPr>
          <p:cNvPr id="24"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907987" y="2444036"/>
            <a:ext cx="3360420" cy="13716"/>
          </a:xfrm>
          <a:custGeom>
            <a:avLst/>
            <a:gdLst>
              <a:gd name="connsiteX0" fmla="*/ 0 w 3360420"/>
              <a:gd name="connsiteY0" fmla="*/ 0 h 13716"/>
              <a:gd name="connsiteX1" fmla="*/ 638480 w 3360420"/>
              <a:gd name="connsiteY1" fmla="*/ 0 h 13716"/>
              <a:gd name="connsiteX2" fmla="*/ 1310564 w 3360420"/>
              <a:gd name="connsiteY2" fmla="*/ 0 h 13716"/>
              <a:gd name="connsiteX3" fmla="*/ 2016252 w 3360420"/>
              <a:gd name="connsiteY3" fmla="*/ 0 h 13716"/>
              <a:gd name="connsiteX4" fmla="*/ 2721940 w 3360420"/>
              <a:gd name="connsiteY4" fmla="*/ 0 h 13716"/>
              <a:gd name="connsiteX5" fmla="*/ 3360420 w 3360420"/>
              <a:gd name="connsiteY5" fmla="*/ 0 h 13716"/>
              <a:gd name="connsiteX6" fmla="*/ 3360420 w 3360420"/>
              <a:gd name="connsiteY6" fmla="*/ 13716 h 13716"/>
              <a:gd name="connsiteX7" fmla="*/ 2621128 w 3360420"/>
              <a:gd name="connsiteY7" fmla="*/ 13716 h 13716"/>
              <a:gd name="connsiteX8" fmla="*/ 1881835 w 3360420"/>
              <a:gd name="connsiteY8" fmla="*/ 13716 h 13716"/>
              <a:gd name="connsiteX9" fmla="*/ 1209751 w 3360420"/>
              <a:gd name="connsiteY9" fmla="*/ 13716 h 13716"/>
              <a:gd name="connsiteX10" fmla="*/ 0 w 3360420"/>
              <a:gd name="connsiteY10" fmla="*/ 13716 h 13716"/>
              <a:gd name="connsiteX11" fmla="*/ 0 w 3360420"/>
              <a:gd name="connsiteY11" fmla="*/ 0 h 13716"/>
              <a:gd name="connsiteX0" fmla="*/ 0 w 3360420"/>
              <a:gd name="connsiteY0" fmla="*/ 0 h 13716"/>
              <a:gd name="connsiteX1" fmla="*/ 638480 w 3360420"/>
              <a:gd name="connsiteY1" fmla="*/ 0 h 13716"/>
              <a:gd name="connsiteX2" fmla="*/ 1209751 w 3360420"/>
              <a:gd name="connsiteY2" fmla="*/ 0 h 13716"/>
              <a:gd name="connsiteX3" fmla="*/ 1949044 w 3360420"/>
              <a:gd name="connsiteY3" fmla="*/ 0 h 13716"/>
              <a:gd name="connsiteX4" fmla="*/ 2587523 w 3360420"/>
              <a:gd name="connsiteY4" fmla="*/ 0 h 13716"/>
              <a:gd name="connsiteX5" fmla="*/ 3360420 w 3360420"/>
              <a:gd name="connsiteY5" fmla="*/ 0 h 13716"/>
              <a:gd name="connsiteX6" fmla="*/ 3360420 w 3360420"/>
              <a:gd name="connsiteY6" fmla="*/ 13716 h 13716"/>
              <a:gd name="connsiteX7" fmla="*/ 2688336 w 3360420"/>
              <a:gd name="connsiteY7" fmla="*/ 13716 h 13716"/>
              <a:gd name="connsiteX8" fmla="*/ 1949044 w 3360420"/>
              <a:gd name="connsiteY8" fmla="*/ 13716 h 13716"/>
              <a:gd name="connsiteX9" fmla="*/ 1377772 w 3360420"/>
              <a:gd name="connsiteY9" fmla="*/ 13716 h 13716"/>
              <a:gd name="connsiteX10" fmla="*/ 705688 w 3360420"/>
              <a:gd name="connsiteY10" fmla="*/ 13716 h 13716"/>
              <a:gd name="connsiteX11" fmla="*/ 0 w 3360420"/>
              <a:gd name="connsiteY11" fmla="*/ 13716 h 13716"/>
              <a:gd name="connsiteX12" fmla="*/ 0 w 3360420"/>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420" h="13716" fill="none" extrusionOk="0">
                <a:moveTo>
                  <a:pt x="0" y="0"/>
                </a:moveTo>
                <a:cubicBezTo>
                  <a:pt x="191406" y="10001"/>
                  <a:pt x="492041" y="-46237"/>
                  <a:pt x="638480" y="0"/>
                </a:cubicBezTo>
                <a:cubicBezTo>
                  <a:pt x="757906" y="33197"/>
                  <a:pt x="1156600" y="-41629"/>
                  <a:pt x="1310564" y="0"/>
                </a:cubicBezTo>
                <a:cubicBezTo>
                  <a:pt x="1379184" y="24203"/>
                  <a:pt x="1719005" y="-47956"/>
                  <a:pt x="2016252" y="0"/>
                </a:cubicBezTo>
                <a:cubicBezTo>
                  <a:pt x="2309065" y="7372"/>
                  <a:pt x="2409711" y="1344"/>
                  <a:pt x="2721940" y="0"/>
                </a:cubicBezTo>
                <a:cubicBezTo>
                  <a:pt x="2995269" y="34213"/>
                  <a:pt x="3156613" y="531"/>
                  <a:pt x="3360420" y="0"/>
                </a:cubicBezTo>
                <a:cubicBezTo>
                  <a:pt x="3359915" y="3577"/>
                  <a:pt x="3360235" y="9896"/>
                  <a:pt x="3360420" y="13716"/>
                </a:cubicBezTo>
                <a:cubicBezTo>
                  <a:pt x="3039840" y="-6995"/>
                  <a:pt x="2944234" y="11098"/>
                  <a:pt x="2621128" y="13716"/>
                </a:cubicBezTo>
                <a:cubicBezTo>
                  <a:pt x="2291334" y="35811"/>
                  <a:pt x="2154043" y="38867"/>
                  <a:pt x="1881835" y="13716"/>
                </a:cubicBezTo>
                <a:cubicBezTo>
                  <a:pt x="1588327" y="-7987"/>
                  <a:pt x="1439318" y="-9600"/>
                  <a:pt x="1209751" y="13716"/>
                </a:cubicBezTo>
                <a:cubicBezTo>
                  <a:pt x="977769" y="43531"/>
                  <a:pt x="301166" y="108207"/>
                  <a:pt x="0" y="13716"/>
                </a:cubicBezTo>
                <a:cubicBezTo>
                  <a:pt x="77" y="9528"/>
                  <a:pt x="-88" y="4529"/>
                  <a:pt x="0" y="0"/>
                </a:cubicBezTo>
                <a:close/>
              </a:path>
              <a:path w="3360420" h="13716" stroke="0" extrusionOk="0">
                <a:moveTo>
                  <a:pt x="0" y="0"/>
                </a:moveTo>
                <a:cubicBezTo>
                  <a:pt x="170421" y="-4407"/>
                  <a:pt x="491890" y="-50462"/>
                  <a:pt x="638480" y="0"/>
                </a:cubicBezTo>
                <a:cubicBezTo>
                  <a:pt x="792506" y="30971"/>
                  <a:pt x="1031707" y="-14677"/>
                  <a:pt x="1209751" y="0"/>
                </a:cubicBezTo>
                <a:cubicBezTo>
                  <a:pt x="1357076" y="52145"/>
                  <a:pt x="1723115" y="-4348"/>
                  <a:pt x="1949044" y="0"/>
                </a:cubicBezTo>
                <a:cubicBezTo>
                  <a:pt x="2192488" y="-34098"/>
                  <a:pt x="2339103" y="-31352"/>
                  <a:pt x="2587523" y="0"/>
                </a:cubicBezTo>
                <a:cubicBezTo>
                  <a:pt x="2818806" y="-7742"/>
                  <a:pt x="3217848" y="-30081"/>
                  <a:pt x="3360420" y="0"/>
                </a:cubicBezTo>
                <a:cubicBezTo>
                  <a:pt x="3359513" y="2997"/>
                  <a:pt x="3360180" y="8915"/>
                  <a:pt x="3360420" y="13716"/>
                </a:cubicBezTo>
                <a:cubicBezTo>
                  <a:pt x="3034345" y="-17354"/>
                  <a:pt x="2841928" y="47909"/>
                  <a:pt x="2688336" y="13716"/>
                </a:cubicBezTo>
                <a:cubicBezTo>
                  <a:pt x="2588685" y="8853"/>
                  <a:pt x="2270606" y="-39487"/>
                  <a:pt x="1949044" y="13716"/>
                </a:cubicBezTo>
                <a:cubicBezTo>
                  <a:pt x="1622278" y="37200"/>
                  <a:pt x="1629740" y="12517"/>
                  <a:pt x="1377772" y="13716"/>
                </a:cubicBezTo>
                <a:cubicBezTo>
                  <a:pt x="1148895" y="37407"/>
                  <a:pt x="976686" y="-12334"/>
                  <a:pt x="705688" y="13716"/>
                </a:cubicBezTo>
                <a:cubicBezTo>
                  <a:pt x="451150" y="60066"/>
                  <a:pt x="233487" y="-18420"/>
                  <a:pt x="0" y="13716"/>
                </a:cubicBezTo>
                <a:cubicBezTo>
                  <a:pt x="-131" y="10721"/>
                  <a:pt x="1210" y="5539"/>
                  <a:pt x="0" y="0"/>
                </a:cubicBezTo>
                <a:close/>
              </a:path>
              <a:path w="3360420" h="13716" fill="none" stroke="0" extrusionOk="0">
                <a:moveTo>
                  <a:pt x="0" y="0"/>
                </a:moveTo>
                <a:cubicBezTo>
                  <a:pt x="164693" y="20411"/>
                  <a:pt x="481374" y="-25570"/>
                  <a:pt x="638480" y="0"/>
                </a:cubicBezTo>
                <a:cubicBezTo>
                  <a:pt x="798995" y="30282"/>
                  <a:pt x="1140782" y="-27870"/>
                  <a:pt x="1310564" y="0"/>
                </a:cubicBezTo>
                <a:cubicBezTo>
                  <a:pt x="1415376" y="59022"/>
                  <a:pt x="1712923" y="34543"/>
                  <a:pt x="2016252" y="0"/>
                </a:cubicBezTo>
                <a:cubicBezTo>
                  <a:pt x="2299667" y="30754"/>
                  <a:pt x="2467976" y="-793"/>
                  <a:pt x="2721940" y="0"/>
                </a:cubicBezTo>
                <a:cubicBezTo>
                  <a:pt x="3014119" y="16113"/>
                  <a:pt x="3143946" y="-14907"/>
                  <a:pt x="3360420" y="0"/>
                </a:cubicBezTo>
                <a:cubicBezTo>
                  <a:pt x="3359485" y="2919"/>
                  <a:pt x="3359434" y="10491"/>
                  <a:pt x="3360420" y="13716"/>
                </a:cubicBezTo>
                <a:cubicBezTo>
                  <a:pt x="3046787" y="-23756"/>
                  <a:pt x="2956179" y="16001"/>
                  <a:pt x="2621128" y="13716"/>
                </a:cubicBezTo>
                <a:cubicBezTo>
                  <a:pt x="2297814" y="26084"/>
                  <a:pt x="2182001" y="28084"/>
                  <a:pt x="1881835" y="13716"/>
                </a:cubicBezTo>
                <a:cubicBezTo>
                  <a:pt x="1565437" y="-2872"/>
                  <a:pt x="1471458" y="8566"/>
                  <a:pt x="1209751" y="13716"/>
                </a:cubicBezTo>
                <a:cubicBezTo>
                  <a:pt x="973930" y="42996"/>
                  <a:pt x="321369" y="85738"/>
                  <a:pt x="0" y="13716"/>
                </a:cubicBezTo>
                <a:cubicBezTo>
                  <a:pt x="304" y="9505"/>
                  <a:pt x="1021" y="594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3360420"/>
                      <a:gd name="connsiteY0" fmla="*/ 0 h 13716"/>
                      <a:gd name="connsiteX1" fmla="*/ 638480 w 3360420"/>
                      <a:gd name="connsiteY1" fmla="*/ 0 h 13716"/>
                      <a:gd name="connsiteX2" fmla="*/ 1310564 w 3360420"/>
                      <a:gd name="connsiteY2" fmla="*/ 0 h 13716"/>
                      <a:gd name="connsiteX3" fmla="*/ 2016252 w 3360420"/>
                      <a:gd name="connsiteY3" fmla="*/ 0 h 13716"/>
                      <a:gd name="connsiteX4" fmla="*/ 2721940 w 3360420"/>
                      <a:gd name="connsiteY4" fmla="*/ 0 h 13716"/>
                      <a:gd name="connsiteX5" fmla="*/ 3360420 w 3360420"/>
                      <a:gd name="connsiteY5" fmla="*/ 0 h 13716"/>
                      <a:gd name="connsiteX6" fmla="*/ 3360420 w 3360420"/>
                      <a:gd name="connsiteY6" fmla="*/ 13716 h 13716"/>
                      <a:gd name="connsiteX7" fmla="*/ 2621128 w 3360420"/>
                      <a:gd name="connsiteY7" fmla="*/ 13716 h 13716"/>
                      <a:gd name="connsiteX8" fmla="*/ 1881835 w 3360420"/>
                      <a:gd name="connsiteY8" fmla="*/ 13716 h 13716"/>
                      <a:gd name="connsiteX9" fmla="*/ 1209751 w 3360420"/>
                      <a:gd name="connsiteY9" fmla="*/ 13716 h 13716"/>
                      <a:gd name="connsiteX10" fmla="*/ 0 w 3360420"/>
                      <a:gd name="connsiteY10" fmla="*/ 13716 h 13716"/>
                      <a:gd name="connsiteX11" fmla="*/ 0 w 3360420"/>
                      <a:gd name="connsiteY11"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60420" h="13716" fill="none" extrusionOk="0">
                        <a:moveTo>
                          <a:pt x="0" y="0"/>
                        </a:moveTo>
                        <a:cubicBezTo>
                          <a:pt x="173390" y="25775"/>
                          <a:pt x="488191" y="-28129"/>
                          <a:pt x="638480" y="0"/>
                        </a:cubicBezTo>
                        <a:cubicBezTo>
                          <a:pt x="788769" y="28129"/>
                          <a:pt x="1174965" y="-28957"/>
                          <a:pt x="1310564" y="0"/>
                        </a:cubicBezTo>
                        <a:cubicBezTo>
                          <a:pt x="1446163" y="28957"/>
                          <a:pt x="1725466" y="-34787"/>
                          <a:pt x="2016252" y="0"/>
                        </a:cubicBezTo>
                        <a:cubicBezTo>
                          <a:pt x="2307038" y="34787"/>
                          <a:pt x="2437945" y="-15142"/>
                          <a:pt x="2721940" y="0"/>
                        </a:cubicBezTo>
                        <a:cubicBezTo>
                          <a:pt x="3005935" y="15142"/>
                          <a:pt x="3141795" y="-10480"/>
                          <a:pt x="3360420" y="0"/>
                        </a:cubicBezTo>
                        <a:cubicBezTo>
                          <a:pt x="3359940" y="2989"/>
                          <a:pt x="3359779" y="10166"/>
                          <a:pt x="3360420" y="13716"/>
                        </a:cubicBezTo>
                        <a:cubicBezTo>
                          <a:pt x="3047302" y="-18841"/>
                          <a:pt x="2960325" y="10240"/>
                          <a:pt x="2621128" y="13716"/>
                        </a:cubicBezTo>
                        <a:cubicBezTo>
                          <a:pt x="2281931" y="17192"/>
                          <a:pt x="2176842" y="26844"/>
                          <a:pt x="1881835" y="13716"/>
                        </a:cubicBezTo>
                        <a:cubicBezTo>
                          <a:pt x="1586828" y="588"/>
                          <a:pt x="1449984" y="-8996"/>
                          <a:pt x="1209751" y="13716"/>
                        </a:cubicBezTo>
                        <a:cubicBezTo>
                          <a:pt x="969518" y="36428"/>
                          <a:pt x="318488" y="55902"/>
                          <a:pt x="0" y="13716"/>
                        </a:cubicBezTo>
                        <a:cubicBezTo>
                          <a:pt x="182" y="9317"/>
                          <a:pt x="482" y="5285"/>
                          <a:pt x="0" y="0"/>
                        </a:cubicBezTo>
                        <a:close/>
                      </a:path>
                      <a:path w="3360420" h="13716" stroke="0" extrusionOk="0">
                        <a:moveTo>
                          <a:pt x="0" y="0"/>
                        </a:moveTo>
                        <a:cubicBezTo>
                          <a:pt x="152211" y="-10113"/>
                          <a:pt x="493092" y="-25529"/>
                          <a:pt x="638480" y="0"/>
                        </a:cubicBezTo>
                        <a:cubicBezTo>
                          <a:pt x="783868" y="25529"/>
                          <a:pt x="1051824" y="-19092"/>
                          <a:pt x="1209751" y="0"/>
                        </a:cubicBezTo>
                        <a:cubicBezTo>
                          <a:pt x="1367678" y="19092"/>
                          <a:pt x="1729599" y="16071"/>
                          <a:pt x="1949044" y="0"/>
                        </a:cubicBezTo>
                        <a:cubicBezTo>
                          <a:pt x="2168489" y="-16071"/>
                          <a:pt x="2323758" y="-4710"/>
                          <a:pt x="2587523" y="0"/>
                        </a:cubicBezTo>
                        <a:cubicBezTo>
                          <a:pt x="2851288" y="4710"/>
                          <a:pt x="3195571" y="-8175"/>
                          <a:pt x="3360420" y="0"/>
                        </a:cubicBezTo>
                        <a:cubicBezTo>
                          <a:pt x="3359928" y="2764"/>
                          <a:pt x="3360118" y="8747"/>
                          <a:pt x="3360420" y="13716"/>
                        </a:cubicBezTo>
                        <a:cubicBezTo>
                          <a:pt x="3025528" y="-15604"/>
                          <a:pt x="2845368" y="35037"/>
                          <a:pt x="2688336" y="13716"/>
                        </a:cubicBezTo>
                        <a:cubicBezTo>
                          <a:pt x="2531304" y="-7605"/>
                          <a:pt x="2279760" y="-9642"/>
                          <a:pt x="1949044" y="13716"/>
                        </a:cubicBezTo>
                        <a:cubicBezTo>
                          <a:pt x="1618328" y="37074"/>
                          <a:pt x="1624903" y="7505"/>
                          <a:pt x="1377772" y="13716"/>
                        </a:cubicBezTo>
                        <a:cubicBezTo>
                          <a:pt x="1130641" y="19927"/>
                          <a:pt x="973925" y="-19083"/>
                          <a:pt x="705688" y="13716"/>
                        </a:cubicBezTo>
                        <a:cubicBezTo>
                          <a:pt x="437451" y="46515"/>
                          <a:pt x="236989" y="-13738"/>
                          <a:pt x="0" y="13716"/>
                        </a:cubicBezTo>
                        <a:cubicBezTo>
                          <a:pt x="614" y="9981"/>
                          <a:pt x="600" y="540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6A2A1E01-E0B1-4D63-BADD-20FA1BB92B25}"/>
              </a:ext>
            </a:extLst>
          </p:cNvPr>
          <p:cNvSpPr>
            <a:spLocks noGrp="1"/>
          </p:cNvSpPr>
          <p:nvPr>
            <p:ph idx="1"/>
          </p:nvPr>
        </p:nvSpPr>
        <p:spPr>
          <a:xfrm>
            <a:off x="3844813" y="414068"/>
            <a:ext cx="4668251" cy="4073652"/>
          </a:xfrm>
        </p:spPr>
        <p:txBody>
          <a:bodyPr anchor="ctr">
            <a:normAutofit/>
          </a:bodyPr>
          <a:lstStyle/>
          <a:p>
            <a:r>
              <a:rPr lang="en-US" sz="1400" u="sng"/>
              <a:t>FO- foot orthotic—</a:t>
            </a:r>
            <a:r>
              <a:rPr lang="en-US" sz="1400"/>
              <a:t>3 studies (low level)-looked at structural alignment</a:t>
            </a:r>
          </a:p>
          <a:p>
            <a:pPr lvl="1"/>
            <a:r>
              <a:rPr lang="en-US" sz="1400"/>
              <a:t>Recommendation: addition of PT intervention recommended to:</a:t>
            </a:r>
          </a:p>
          <a:p>
            <a:pPr lvl="2"/>
            <a:r>
              <a:rPr lang="en-US" sz="1400"/>
              <a:t>Strengthen LE musculature to improve push off and augment support of the knee, </a:t>
            </a:r>
          </a:p>
          <a:p>
            <a:pPr lvl="2"/>
            <a:r>
              <a:rPr lang="en-US" sz="1400"/>
              <a:t>Dynamic activities in addition to FO’s</a:t>
            </a:r>
          </a:p>
          <a:p>
            <a:r>
              <a:rPr lang="en-US" sz="1400" u="sng"/>
              <a:t>ICF activity</a:t>
            </a:r>
            <a:r>
              <a:rPr lang="en-US" sz="1400"/>
              <a:t>: all 10 included ICF activity domain</a:t>
            </a:r>
          </a:p>
          <a:p>
            <a:pPr lvl="1"/>
            <a:r>
              <a:rPr lang="en-US" sz="1400"/>
              <a:t> 7 articles reported benefits to activity domain</a:t>
            </a:r>
          </a:p>
          <a:p>
            <a:pPr lvl="1"/>
            <a:r>
              <a:rPr lang="en-US" sz="1400"/>
              <a:t>3 articles suggest that orthoses may be detrimental to rate of gross motor development and should wait until after acquisition of independent walking</a:t>
            </a:r>
          </a:p>
          <a:p>
            <a:r>
              <a:rPr lang="en-US" sz="1400" u="sng"/>
              <a:t>SMO’s</a:t>
            </a:r>
            <a:r>
              <a:rPr lang="en-US" sz="1400"/>
              <a:t>: 5 studies</a:t>
            </a:r>
          </a:p>
          <a:p>
            <a:pPr lvl="1"/>
            <a:r>
              <a:rPr lang="en-US" sz="1400"/>
              <a:t>Looper: concern that SMO’s may constrain child’s ability to explore movement strategies and could be detrimental  when child is learning to walk </a:t>
            </a:r>
          </a:p>
          <a:p>
            <a:pPr marL="685800" lvl="2" indent="0">
              <a:buNone/>
            </a:pPr>
            <a:endParaRPr lang="en-US" sz="1400"/>
          </a:p>
        </p:txBody>
      </p:sp>
    </p:spTree>
    <p:extLst>
      <p:ext uri="{BB962C8B-B14F-4D97-AF65-F5344CB8AC3E}">
        <p14:creationId xmlns:p14="http://schemas.microsoft.com/office/powerpoint/2010/main" val="4180957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C7BD67-A454-43A8-A577-A7415613579B}"/>
              </a:ext>
            </a:extLst>
          </p:cNvPr>
          <p:cNvSpPr>
            <a:spLocks noGrp="1"/>
          </p:cNvSpPr>
          <p:nvPr>
            <p:ph type="title"/>
          </p:nvPr>
        </p:nvSpPr>
        <p:spPr>
          <a:xfrm>
            <a:off x="3973321" y="246888"/>
            <a:ext cx="4688333" cy="1337310"/>
          </a:xfrm>
        </p:spPr>
        <p:txBody>
          <a:bodyPr anchor="b">
            <a:normAutofit/>
          </a:bodyPr>
          <a:lstStyle/>
          <a:p>
            <a:r>
              <a:rPr lang="en-US" sz="4100"/>
              <a:t>Bottom line:</a:t>
            </a:r>
            <a:br>
              <a:rPr lang="en-US" sz="4100"/>
            </a:br>
            <a:endParaRPr lang="en-US" sz="4100"/>
          </a:p>
        </p:txBody>
      </p:sp>
      <p:pic>
        <p:nvPicPr>
          <p:cNvPr id="1026" name="Picture 2" descr="Down Syndrome And Hypotonia - What You Need To Know | Surestep">
            <a:extLst>
              <a:ext uri="{FF2B5EF4-FFF2-40B4-BE49-F238E27FC236}">
                <a16:creationId xmlns:a16="http://schemas.microsoft.com/office/drawing/2014/main" id="{96AB7301-158E-4198-BA2E-2A4370A1A3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835" r="14835"/>
          <a:stretch/>
        </p:blipFill>
        <p:spPr bwMode="auto">
          <a:xfrm>
            <a:off x="20" y="10"/>
            <a:ext cx="3492988" cy="51434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1781210"/>
            <a:ext cx="3182692" cy="13716"/>
          </a:xfrm>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 name="connsiteX0" fmla="*/ 0 w 3182692"/>
              <a:gd name="connsiteY0" fmla="*/ 0 h 13716"/>
              <a:gd name="connsiteX1" fmla="*/ 572885 w 3182692"/>
              <a:gd name="connsiteY1" fmla="*/ 0 h 13716"/>
              <a:gd name="connsiteX2" fmla="*/ 1113942 w 3182692"/>
              <a:gd name="connsiteY2" fmla="*/ 0 h 13716"/>
              <a:gd name="connsiteX3" fmla="*/ 1686827 w 3182692"/>
              <a:gd name="connsiteY3" fmla="*/ 0 h 13716"/>
              <a:gd name="connsiteX4" fmla="*/ 2323365 w 3182692"/>
              <a:gd name="connsiteY4" fmla="*/ 0 h 13716"/>
              <a:gd name="connsiteX5" fmla="*/ 3182692 w 3182692"/>
              <a:gd name="connsiteY5" fmla="*/ 0 h 13716"/>
              <a:gd name="connsiteX6" fmla="*/ 3182692 w 3182692"/>
              <a:gd name="connsiteY6" fmla="*/ 13716 h 13716"/>
              <a:gd name="connsiteX7" fmla="*/ 2546154 w 3182692"/>
              <a:gd name="connsiteY7" fmla="*/ 13716 h 13716"/>
              <a:gd name="connsiteX8" fmla="*/ 1845961 w 3182692"/>
              <a:gd name="connsiteY8" fmla="*/ 13716 h 13716"/>
              <a:gd name="connsiteX9" fmla="*/ 1304904 w 3182692"/>
              <a:gd name="connsiteY9" fmla="*/ 13716 h 13716"/>
              <a:gd name="connsiteX10" fmla="*/ 604711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70" y="4238"/>
                  <a:pt x="3183054" y="9645"/>
                  <a:pt x="3182692" y="13716"/>
                </a:cubicBezTo>
                <a:cubicBezTo>
                  <a:pt x="2944477" y="11253"/>
                  <a:pt x="2868931" y="7798"/>
                  <a:pt x="2609807" y="13716"/>
                </a:cubicBezTo>
                <a:cubicBezTo>
                  <a:pt x="2341556" y="1621"/>
                  <a:pt x="2324113" y="18134"/>
                  <a:pt x="2068750" y="13716"/>
                </a:cubicBezTo>
                <a:cubicBezTo>
                  <a:pt x="1817163" y="3280"/>
                  <a:pt x="1716254" y="21407"/>
                  <a:pt x="1432211" y="13716"/>
                </a:cubicBezTo>
                <a:cubicBezTo>
                  <a:pt x="1164747" y="-32709"/>
                  <a:pt x="993140" y="23003"/>
                  <a:pt x="859327" y="13716"/>
                </a:cubicBezTo>
                <a:cubicBezTo>
                  <a:pt x="750703" y="-29546"/>
                  <a:pt x="236193" y="34159"/>
                  <a:pt x="0" y="13716"/>
                </a:cubicBezTo>
                <a:cubicBezTo>
                  <a:pt x="-950" y="8514"/>
                  <a:pt x="-119" y="3449"/>
                  <a:pt x="0" y="0"/>
                </a:cubicBezTo>
                <a:close/>
              </a:path>
              <a:path w="3182692" h="13716"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1911" y="5403"/>
                  <a:pt x="3181851" y="9705"/>
                  <a:pt x="3182692" y="13716"/>
                </a:cubicBezTo>
                <a:cubicBezTo>
                  <a:pt x="3012563" y="-42392"/>
                  <a:pt x="2765409" y="31046"/>
                  <a:pt x="2546154" y="13716"/>
                </a:cubicBezTo>
                <a:cubicBezTo>
                  <a:pt x="2333381" y="9342"/>
                  <a:pt x="2154438" y="5266"/>
                  <a:pt x="1845961" y="13716"/>
                </a:cubicBezTo>
                <a:cubicBezTo>
                  <a:pt x="1531509" y="29240"/>
                  <a:pt x="1456631" y="-11178"/>
                  <a:pt x="1304904" y="13716"/>
                </a:cubicBezTo>
                <a:cubicBezTo>
                  <a:pt x="1168344" y="31779"/>
                  <a:pt x="928499" y="10475"/>
                  <a:pt x="604711" y="13716"/>
                </a:cubicBezTo>
                <a:cubicBezTo>
                  <a:pt x="285438" y="33435"/>
                  <a:pt x="116029" y="-26776"/>
                  <a:pt x="0" y="13716"/>
                </a:cubicBezTo>
                <a:cubicBezTo>
                  <a:pt x="242" y="7496"/>
                  <a:pt x="776" y="5947"/>
                  <a:pt x="0" y="0"/>
                </a:cubicBezTo>
                <a:close/>
              </a:path>
              <a:path w="3182692" h="13716"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2796" y="3768"/>
                  <a:pt x="3182802" y="10153"/>
                  <a:pt x="3182692" y="13716"/>
                </a:cubicBezTo>
                <a:cubicBezTo>
                  <a:pt x="2959845" y="21002"/>
                  <a:pt x="2868929" y="20408"/>
                  <a:pt x="2609807" y="13716"/>
                </a:cubicBezTo>
                <a:cubicBezTo>
                  <a:pt x="2341405" y="1420"/>
                  <a:pt x="2328488" y="15864"/>
                  <a:pt x="2068750" y="13716"/>
                </a:cubicBezTo>
                <a:cubicBezTo>
                  <a:pt x="1816113" y="-2177"/>
                  <a:pt x="1699345" y="32283"/>
                  <a:pt x="1432211" y="13716"/>
                </a:cubicBezTo>
                <a:cubicBezTo>
                  <a:pt x="1148381" y="-32756"/>
                  <a:pt x="987622" y="-2169"/>
                  <a:pt x="859327" y="13716"/>
                </a:cubicBezTo>
                <a:cubicBezTo>
                  <a:pt x="743387" y="32850"/>
                  <a:pt x="194182" y="14217"/>
                  <a:pt x="0" y="13716"/>
                </a:cubicBezTo>
                <a:cubicBezTo>
                  <a:pt x="84" y="8233"/>
                  <a:pt x="-347" y="3186"/>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2906" y="4075"/>
                          <a:pt x="3183008" y="9784"/>
                          <a:pt x="3182692" y="13716"/>
                        </a:cubicBezTo>
                        <a:cubicBezTo>
                          <a:pt x="2947402" y="17868"/>
                          <a:pt x="2876226" y="22619"/>
                          <a:pt x="2609807" y="13716"/>
                        </a:cubicBezTo>
                        <a:cubicBezTo>
                          <a:pt x="2343389" y="4813"/>
                          <a:pt x="2326689" y="21007"/>
                          <a:pt x="2068750" y="13716"/>
                        </a:cubicBezTo>
                        <a:cubicBezTo>
                          <a:pt x="1810811" y="6425"/>
                          <a:pt x="1713836" y="43647"/>
                          <a:pt x="1432211" y="13716"/>
                        </a:cubicBezTo>
                        <a:cubicBezTo>
                          <a:pt x="1150586" y="-16215"/>
                          <a:pt x="982765" y="-825"/>
                          <a:pt x="859327" y="13716"/>
                        </a:cubicBezTo>
                        <a:cubicBezTo>
                          <a:pt x="735889" y="28257"/>
                          <a:pt x="254183" y="30659"/>
                          <a:pt x="0" y="13716"/>
                        </a:cubicBezTo>
                        <a:cubicBezTo>
                          <a:pt x="-535" y="8247"/>
                          <a:pt x="-201" y="2959"/>
                          <a:pt x="0" y="0"/>
                        </a:cubicBezTo>
                        <a:close/>
                      </a:path>
                      <a:path w="3182692" h="13716"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2126" y="5320"/>
                          <a:pt x="3182368" y="9001"/>
                          <a:pt x="3182692" y="13716"/>
                        </a:cubicBezTo>
                        <a:cubicBezTo>
                          <a:pt x="3026065" y="-15421"/>
                          <a:pt x="2775006" y="18495"/>
                          <a:pt x="2546154" y="13716"/>
                        </a:cubicBezTo>
                        <a:cubicBezTo>
                          <a:pt x="2317302" y="8937"/>
                          <a:pt x="2168173" y="-13085"/>
                          <a:pt x="1845961" y="13716"/>
                        </a:cubicBezTo>
                        <a:cubicBezTo>
                          <a:pt x="1523749" y="40517"/>
                          <a:pt x="1450078" y="-5416"/>
                          <a:pt x="1304904" y="13716"/>
                        </a:cubicBezTo>
                        <a:cubicBezTo>
                          <a:pt x="1159730" y="32848"/>
                          <a:pt x="942635" y="-14593"/>
                          <a:pt x="604711" y="13716"/>
                        </a:cubicBezTo>
                        <a:cubicBezTo>
                          <a:pt x="266787" y="42025"/>
                          <a:pt x="141927" y="-12967"/>
                          <a:pt x="0" y="13716"/>
                        </a:cubicBezTo>
                        <a:cubicBezTo>
                          <a:pt x="58" y="7834"/>
                          <a:pt x="453" y="583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7CF5EE4-50AD-422E-862A-F590814030B8}"/>
              </a:ext>
            </a:extLst>
          </p:cNvPr>
          <p:cNvSpPr>
            <a:spLocks noGrp="1"/>
          </p:cNvSpPr>
          <p:nvPr>
            <p:ph idx="1"/>
          </p:nvPr>
        </p:nvSpPr>
        <p:spPr>
          <a:xfrm>
            <a:off x="3973321" y="2029968"/>
            <a:ext cx="4688333" cy="2612898"/>
          </a:xfrm>
        </p:spPr>
        <p:txBody>
          <a:bodyPr>
            <a:normAutofit/>
          </a:bodyPr>
          <a:lstStyle/>
          <a:p>
            <a:r>
              <a:rPr lang="en-US" sz="1400"/>
              <a:t>Researchers suggest waiting to use orthoses until child achieves independent ambulation</a:t>
            </a:r>
          </a:p>
          <a:p>
            <a:r>
              <a:rPr lang="en-US" sz="1400"/>
              <a:t>All authors agree orthoses may be beneficial for gross motor skills but that it is an individual decision</a:t>
            </a:r>
          </a:p>
          <a:p>
            <a:r>
              <a:rPr lang="en-US" sz="1400"/>
              <a:t>Include Physical therapy in the decision to brace AND to assist with</a:t>
            </a:r>
          </a:p>
          <a:p>
            <a:pPr lvl="1"/>
            <a:r>
              <a:rPr lang="en-US" sz="1400"/>
              <a:t>1. monitoring of braces fit</a:t>
            </a:r>
          </a:p>
          <a:p>
            <a:pPr lvl="1"/>
            <a:r>
              <a:rPr lang="en-US" sz="1400"/>
              <a:t>2. providing suggestions for motor planning activities</a:t>
            </a:r>
          </a:p>
          <a:p>
            <a:pPr lvl="1"/>
            <a:r>
              <a:rPr lang="en-US" sz="1400"/>
              <a:t>3. dynamic balance activities</a:t>
            </a:r>
          </a:p>
        </p:txBody>
      </p:sp>
    </p:spTree>
    <p:extLst>
      <p:ext uri="{BB962C8B-B14F-4D97-AF65-F5344CB8AC3E}">
        <p14:creationId xmlns:p14="http://schemas.microsoft.com/office/powerpoint/2010/main" val="3971911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A0C3-6340-4B8C-ADE7-7AC8C20FB186}"/>
              </a:ext>
            </a:extLst>
          </p:cNvPr>
          <p:cNvSpPr>
            <a:spLocks noGrp="1"/>
          </p:cNvSpPr>
          <p:nvPr>
            <p:ph type="title"/>
          </p:nvPr>
        </p:nvSpPr>
        <p:spPr>
          <a:xfrm>
            <a:off x="480060" y="244026"/>
            <a:ext cx="3276451" cy="1467631"/>
          </a:xfrm>
        </p:spPr>
        <p:txBody>
          <a:bodyPr anchor="b">
            <a:normAutofit/>
          </a:bodyPr>
          <a:lstStyle/>
          <a:p>
            <a:r>
              <a:rPr lang="en-US" sz="4100" dirty="0">
                <a:latin typeface="+mn-lt"/>
              </a:rPr>
              <a:t>Objectives</a:t>
            </a:r>
          </a:p>
        </p:txBody>
      </p:sp>
      <p:sp>
        <p:nvSpPr>
          <p:cNvPr id="3" name="Content Placeholder 2">
            <a:extLst>
              <a:ext uri="{FF2B5EF4-FFF2-40B4-BE49-F238E27FC236}">
                <a16:creationId xmlns:a16="http://schemas.microsoft.com/office/drawing/2014/main" id="{BB7EFBFF-30E6-4D0C-A0FA-947E7A6F9F5F}"/>
              </a:ext>
            </a:extLst>
          </p:cNvPr>
          <p:cNvSpPr>
            <a:spLocks noGrp="1"/>
          </p:cNvSpPr>
          <p:nvPr>
            <p:ph idx="1"/>
          </p:nvPr>
        </p:nvSpPr>
        <p:spPr>
          <a:xfrm>
            <a:off x="480060" y="2154674"/>
            <a:ext cx="3182691" cy="2490501"/>
          </a:xfrm>
        </p:spPr>
        <p:txBody>
          <a:bodyPr>
            <a:normAutofit/>
          </a:bodyPr>
          <a:lstStyle/>
          <a:p>
            <a:pPr marL="257175" indent="-257175">
              <a:spcBef>
                <a:spcPts val="0"/>
              </a:spcBef>
              <a:buFont typeface="+mj-lt"/>
              <a:buAutoNum type="arabicPeriod"/>
            </a:pPr>
            <a:r>
              <a:rPr lang="en-US" sz="900">
                <a:ea typeface="Calibri" panose="020F0502020204030204" pitchFamily="34" charset="0"/>
                <a:cs typeface="CordiaUPC" panose="020B0502040204020203" pitchFamily="34" charset="-34"/>
              </a:rPr>
              <a:t>Families will understand the physical factors related to the diagnosis of Down Syndrome and how they relate to gross motor skill development.</a:t>
            </a:r>
          </a:p>
          <a:p>
            <a:pPr marL="257175" indent="-257175">
              <a:spcBef>
                <a:spcPts val="0"/>
              </a:spcBef>
              <a:buFont typeface="+mj-lt"/>
              <a:buAutoNum type="arabicPeriod"/>
            </a:pPr>
            <a:endParaRPr lang="en-US" sz="900">
              <a:ea typeface="Calibri" panose="020F0502020204030204" pitchFamily="34" charset="0"/>
              <a:cs typeface="CordiaUPC" panose="020B0502040204020203" pitchFamily="34" charset="-34"/>
            </a:endParaRPr>
          </a:p>
          <a:p>
            <a:pPr marL="257175" indent="-257175">
              <a:spcBef>
                <a:spcPts val="0"/>
              </a:spcBef>
              <a:buFont typeface="+mj-lt"/>
              <a:buAutoNum type="arabicPeriod"/>
            </a:pPr>
            <a:r>
              <a:rPr lang="en-US" sz="900">
                <a:ea typeface="Calibri" panose="020F0502020204030204" pitchFamily="34" charset="0"/>
                <a:cs typeface="CordiaUPC" panose="020B0502040204020203" pitchFamily="34" charset="-34"/>
              </a:rPr>
              <a:t>Families will understand the importance of active learning and initiation of movement as it relates to cognition and overall development</a:t>
            </a:r>
          </a:p>
          <a:p>
            <a:pPr marL="257175" indent="-257175">
              <a:spcBef>
                <a:spcPts val="0"/>
              </a:spcBef>
              <a:buFont typeface="+mj-lt"/>
              <a:buAutoNum type="arabicPeriod"/>
            </a:pPr>
            <a:endParaRPr lang="en-US" sz="900">
              <a:ea typeface="Calibri" panose="020F0502020204030204" pitchFamily="34" charset="0"/>
              <a:cs typeface="CordiaUPC" panose="020B0502040204020203" pitchFamily="34" charset="-34"/>
            </a:endParaRPr>
          </a:p>
          <a:p>
            <a:pPr marL="257175" indent="-257175">
              <a:spcBef>
                <a:spcPts val="0"/>
              </a:spcBef>
              <a:buFont typeface="+mj-lt"/>
              <a:buAutoNum type="arabicPeriod"/>
            </a:pPr>
            <a:r>
              <a:rPr lang="en-US" sz="900">
                <a:ea typeface="Calibri" panose="020F0502020204030204" pitchFamily="34" charset="0"/>
                <a:cs typeface="CordiaUPC" panose="020B0502040204020203" pitchFamily="34" charset="-34"/>
              </a:rPr>
              <a:t>Families will learn about the 6 F words (of childhood disability) and how to incorporate these into their overall goals for their child</a:t>
            </a:r>
          </a:p>
          <a:p>
            <a:pPr marL="257175" indent="-257175">
              <a:spcBef>
                <a:spcPts val="0"/>
              </a:spcBef>
              <a:buFont typeface="+mj-lt"/>
              <a:buAutoNum type="arabicPeriod"/>
            </a:pPr>
            <a:endParaRPr lang="en-US" sz="900">
              <a:ea typeface="Calibri" panose="020F0502020204030204" pitchFamily="34" charset="0"/>
              <a:cs typeface="CordiaUPC" panose="020B0502040204020203" pitchFamily="34" charset="-34"/>
            </a:endParaRPr>
          </a:p>
          <a:p>
            <a:pPr marL="257175" indent="-257175">
              <a:spcBef>
                <a:spcPts val="0"/>
              </a:spcBef>
              <a:spcAft>
                <a:spcPts val="600"/>
              </a:spcAft>
              <a:buFont typeface="+mj-lt"/>
              <a:buAutoNum type="arabicPeriod"/>
            </a:pPr>
            <a:r>
              <a:rPr lang="en-US" sz="900">
                <a:ea typeface="Calibri" panose="020F0502020204030204" pitchFamily="34" charset="0"/>
                <a:cs typeface="CordiaUPC" panose="020B0502040204020203" pitchFamily="34" charset="-34"/>
              </a:rPr>
              <a:t>Families will learn about Early Intervention and School based services along with community resources available to all children with developmental disabilities.</a:t>
            </a:r>
          </a:p>
          <a:p>
            <a:endParaRPr lang="en-US" sz="900"/>
          </a:p>
        </p:txBody>
      </p:sp>
      <p:pic>
        <p:nvPicPr>
          <p:cNvPr id="5" name="Picture 4" descr="A picture containing person, little, child&#10;&#10;Description automatically generated">
            <a:extLst>
              <a:ext uri="{FF2B5EF4-FFF2-40B4-BE49-F238E27FC236}">
                <a16:creationId xmlns:a16="http://schemas.microsoft.com/office/drawing/2014/main" id="{E84EB0F2-3C57-4D0B-835E-E8C788C207A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389" r="-3" b="7136"/>
          <a:stretch/>
        </p:blipFill>
        <p:spPr>
          <a:xfrm>
            <a:off x="3983776" y="10"/>
            <a:ext cx="5159081" cy="51434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26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03824E-5E86-4F3D-93D6-C9ADA7A93D3E}"/>
              </a:ext>
            </a:extLst>
          </p:cNvPr>
          <p:cNvSpPr>
            <a:spLocks noGrp="1"/>
          </p:cNvSpPr>
          <p:nvPr>
            <p:ph type="title"/>
          </p:nvPr>
        </p:nvSpPr>
        <p:spPr>
          <a:xfrm>
            <a:off x="630936" y="411480"/>
            <a:ext cx="2700645" cy="4073652"/>
          </a:xfrm>
        </p:spPr>
        <p:txBody>
          <a:bodyPr>
            <a:normAutofit/>
          </a:bodyPr>
          <a:lstStyle/>
          <a:p>
            <a:r>
              <a:rPr lang="en-US" sz="4100" dirty="0" err="1"/>
              <a:t>Surestep</a:t>
            </a:r>
            <a:r>
              <a:rPr lang="en-US" sz="4100" dirty="0"/>
              <a:t> Orthotics</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907987" y="2444036"/>
            <a:ext cx="3360420" cy="13716"/>
          </a:xfrm>
          <a:custGeom>
            <a:avLst/>
            <a:gdLst>
              <a:gd name="connsiteX0" fmla="*/ 0 w 3360420"/>
              <a:gd name="connsiteY0" fmla="*/ 0 h 13716"/>
              <a:gd name="connsiteX1" fmla="*/ 638480 w 3360420"/>
              <a:gd name="connsiteY1" fmla="*/ 0 h 13716"/>
              <a:gd name="connsiteX2" fmla="*/ 1310564 w 3360420"/>
              <a:gd name="connsiteY2" fmla="*/ 0 h 13716"/>
              <a:gd name="connsiteX3" fmla="*/ 2016252 w 3360420"/>
              <a:gd name="connsiteY3" fmla="*/ 0 h 13716"/>
              <a:gd name="connsiteX4" fmla="*/ 2721940 w 3360420"/>
              <a:gd name="connsiteY4" fmla="*/ 0 h 13716"/>
              <a:gd name="connsiteX5" fmla="*/ 3360420 w 3360420"/>
              <a:gd name="connsiteY5" fmla="*/ 0 h 13716"/>
              <a:gd name="connsiteX6" fmla="*/ 3360420 w 3360420"/>
              <a:gd name="connsiteY6" fmla="*/ 13716 h 13716"/>
              <a:gd name="connsiteX7" fmla="*/ 2621128 w 3360420"/>
              <a:gd name="connsiteY7" fmla="*/ 13716 h 13716"/>
              <a:gd name="connsiteX8" fmla="*/ 1881835 w 3360420"/>
              <a:gd name="connsiteY8" fmla="*/ 13716 h 13716"/>
              <a:gd name="connsiteX9" fmla="*/ 1209751 w 3360420"/>
              <a:gd name="connsiteY9" fmla="*/ 13716 h 13716"/>
              <a:gd name="connsiteX10" fmla="*/ 0 w 3360420"/>
              <a:gd name="connsiteY10" fmla="*/ 13716 h 13716"/>
              <a:gd name="connsiteX11" fmla="*/ 0 w 3360420"/>
              <a:gd name="connsiteY11" fmla="*/ 0 h 13716"/>
              <a:gd name="connsiteX0" fmla="*/ 0 w 3360420"/>
              <a:gd name="connsiteY0" fmla="*/ 0 h 13716"/>
              <a:gd name="connsiteX1" fmla="*/ 638480 w 3360420"/>
              <a:gd name="connsiteY1" fmla="*/ 0 h 13716"/>
              <a:gd name="connsiteX2" fmla="*/ 1209751 w 3360420"/>
              <a:gd name="connsiteY2" fmla="*/ 0 h 13716"/>
              <a:gd name="connsiteX3" fmla="*/ 1949044 w 3360420"/>
              <a:gd name="connsiteY3" fmla="*/ 0 h 13716"/>
              <a:gd name="connsiteX4" fmla="*/ 2587523 w 3360420"/>
              <a:gd name="connsiteY4" fmla="*/ 0 h 13716"/>
              <a:gd name="connsiteX5" fmla="*/ 3360420 w 3360420"/>
              <a:gd name="connsiteY5" fmla="*/ 0 h 13716"/>
              <a:gd name="connsiteX6" fmla="*/ 3360420 w 3360420"/>
              <a:gd name="connsiteY6" fmla="*/ 13716 h 13716"/>
              <a:gd name="connsiteX7" fmla="*/ 2688336 w 3360420"/>
              <a:gd name="connsiteY7" fmla="*/ 13716 h 13716"/>
              <a:gd name="connsiteX8" fmla="*/ 1949044 w 3360420"/>
              <a:gd name="connsiteY8" fmla="*/ 13716 h 13716"/>
              <a:gd name="connsiteX9" fmla="*/ 1377772 w 3360420"/>
              <a:gd name="connsiteY9" fmla="*/ 13716 h 13716"/>
              <a:gd name="connsiteX10" fmla="*/ 705688 w 3360420"/>
              <a:gd name="connsiteY10" fmla="*/ 13716 h 13716"/>
              <a:gd name="connsiteX11" fmla="*/ 0 w 3360420"/>
              <a:gd name="connsiteY11" fmla="*/ 13716 h 13716"/>
              <a:gd name="connsiteX12" fmla="*/ 0 w 3360420"/>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420" h="13716" fill="none" extrusionOk="0">
                <a:moveTo>
                  <a:pt x="0" y="0"/>
                </a:moveTo>
                <a:cubicBezTo>
                  <a:pt x="191406" y="10001"/>
                  <a:pt x="492041" y="-46237"/>
                  <a:pt x="638480" y="0"/>
                </a:cubicBezTo>
                <a:cubicBezTo>
                  <a:pt x="757906" y="33197"/>
                  <a:pt x="1156600" y="-41629"/>
                  <a:pt x="1310564" y="0"/>
                </a:cubicBezTo>
                <a:cubicBezTo>
                  <a:pt x="1379184" y="24203"/>
                  <a:pt x="1719005" y="-47956"/>
                  <a:pt x="2016252" y="0"/>
                </a:cubicBezTo>
                <a:cubicBezTo>
                  <a:pt x="2309065" y="7372"/>
                  <a:pt x="2409711" y="1344"/>
                  <a:pt x="2721940" y="0"/>
                </a:cubicBezTo>
                <a:cubicBezTo>
                  <a:pt x="2995269" y="34213"/>
                  <a:pt x="3156613" y="531"/>
                  <a:pt x="3360420" y="0"/>
                </a:cubicBezTo>
                <a:cubicBezTo>
                  <a:pt x="3359915" y="3577"/>
                  <a:pt x="3360235" y="9896"/>
                  <a:pt x="3360420" y="13716"/>
                </a:cubicBezTo>
                <a:cubicBezTo>
                  <a:pt x="3039840" y="-6995"/>
                  <a:pt x="2944234" y="11098"/>
                  <a:pt x="2621128" y="13716"/>
                </a:cubicBezTo>
                <a:cubicBezTo>
                  <a:pt x="2291334" y="35811"/>
                  <a:pt x="2154043" y="38867"/>
                  <a:pt x="1881835" y="13716"/>
                </a:cubicBezTo>
                <a:cubicBezTo>
                  <a:pt x="1588327" y="-7987"/>
                  <a:pt x="1439318" y="-9600"/>
                  <a:pt x="1209751" y="13716"/>
                </a:cubicBezTo>
                <a:cubicBezTo>
                  <a:pt x="977769" y="43531"/>
                  <a:pt x="301166" y="108207"/>
                  <a:pt x="0" y="13716"/>
                </a:cubicBezTo>
                <a:cubicBezTo>
                  <a:pt x="77" y="9528"/>
                  <a:pt x="-88" y="4529"/>
                  <a:pt x="0" y="0"/>
                </a:cubicBezTo>
                <a:close/>
              </a:path>
              <a:path w="3360420" h="13716" stroke="0" extrusionOk="0">
                <a:moveTo>
                  <a:pt x="0" y="0"/>
                </a:moveTo>
                <a:cubicBezTo>
                  <a:pt x="170421" y="-4407"/>
                  <a:pt x="491890" y="-50462"/>
                  <a:pt x="638480" y="0"/>
                </a:cubicBezTo>
                <a:cubicBezTo>
                  <a:pt x="792506" y="30971"/>
                  <a:pt x="1031707" y="-14677"/>
                  <a:pt x="1209751" y="0"/>
                </a:cubicBezTo>
                <a:cubicBezTo>
                  <a:pt x="1357076" y="52145"/>
                  <a:pt x="1723115" y="-4348"/>
                  <a:pt x="1949044" y="0"/>
                </a:cubicBezTo>
                <a:cubicBezTo>
                  <a:pt x="2192488" y="-34098"/>
                  <a:pt x="2339103" y="-31352"/>
                  <a:pt x="2587523" y="0"/>
                </a:cubicBezTo>
                <a:cubicBezTo>
                  <a:pt x="2818806" y="-7742"/>
                  <a:pt x="3217848" y="-30081"/>
                  <a:pt x="3360420" y="0"/>
                </a:cubicBezTo>
                <a:cubicBezTo>
                  <a:pt x="3359513" y="2997"/>
                  <a:pt x="3360180" y="8915"/>
                  <a:pt x="3360420" y="13716"/>
                </a:cubicBezTo>
                <a:cubicBezTo>
                  <a:pt x="3034345" y="-17354"/>
                  <a:pt x="2841928" y="47909"/>
                  <a:pt x="2688336" y="13716"/>
                </a:cubicBezTo>
                <a:cubicBezTo>
                  <a:pt x="2588685" y="8853"/>
                  <a:pt x="2270606" y="-39487"/>
                  <a:pt x="1949044" y="13716"/>
                </a:cubicBezTo>
                <a:cubicBezTo>
                  <a:pt x="1622278" y="37200"/>
                  <a:pt x="1629740" y="12517"/>
                  <a:pt x="1377772" y="13716"/>
                </a:cubicBezTo>
                <a:cubicBezTo>
                  <a:pt x="1148895" y="37407"/>
                  <a:pt x="976686" y="-12334"/>
                  <a:pt x="705688" y="13716"/>
                </a:cubicBezTo>
                <a:cubicBezTo>
                  <a:pt x="451150" y="60066"/>
                  <a:pt x="233487" y="-18420"/>
                  <a:pt x="0" y="13716"/>
                </a:cubicBezTo>
                <a:cubicBezTo>
                  <a:pt x="-131" y="10721"/>
                  <a:pt x="1210" y="5539"/>
                  <a:pt x="0" y="0"/>
                </a:cubicBezTo>
                <a:close/>
              </a:path>
              <a:path w="3360420" h="13716" fill="none" stroke="0" extrusionOk="0">
                <a:moveTo>
                  <a:pt x="0" y="0"/>
                </a:moveTo>
                <a:cubicBezTo>
                  <a:pt x="164693" y="20411"/>
                  <a:pt x="481374" y="-25570"/>
                  <a:pt x="638480" y="0"/>
                </a:cubicBezTo>
                <a:cubicBezTo>
                  <a:pt x="798995" y="30282"/>
                  <a:pt x="1140782" y="-27870"/>
                  <a:pt x="1310564" y="0"/>
                </a:cubicBezTo>
                <a:cubicBezTo>
                  <a:pt x="1415376" y="59022"/>
                  <a:pt x="1712923" y="34543"/>
                  <a:pt x="2016252" y="0"/>
                </a:cubicBezTo>
                <a:cubicBezTo>
                  <a:pt x="2299667" y="30754"/>
                  <a:pt x="2467976" y="-793"/>
                  <a:pt x="2721940" y="0"/>
                </a:cubicBezTo>
                <a:cubicBezTo>
                  <a:pt x="3014119" y="16113"/>
                  <a:pt x="3143946" y="-14907"/>
                  <a:pt x="3360420" y="0"/>
                </a:cubicBezTo>
                <a:cubicBezTo>
                  <a:pt x="3359485" y="2919"/>
                  <a:pt x="3359434" y="10491"/>
                  <a:pt x="3360420" y="13716"/>
                </a:cubicBezTo>
                <a:cubicBezTo>
                  <a:pt x="3046787" y="-23756"/>
                  <a:pt x="2956179" y="16001"/>
                  <a:pt x="2621128" y="13716"/>
                </a:cubicBezTo>
                <a:cubicBezTo>
                  <a:pt x="2297814" y="26084"/>
                  <a:pt x="2182001" y="28084"/>
                  <a:pt x="1881835" y="13716"/>
                </a:cubicBezTo>
                <a:cubicBezTo>
                  <a:pt x="1565437" y="-2872"/>
                  <a:pt x="1471458" y="8566"/>
                  <a:pt x="1209751" y="13716"/>
                </a:cubicBezTo>
                <a:cubicBezTo>
                  <a:pt x="973930" y="42996"/>
                  <a:pt x="321369" y="85738"/>
                  <a:pt x="0" y="13716"/>
                </a:cubicBezTo>
                <a:cubicBezTo>
                  <a:pt x="304" y="9505"/>
                  <a:pt x="1021" y="594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3360420"/>
                      <a:gd name="connsiteY0" fmla="*/ 0 h 13716"/>
                      <a:gd name="connsiteX1" fmla="*/ 638480 w 3360420"/>
                      <a:gd name="connsiteY1" fmla="*/ 0 h 13716"/>
                      <a:gd name="connsiteX2" fmla="*/ 1310564 w 3360420"/>
                      <a:gd name="connsiteY2" fmla="*/ 0 h 13716"/>
                      <a:gd name="connsiteX3" fmla="*/ 2016252 w 3360420"/>
                      <a:gd name="connsiteY3" fmla="*/ 0 h 13716"/>
                      <a:gd name="connsiteX4" fmla="*/ 2721940 w 3360420"/>
                      <a:gd name="connsiteY4" fmla="*/ 0 h 13716"/>
                      <a:gd name="connsiteX5" fmla="*/ 3360420 w 3360420"/>
                      <a:gd name="connsiteY5" fmla="*/ 0 h 13716"/>
                      <a:gd name="connsiteX6" fmla="*/ 3360420 w 3360420"/>
                      <a:gd name="connsiteY6" fmla="*/ 13716 h 13716"/>
                      <a:gd name="connsiteX7" fmla="*/ 2621128 w 3360420"/>
                      <a:gd name="connsiteY7" fmla="*/ 13716 h 13716"/>
                      <a:gd name="connsiteX8" fmla="*/ 1881835 w 3360420"/>
                      <a:gd name="connsiteY8" fmla="*/ 13716 h 13716"/>
                      <a:gd name="connsiteX9" fmla="*/ 1209751 w 3360420"/>
                      <a:gd name="connsiteY9" fmla="*/ 13716 h 13716"/>
                      <a:gd name="connsiteX10" fmla="*/ 0 w 3360420"/>
                      <a:gd name="connsiteY10" fmla="*/ 13716 h 13716"/>
                      <a:gd name="connsiteX11" fmla="*/ 0 w 3360420"/>
                      <a:gd name="connsiteY11"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60420" h="13716" fill="none" extrusionOk="0">
                        <a:moveTo>
                          <a:pt x="0" y="0"/>
                        </a:moveTo>
                        <a:cubicBezTo>
                          <a:pt x="173390" y="25775"/>
                          <a:pt x="488191" y="-28129"/>
                          <a:pt x="638480" y="0"/>
                        </a:cubicBezTo>
                        <a:cubicBezTo>
                          <a:pt x="788769" y="28129"/>
                          <a:pt x="1174965" y="-28957"/>
                          <a:pt x="1310564" y="0"/>
                        </a:cubicBezTo>
                        <a:cubicBezTo>
                          <a:pt x="1446163" y="28957"/>
                          <a:pt x="1725466" y="-34787"/>
                          <a:pt x="2016252" y="0"/>
                        </a:cubicBezTo>
                        <a:cubicBezTo>
                          <a:pt x="2307038" y="34787"/>
                          <a:pt x="2437945" y="-15142"/>
                          <a:pt x="2721940" y="0"/>
                        </a:cubicBezTo>
                        <a:cubicBezTo>
                          <a:pt x="3005935" y="15142"/>
                          <a:pt x="3141795" y="-10480"/>
                          <a:pt x="3360420" y="0"/>
                        </a:cubicBezTo>
                        <a:cubicBezTo>
                          <a:pt x="3359940" y="2989"/>
                          <a:pt x="3359779" y="10166"/>
                          <a:pt x="3360420" y="13716"/>
                        </a:cubicBezTo>
                        <a:cubicBezTo>
                          <a:pt x="3047302" y="-18841"/>
                          <a:pt x="2960325" y="10240"/>
                          <a:pt x="2621128" y="13716"/>
                        </a:cubicBezTo>
                        <a:cubicBezTo>
                          <a:pt x="2281931" y="17192"/>
                          <a:pt x="2176842" y="26844"/>
                          <a:pt x="1881835" y="13716"/>
                        </a:cubicBezTo>
                        <a:cubicBezTo>
                          <a:pt x="1586828" y="588"/>
                          <a:pt x="1449984" y="-8996"/>
                          <a:pt x="1209751" y="13716"/>
                        </a:cubicBezTo>
                        <a:cubicBezTo>
                          <a:pt x="969518" y="36428"/>
                          <a:pt x="318488" y="55902"/>
                          <a:pt x="0" y="13716"/>
                        </a:cubicBezTo>
                        <a:cubicBezTo>
                          <a:pt x="182" y="9317"/>
                          <a:pt x="482" y="5285"/>
                          <a:pt x="0" y="0"/>
                        </a:cubicBezTo>
                        <a:close/>
                      </a:path>
                      <a:path w="3360420" h="13716" stroke="0" extrusionOk="0">
                        <a:moveTo>
                          <a:pt x="0" y="0"/>
                        </a:moveTo>
                        <a:cubicBezTo>
                          <a:pt x="152211" y="-10113"/>
                          <a:pt x="493092" y="-25529"/>
                          <a:pt x="638480" y="0"/>
                        </a:cubicBezTo>
                        <a:cubicBezTo>
                          <a:pt x="783868" y="25529"/>
                          <a:pt x="1051824" y="-19092"/>
                          <a:pt x="1209751" y="0"/>
                        </a:cubicBezTo>
                        <a:cubicBezTo>
                          <a:pt x="1367678" y="19092"/>
                          <a:pt x="1729599" y="16071"/>
                          <a:pt x="1949044" y="0"/>
                        </a:cubicBezTo>
                        <a:cubicBezTo>
                          <a:pt x="2168489" y="-16071"/>
                          <a:pt x="2323758" y="-4710"/>
                          <a:pt x="2587523" y="0"/>
                        </a:cubicBezTo>
                        <a:cubicBezTo>
                          <a:pt x="2851288" y="4710"/>
                          <a:pt x="3195571" y="-8175"/>
                          <a:pt x="3360420" y="0"/>
                        </a:cubicBezTo>
                        <a:cubicBezTo>
                          <a:pt x="3359928" y="2764"/>
                          <a:pt x="3360118" y="8747"/>
                          <a:pt x="3360420" y="13716"/>
                        </a:cubicBezTo>
                        <a:cubicBezTo>
                          <a:pt x="3025528" y="-15604"/>
                          <a:pt x="2845368" y="35037"/>
                          <a:pt x="2688336" y="13716"/>
                        </a:cubicBezTo>
                        <a:cubicBezTo>
                          <a:pt x="2531304" y="-7605"/>
                          <a:pt x="2279760" y="-9642"/>
                          <a:pt x="1949044" y="13716"/>
                        </a:cubicBezTo>
                        <a:cubicBezTo>
                          <a:pt x="1618328" y="37074"/>
                          <a:pt x="1624903" y="7505"/>
                          <a:pt x="1377772" y="13716"/>
                        </a:cubicBezTo>
                        <a:cubicBezTo>
                          <a:pt x="1130641" y="19927"/>
                          <a:pt x="973925" y="-19083"/>
                          <a:pt x="705688" y="13716"/>
                        </a:cubicBezTo>
                        <a:cubicBezTo>
                          <a:pt x="437451" y="46515"/>
                          <a:pt x="236989" y="-13738"/>
                          <a:pt x="0" y="13716"/>
                        </a:cubicBezTo>
                        <a:cubicBezTo>
                          <a:pt x="614" y="9981"/>
                          <a:pt x="600" y="540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07D748AB-3CA4-479A-9351-CE3F98D6BB7C}"/>
              </a:ext>
            </a:extLst>
          </p:cNvPr>
          <p:cNvSpPr>
            <a:spLocks noGrp="1"/>
          </p:cNvSpPr>
          <p:nvPr>
            <p:ph idx="1"/>
          </p:nvPr>
        </p:nvSpPr>
        <p:spPr>
          <a:xfrm>
            <a:off x="3844813" y="414068"/>
            <a:ext cx="4668251" cy="4073652"/>
          </a:xfrm>
        </p:spPr>
        <p:txBody>
          <a:bodyPr anchor="ctr">
            <a:normAutofit/>
          </a:bodyPr>
          <a:lstStyle/>
          <a:p>
            <a:r>
              <a:rPr lang="en-US" sz="1700">
                <a:latin typeface="effra"/>
              </a:rPr>
              <a:t>The Surestep SMO (supramalleolar orthosis) has had a big impact on the orthotic management for children with hypotonia.</a:t>
            </a:r>
          </a:p>
          <a:p>
            <a:r>
              <a:rPr lang="en-US" sz="1700">
                <a:latin typeface="effra"/>
              </a:rPr>
              <a:t>Use of extremely thin, flexible thermoplastic to compress the soft tissues of the foot.</a:t>
            </a:r>
          </a:p>
          <a:p>
            <a:r>
              <a:rPr lang="en-US" sz="1700">
                <a:latin typeface="effra"/>
              </a:rPr>
              <a:t>Have been known for stabilizing children while still allowing for natural development.</a:t>
            </a:r>
          </a:p>
          <a:p>
            <a:endParaRPr lang="en-US" sz="1700"/>
          </a:p>
        </p:txBody>
      </p:sp>
    </p:spTree>
    <p:extLst>
      <p:ext uri="{BB962C8B-B14F-4D97-AF65-F5344CB8AC3E}">
        <p14:creationId xmlns:p14="http://schemas.microsoft.com/office/powerpoint/2010/main" val="2604338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A8BDB-547A-40DB-9575-DBA80F0635A1}"/>
              </a:ext>
            </a:extLst>
          </p:cNvPr>
          <p:cNvSpPr>
            <a:spLocks noGrp="1"/>
          </p:cNvSpPr>
          <p:nvPr>
            <p:ph type="title"/>
          </p:nvPr>
        </p:nvSpPr>
        <p:spPr>
          <a:xfrm>
            <a:off x="473202" y="479640"/>
            <a:ext cx="2571750" cy="1289304"/>
          </a:xfrm>
        </p:spPr>
        <p:txBody>
          <a:bodyPr anchor="b">
            <a:normAutofit/>
          </a:bodyPr>
          <a:lstStyle/>
          <a:p>
            <a:r>
              <a:rPr lang="en-US" sz="4100"/>
              <a:t>Surestep</a:t>
            </a:r>
          </a:p>
        </p:txBody>
      </p:sp>
      <p:sp>
        <p:nvSpPr>
          <p:cNvPr id="16"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1930317"/>
            <a:ext cx="2441321" cy="13716"/>
          </a:xfrm>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 name="connsiteX0" fmla="*/ 0 w 2441321"/>
              <a:gd name="connsiteY0" fmla="*/ 0 h 13716"/>
              <a:gd name="connsiteX1" fmla="*/ 585917 w 2441321"/>
              <a:gd name="connsiteY1" fmla="*/ 0 h 13716"/>
              <a:gd name="connsiteX2" fmla="*/ 1123008 w 2441321"/>
              <a:gd name="connsiteY2" fmla="*/ 0 h 13716"/>
              <a:gd name="connsiteX3" fmla="*/ 1782164 w 2441321"/>
              <a:gd name="connsiteY3" fmla="*/ 0 h 13716"/>
              <a:gd name="connsiteX4" fmla="*/ 2441321 w 2441321"/>
              <a:gd name="connsiteY4" fmla="*/ 0 h 13716"/>
              <a:gd name="connsiteX5" fmla="*/ 2441321 w 2441321"/>
              <a:gd name="connsiteY5" fmla="*/ 13716 h 13716"/>
              <a:gd name="connsiteX6" fmla="*/ 1879817 w 2441321"/>
              <a:gd name="connsiteY6" fmla="*/ 13716 h 13716"/>
              <a:gd name="connsiteX7" fmla="*/ 1318313 w 2441321"/>
              <a:gd name="connsiteY7" fmla="*/ 13716 h 13716"/>
              <a:gd name="connsiteX8" fmla="*/ 659157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0988" y="3698"/>
                  <a:pt x="2440649" y="9400"/>
                  <a:pt x="2441321" y="13716"/>
                </a:cubicBezTo>
                <a:cubicBezTo>
                  <a:pt x="2159375" y="44437"/>
                  <a:pt x="2054495" y="41094"/>
                  <a:pt x="1830991" y="13716"/>
                </a:cubicBezTo>
                <a:cubicBezTo>
                  <a:pt x="1615846" y="2937"/>
                  <a:pt x="1521674" y="-9994"/>
                  <a:pt x="1269487" y="13716"/>
                </a:cubicBezTo>
                <a:cubicBezTo>
                  <a:pt x="1019660" y="49388"/>
                  <a:pt x="886911" y="37779"/>
                  <a:pt x="707983" y="13716"/>
                </a:cubicBezTo>
                <a:cubicBezTo>
                  <a:pt x="523434" y="22749"/>
                  <a:pt x="307885" y="29744"/>
                  <a:pt x="0" y="13716"/>
                </a:cubicBezTo>
                <a:cubicBezTo>
                  <a:pt x="-361" y="7755"/>
                  <a:pt x="-276" y="2718"/>
                  <a:pt x="0" y="0"/>
                </a:cubicBezTo>
                <a:close/>
              </a:path>
              <a:path w="2441321" h="13716"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197" y="4300"/>
                  <a:pt x="2441101" y="8760"/>
                  <a:pt x="2441321" y="13716"/>
                </a:cubicBezTo>
                <a:cubicBezTo>
                  <a:pt x="2180658" y="13750"/>
                  <a:pt x="2084222" y="1362"/>
                  <a:pt x="1879817" y="13716"/>
                </a:cubicBezTo>
                <a:cubicBezTo>
                  <a:pt x="1668182" y="11650"/>
                  <a:pt x="1551159" y="-11049"/>
                  <a:pt x="1318313" y="13716"/>
                </a:cubicBezTo>
                <a:cubicBezTo>
                  <a:pt x="1059871" y="51823"/>
                  <a:pt x="901959" y="19259"/>
                  <a:pt x="659157" y="13716"/>
                </a:cubicBezTo>
                <a:cubicBezTo>
                  <a:pt x="444692" y="23911"/>
                  <a:pt x="245032" y="35310"/>
                  <a:pt x="0" y="13716"/>
                </a:cubicBezTo>
                <a:cubicBezTo>
                  <a:pt x="124" y="7937"/>
                  <a:pt x="389" y="2990"/>
                  <a:pt x="0" y="0"/>
                </a:cubicBezTo>
                <a:close/>
              </a:path>
              <a:path w="2441321" h="13716"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661" y="4449"/>
                  <a:pt x="2442057" y="7876"/>
                  <a:pt x="2441321" y="13716"/>
                </a:cubicBezTo>
                <a:cubicBezTo>
                  <a:pt x="2149099" y="22776"/>
                  <a:pt x="2027305" y="51898"/>
                  <a:pt x="1830991" y="13716"/>
                </a:cubicBezTo>
                <a:cubicBezTo>
                  <a:pt x="1614571" y="-23336"/>
                  <a:pt x="1500998" y="6155"/>
                  <a:pt x="1269487" y="13716"/>
                </a:cubicBezTo>
                <a:cubicBezTo>
                  <a:pt x="1042399" y="33262"/>
                  <a:pt x="927922" y="41250"/>
                  <a:pt x="707983" y="13716"/>
                </a:cubicBezTo>
                <a:cubicBezTo>
                  <a:pt x="502575" y="-9952"/>
                  <a:pt x="350393" y="29927"/>
                  <a:pt x="0" y="13716"/>
                </a:cubicBezTo>
                <a:cubicBezTo>
                  <a:pt x="-248" y="8631"/>
                  <a:pt x="228" y="3134"/>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0939" y="4363"/>
                          <a:pt x="2441580" y="8857"/>
                          <a:pt x="2441321" y="13716"/>
                        </a:cubicBezTo>
                        <a:cubicBezTo>
                          <a:pt x="2169723" y="25934"/>
                          <a:pt x="2045712" y="34568"/>
                          <a:pt x="1830991" y="13716"/>
                        </a:cubicBezTo>
                        <a:cubicBezTo>
                          <a:pt x="1616270" y="-7136"/>
                          <a:pt x="1505876" y="-623"/>
                          <a:pt x="1269487" y="13716"/>
                        </a:cubicBezTo>
                        <a:cubicBezTo>
                          <a:pt x="1033098" y="28055"/>
                          <a:pt x="908661" y="36619"/>
                          <a:pt x="707983" y="13716"/>
                        </a:cubicBezTo>
                        <a:cubicBezTo>
                          <a:pt x="507305" y="-9187"/>
                          <a:pt x="333592" y="16187"/>
                          <a:pt x="0" y="13716"/>
                        </a:cubicBezTo>
                        <a:cubicBezTo>
                          <a:pt x="-459" y="8317"/>
                          <a:pt x="190" y="2744"/>
                          <a:pt x="0" y="0"/>
                        </a:cubicBezTo>
                        <a:close/>
                      </a:path>
                      <a:path w="2441321" h="13716"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507" y="3335"/>
                          <a:pt x="2441322" y="9457"/>
                          <a:pt x="2441321" y="13716"/>
                        </a:cubicBezTo>
                        <a:cubicBezTo>
                          <a:pt x="2166745" y="24201"/>
                          <a:pt x="2078726" y="10904"/>
                          <a:pt x="1879817" y="13716"/>
                        </a:cubicBezTo>
                        <a:cubicBezTo>
                          <a:pt x="1680908" y="16528"/>
                          <a:pt x="1548770" y="-8699"/>
                          <a:pt x="1318313" y="13716"/>
                        </a:cubicBezTo>
                        <a:cubicBezTo>
                          <a:pt x="1087856" y="36131"/>
                          <a:pt x="894613" y="-645"/>
                          <a:pt x="659157" y="13716"/>
                        </a:cubicBezTo>
                        <a:cubicBezTo>
                          <a:pt x="423701" y="28077"/>
                          <a:pt x="246611" y="29403"/>
                          <a:pt x="0" y="13716"/>
                        </a:cubicBezTo>
                        <a:cubicBezTo>
                          <a:pt x="-120" y="7867"/>
                          <a:pt x="674" y="391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856072A-426E-4795-B09E-6541CEA7199A}"/>
              </a:ext>
            </a:extLst>
          </p:cNvPr>
          <p:cNvSpPr>
            <a:spLocks noGrp="1"/>
          </p:cNvSpPr>
          <p:nvPr>
            <p:ph idx="1"/>
          </p:nvPr>
        </p:nvSpPr>
        <p:spPr>
          <a:xfrm>
            <a:off x="473202" y="2105406"/>
            <a:ext cx="2571750" cy="2558034"/>
          </a:xfrm>
        </p:spPr>
        <p:txBody>
          <a:bodyPr anchor="t">
            <a:normAutofit/>
          </a:bodyPr>
          <a:lstStyle/>
          <a:p>
            <a:r>
              <a:rPr lang="en-US" sz="1700">
                <a:hlinkClick r:id="rId2">
                  <a:extLst>
                    <a:ext uri="{A12FA001-AC4F-418D-AE19-62706E023703}">
                      <ahyp:hlinkClr xmlns:ahyp="http://schemas.microsoft.com/office/drawing/2018/hyperlinkcolor" val="tx"/>
                    </a:ext>
                  </a:extLst>
                </a:hlinkClick>
              </a:rPr>
              <a:t>https://surestep.net/products/</a:t>
            </a:r>
            <a:endParaRPr lang="en-US" sz="1700"/>
          </a:p>
          <a:p>
            <a:endParaRPr lang="en-US" sz="1700"/>
          </a:p>
          <a:p>
            <a:endParaRPr lang="en-US" sz="1700"/>
          </a:p>
        </p:txBody>
      </p:sp>
      <p:pic>
        <p:nvPicPr>
          <p:cNvPr id="6" name="Picture 5">
            <a:extLst>
              <a:ext uri="{FF2B5EF4-FFF2-40B4-BE49-F238E27FC236}">
                <a16:creationId xmlns:a16="http://schemas.microsoft.com/office/drawing/2014/main" id="{14BD3EDA-3605-47E8-9C54-F8EEC965EB49}"/>
              </a:ext>
            </a:extLst>
          </p:cNvPr>
          <p:cNvPicPr>
            <a:picLocks noChangeAspect="1"/>
          </p:cNvPicPr>
          <p:nvPr/>
        </p:nvPicPr>
        <p:blipFill rotWithShape="1">
          <a:blip r:embed="rId3"/>
          <a:srcRect l="6391" r="2113"/>
          <a:stretch/>
        </p:blipFill>
        <p:spPr>
          <a:xfrm>
            <a:off x="3490722" y="527424"/>
            <a:ext cx="5177790" cy="4088652"/>
          </a:xfrm>
          <a:prstGeom prst="rect">
            <a:avLst/>
          </a:prstGeom>
        </p:spPr>
      </p:pic>
    </p:spTree>
    <p:extLst>
      <p:ext uri="{BB962C8B-B14F-4D97-AF65-F5344CB8AC3E}">
        <p14:creationId xmlns:p14="http://schemas.microsoft.com/office/powerpoint/2010/main" val="2064544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8814"/>
            <a:ext cx="9144000" cy="552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9053B0-E6D2-4FD2-A686-FFDC629EB529}"/>
              </a:ext>
            </a:extLst>
          </p:cNvPr>
          <p:cNvSpPr>
            <a:spLocks noGrp="1"/>
          </p:cNvSpPr>
          <p:nvPr>
            <p:ph type="title"/>
          </p:nvPr>
        </p:nvSpPr>
        <p:spPr>
          <a:xfrm>
            <a:off x="417399" y="482600"/>
            <a:ext cx="8408193" cy="558627"/>
          </a:xfrm>
        </p:spPr>
        <p:txBody>
          <a:bodyPr vert="horz" lIns="91440" tIns="45720" rIns="91440" bIns="45720" rtlCol="0" anchor="ctr">
            <a:normAutofit/>
          </a:bodyPr>
          <a:lstStyle/>
          <a:p>
            <a:pPr algn="ctr" defTabSz="914400"/>
            <a:r>
              <a:rPr lang="en-US" sz="1700" kern="1200">
                <a:solidFill>
                  <a:schemeClr val="bg1"/>
                </a:solidFill>
                <a:latin typeface="+mj-lt"/>
                <a:ea typeface="+mj-ea"/>
                <a:cs typeface="+mj-cs"/>
              </a:rPr>
              <a:t>Cascade products : </a:t>
            </a:r>
            <a:r>
              <a:rPr lang="en-US" sz="1700" kern="1200">
                <a:solidFill>
                  <a:schemeClr val="bg1"/>
                </a:solidFill>
                <a:latin typeface="+mj-lt"/>
                <a:ea typeface="+mj-ea"/>
                <a:cs typeface="+mj-cs"/>
                <a:hlinkClick r:id="rId2"/>
              </a:rPr>
              <a:t>https://cascadedafo.com/</a:t>
            </a:r>
            <a:br>
              <a:rPr lang="en-US" sz="1700" kern="1200">
                <a:solidFill>
                  <a:schemeClr val="bg1"/>
                </a:solidFill>
                <a:latin typeface="+mj-lt"/>
                <a:ea typeface="+mj-ea"/>
                <a:cs typeface="+mj-cs"/>
              </a:rPr>
            </a:br>
            <a:endParaRPr lang="en-US" sz="1700" kern="1200">
              <a:solidFill>
                <a:schemeClr val="bg1"/>
              </a:solidFill>
              <a:latin typeface="+mj-lt"/>
              <a:ea typeface="+mj-ea"/>
              <a:cs typeface="+mj-cs"/>
            </a:endParaRPr>
          </a:p>
        </p:txBody>
      </p:sp>
      <p:pic>
        <p:nvPicPr>
          <p:cNvPr id="4" name="Content Placeholder 3">
            <a:extLst>
              <a:ext uri="{FF2B5EF4-FFF2-40B4-BE49-F238E27FC236}">
                <a16:creationId xmlns:a16="http://schemas.microsoft.com/office/drawing/2014/main" id="{A136E9ED-FEB8-4ED6-BA7B-4E9A0CC90BAE}"/>
              </a:ext>
            </a:extLst>
          </p:cNvPr>
          <p:cNvPicPr>
            <a:picLocks noGrp="1" noChangeAspect="1"/>
          </p:cNvPicPr>
          <p:nvPr>
            <p:ph idx="1"/>
          </p:nvPr>
        </p:nvPicPr>
        <p:blipFill>
          <a:blip r:embed="rId3"/>
          <a:stretch>
            <a:fillRect/>
          </a:stretch>
        </p:blipFill>
        <p:spPr>
          <a:xfrm>
            <a:off x="1403107" y="1256420"/>
            <a:ext cx="6337785" cy="3295649"/>
          </a:xfrm>
          <a:prstGeom prst="rect">
            <a:avLst/>
          </a:prstGeom>
        </p:spPr>
      </p:pic>
    </p:spTree>
    <p:extLst>
      <p:ext uri="{BB962C8B-B14F-4D97-AF65-F5344CB8AC3E}">
        <p14:creationId xmlns:p14="http://schemas.microsoft.com/office/powerpoint/2010/main" val="3374182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1C17AC-1C09-4EE0-B1D2-C6C57EBE4B99}"/>
              </a:ext>
            </a:extLst>
          </p:cNvPr>
          <p:cNvSpPr>
            <a:spLocks noGrp="1"/>
          </p:cNvSpPr>
          <p:nvPr>
            <p:ph type="title"/>
          </p:nvPr>
        </p:nvSpPr>
        <p:spPr>
          <a:xfrm>
            <a:off x="681340" y="1020360"/>
            <a:ext cx="3454005" cy="1790700"/>
          </a:xfrm>
        </p:spPr>
        <p:txBody>
          <a:bodyPr vert="horz" lIns="91440" tIns="45720" rIns="91440" bIns="45720" rtlCol="0" anchor="b">
            <a:normAutofit/>
          </a:bodyPr>
          <a:lstStyle/>
          <a:p>
            <a:pPr defTabSz="914400"/>
            <a:r>
              <a:rPr lang="en-US" sz="3800" kern="1200">
                <a:solidFill>
                  <a:schemeClr val="bg1"/>
                </a:solidFill>
                <a:latin typeface="+mj-lt"/>
                <a:ea typeface="+mj-ea"/>
                <a:cs typeface="+mj-cs"/>
              </a:rPr>
              <a:t>Example of Pronated feet</a:t>
            </a:r>
          </a:p>
        </p:txBody>
      </p:sp>
      <p:pic>
        <p:nvPicPr>
          <p:cNvPr id="4" name="Online Media 3" title="4-year-old girl with low tone pronation | JumpStart Leap Frog | Cascade Dafo">
            <a:hlinkClick r:id="" action="ppaction://media"/>
            <a:extLst>
              <a:ext uri="{FF2B5EF4-FFF2-40B4-BE49-F238E27FC236}">
                <a16:creationId xmlns:a16="http://schemas.microsoft.com/office/drawing/2014/main" id="{537160EB-5EF9-44C9-B5A3-AE270EE416B5}"/>
              </a:ext>
            </a:extLst>
          </p:cNvPr>
          <p:cNvPicPr>
            <a:picLocks noRot="1" noChangeAspect="1"/>
          </p:cNvPicPr>
          <p:nvPr>
            <a:videoFile r:link="rId1"/>
          </p:nvPr>
        </p:nvPicPr>
        <p:blipFill>
          <a:blip r:embed="rId4">
            <a:alphaModFix/>
          </a:blip>
          <a:stretch>
            <a:fillRect/>
          </a:stretch>
        </p:blipFill>
        <p:spPr>
          <a:xfrm>
            <a:off x="4350550" y="907480"/>
            <a:ext cx="4438051" cy="3328538"/>
          </a:xfrm>
          <a:prstGeom prst="rect">
            <a:avLst/>
          </a:prstGeom>
        </p:spPr>
      </p:pic>
      <p:sp>
        <p:nvSpPr>
          <p:cNvPr id="11" name="Rectangle 10">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845" y="898326"/>
            <a:ext cx="8240309" cy="3346848"/>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073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F6F82C-B24C-4B6C-A7CE-59C937BB2808}"/>
              </a:ext>
            </a:extLst>
          </p:cNvPr>
          <p:cNvSpPr>
            <a:spLocks noGrp="1"/>
          </p:cNvSpPr>
          <p:nvPr>
            <p:ph type="title"/>
          </p:nvPr>
        </p:nvSpPr>
        <p:spPr>
          <a:xfrm>
            <a:off x="429370" y="178905"/>
            <a:ext cx="8263890" cy="1075811"/>
          </a:xfrm>
        </p:spPr>
        <p:txBody>
          <a:bodyPr anchor="b">
            <a:normAutofit/>
          </a:bodyPr>
          <a:lstStyle/>
          <a:p>
            <a:r>
              <a:rPr lang="en-US" sz="4100" dirty="0">
                <a:latin typeface="+mn-lt"/>
              </a:rPr>
              <a:t>What about shoes? </a:t>
            </a:r>
          </a:p>
        </p:txBody>
      </p:sp>
      <p:sp>
        <p:nvSpPr>
          <p:cNvPr id="7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261158"/>
            <a:ext cx="8229600" cy="13716"/>
          </a:xfrm>
          <a:custGeom>
            <a:avLst/>
            <a:gdLst>
              <a:gd name="connsiteX0" fmla="*/ 0 w 8229600"/>
              <a:gd name="connsiteY0" fmla="*/ 0 h 13716"/>
              <a:gd name="connsiteX1" fmla="*/ 521208 w 8229600"/>
              <a:gd name="connsiteY1" fmla="*/ 0 h 13716"/>
              <a:gd name="connsiteX2" fmla="*/ 1371600 w 8229600"/>
              <a:gd name="connsiteY2" fmla="*/ 0 h 13716"/>
              <a:gd name="connsiteX3" fmla="*/ 2221992 w 8229600"/>
              <a:gd name="connsiteY3" fmla="*/ 0 h 13716"/>
              <a:gd name="connsiteX4" fmla="*/ 3072384 w 8229600"/>
              <a:gd name="connsiteY4" fmla="*/ 0 h 13716"/>
              <a:gd name="connsiteX5" fmla="*/ 3511296 w 8229600"/>
              <a:gd name="connsiteY5" fmla="*/ 0 h 13716"/>
              <a:gd name="connsiteX6" fmla="*/ 4114800 w 8229600"/>
              <a:gd name="connsiteY6" fmla="*/ 0 h 13716"/>
              <a:gd name="connsiteX7" fmla="*/ 4553712 w 8229600"/>
              <a:gd name="connsiteY7" fmla="*/ 0 h 13716"/>
              <a:gd name="connsiteX8" fmla="*/ 5239512 w 8229600"/>
              <a:gd name="connsiteY8" fmla="*/ 0 h 13716"/>
              <a:gd name="connsiteX9" fmla="*/ 5843016 w 8229600"/>
              <a:gd name="connsiteY9" fmla="*/ 0 h 13716"/>
              <a:gd name="connsiteX10" fmla="*/ 6611112 w 8229600"/>
              <a:gd name="connsiteY10" fmla="*/ 0 h 13716"/>
              <a:gd name="connsiteX11" fmla="*/ 7461504 w 8229600"/>
              <a:gd name="connsiteY11" fmla="*/ 0 h 13716"/>
              <a:gd name="connsiteX12" fmla="*/ 8229600 w 8229600"/>
              <a:gd name="connsiteY12" fmla="*/ 0 h 13716"/>
              <a:gd name="connsiteX13" fmla="*/ 8229600 w 8229600"/>
              <a:gd name="connsiteY13" fmla="*/ 13716 h 13716"/>
              <a:gd name="connsiteX14" fmla="*/ 7461504 w 8229600"/>
              <a:gd name="connsiteY14" fmla="*/ 13716 h 13716"/>
              <a:gd name="connsiteX15" fmla="*/ 6940296 w 8229600"/>
              <a:gd name="connsiteY15" fmla="*/ 13716 h 13716"/>
              <a:gd name="connsiteX16" fmla="*/ 6419088 w 8229600"/>
              <a:gd name="connsiteY16" fmla="*/ 13716 h 13716"/>
              <a:gd name="connsiteX17" fmla="*/ 5650992 w 8229600"/>
              <a:gd name="connsiteY17" fmla="*/ 13716 h 13716"/>
              <a:gd name="connsiteX18" fmla="*/ 5129784 w 8229600"/>
              <a:gd name="connsiteY18" fmla="*/ 13716 h 13716"/>
              <a:gd name="connsiteX19" fmla="*/ 4690872 w 8229600"/>
              <a:gd name="connsiteY19" fmla="*/ 13716 h 13716"/>
              <a:gd name="connsiteX20" fmla="*/ 4087368 w 8229600"/>
              <a:gd name="connsiteY20" fmla="*/ 13716 h 13716"/>
              <a:gd name="connsiteX21" fmla="*/ 3401568 w 8229600"/>
              <a:gd name="connsiteY21" fmla="*/ 13716 h 13716"/>
              <a:gd name="connsiteX22" fmla="*/ 2798064 w 8229600"/>
              <a:gd name="connsiteY22" fmla="*/ 13716 h 13716"/>
              <a:gd name="connsiteX23" fmla="*/ 2276856 w 8229600"/>
              <a:gd name="connsiteY23" fmla="*/ 13716 h 13716"/>
              <a:gd name="connsiteX24" fmla="*/ 1426464 w 8229600"/>
              <a:gd name="connsiteY24" fmla="*/ 13716 h 13716"/>
              <a:gd name="connsiteX25" fmla="*/ 740664 w 8229600"/>
              <a:gd name="connsiteY25" fmla="*/ 13716 h 13716"/>
              <a:gd name="connsiteX26" fmla="*/ 0 w 8229600"/>
              <a:gd name="connsiteY26" fmla="*/ 13716 h 13716"/>
              <a:gd name="connsiteX27" fmla="*/ 0 w 8229600"/>
              <a:gd name="connsiteY27" fmla="*/ 0 h 13716"/>
              <a:gd name="connsiteX0" fmla="*/ 0 w 8229600"/>
              <a:gd name="connsiteY0" fmla="*/ 0 h 13716"/>
              <a:gd name="connsiteX1" fmla="*/ 521208 w 8229600"/>
              <a:gd name="connsiteY1" fmla="*/ 0 h 13716"/>
              <a:gd name="connsiteX2" fmla="*/ 960120 w 8229600"/>
              <a:gd name="connsiteY2" fmla="*/ 0 h 13716"/>
              <a:gd name="connsiteX3" fmla="*/ 1481328 w 8229600"/>
              <a:gd name="connsiteY3" fmla="*/ 0 h 13716"/>
              <a:gd name="connsiteX4" fmla="*/ 2167128 w 8229600"/>
              <a:gd name="connsiteY4" fmla="*/ 0 h 13716"/>
              <a:gd name="connsiteX5" fmla="*/ 2935224 w 8229600"/>
              <a:gd name="connsiteY5" fmla="*/ 0 h 13716"/>
              <a:gd name="connsiteX6" fmla="*/ 3785616 w 8229600"/>
              <a:gd name="connsiteY6" fmla="*/ 0 h 13716"/>
              <a:gd name="connsiteX7" fmla="*/ 4636008 w 8229600"/>
              <a:gd name="connsiteY7" fmla="*/ 0 h 13716"/>
              <a:gd name="connsiteX8" fmla="*/ 5239512 w 8229600"/>
              <a:gd name="connsiteY8" fmla="*/ 0 h 13716"/>
              <a:gd name="connsiteX9" fmla="*/ 6007608 w 8229600"/>
              <a:gd name="connsiteY9" fmla="*/ 0 h 13716"/>
              <a:gd name="connsiteX10" fmla="*/ 6693408 w 8229600"/>
              <a:gd name="connsiteY10" fmla="*/ 0 h 13716"/>
              <a:gd name="connsiteX11" fmla="*/ 7296912 w 8229600"/>
              <a:gd name="connsiteY11" fmla="*/ 0 h 13716"/>
              <a:gd name="connsiteX12" fmla="*/ 8229600 w 8229600"/>
              <a:gd name="connsiteY12" fmla="*/ 0 h 13716"/>
              <a:gd name="connsiteX13" fmla="*/ 8229600 w 8229600"/>
              <a:gd name="connsiteY13" fmla="*/ 13716 h 13716"/>
              <a:gd name="connsiteX14" fmla="*/ 7626096 w 8229600"/>
              <a:gd name="connsiteY14" fmla="*/ 13716 h 13716"/>
              <a:gd name="connsiteX15" fmla="*/ 7022592 w 8229600"/>
              <a:gd name="connsiteY15" fmla="*/ 13716 h 13716"/>
              <a:gd name="connsiteX16" fmla="*/ 6172200 w 8229600"/>
              <a:gd name="connsiteY16" fmla="*/ 13716 h 13716"/>
              <a:gd name="connsiteX17" fmla="*/ 5650992 w 8229600"/>
              <a:gd name="connsiteY17" fmla="*/ 13716 h 13716"/>
              <a:gd name="connsiteX18" fmla="*/ 4882896 w 8229600"/>
              <a:gd name="connsiteY18" fmla="*/ 13716 h 13716"/>
              <a:gd name="connsiteX19" fmla="*/ 4443984 w 8229600"/>
              <a:gd name="connsiteY19" fmla="*/ 13716 h 13716"/>
              <a:gd name="connsiteX20" fmla="*/ 3758184 w 8229600"/>
              <a:gd name="connsiteY20" fmla="*/ 13716 h 13716"/>
              <a:gd name="connsiteX21" fmla="*/ 3236976 w 8229600"/>
              <a:gd name="connsiteY21" fmla="*/ 13716 h 13716"/>
              <a:gd name="connsiteX22" fmla="*/ 2386584 w 8229600"/>
              <a:gd name="connsiteY22" fmla="*/ 13716 h 13716"/>
              <a:gd name="connsiteX23" fmla="*/ 1947672 w 8229600"/>
              <a:gd name="connsiteY23" fmla="*/ 13716 h 13716"/>
              <a:gd name="connsiteX24" fmla="*/ 1261872 w 8229600"/>
              <a:gd name="connsiteY24" fmla="*/ 13716 h 13716"/>
              <a:gd name="connsiteX25" fmla="*/ 822960 w 8229600"/>
              <a:gd name="connsiteY25" fmla="*/ 13716 h 13716"/>
              <a:gd name="connsiteX26" fmla="*/ 0 w 8229600"/>
              <a:gd name="connsiteY26" fmla="*/ 13716 h 13716"/>
              <a:gd name="connsiteX27" fmla="*/ 0 w 8229600"/>
              <a:gd name="connsiteY27"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3716"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997" y="6635"/>
                  <a:pt x="8229550" y="9822"/>
                  <a:pt x="8229600" y="13716"/>
                </a:cubicBezTo>
                <a:cubicBezTo>
                  <a:pt x="7945777" y="15373"/>
                  <a:pt x="7812308" y="-13083"/>
                  <a:pt x="7461504" y="13716"/>
                </a:cubicBezTo>
                <a:cubicBezTo>
                  <a:pt x="7129391" y="48613"/>
                  <a:pt x="7087333" y="37334"/>
                  <a:pt x="6940296" y="13716"/>
                </a:cubicBezTo>
                <a:cubicBezTo>
                  <a:pt x="6810862" y="-27592"/>
                  <a:pt x="6701312" y="14789"/>
                  <a:pt x="6419088" y="13716"/>
                </a:cubicBezTo>
                <a:cubicBezTo>
                  <a:pt x="6152777" y="14283"/>
                  <a:pt x="5868611" y="44230"/>
                  <a:pt x="5650992" y="13716"/>
                </a:cubicBezTo>
                <a:cubicBezTo>
                  <a:pt x="5439747" y="10678"/>
                  <a:pt x="5334901" y="-5616"/>
                  <a:pt x="5129784" y="13716"/>
                </a:cubicBezTo>
                <a:cubicBezTo>
                  <a:pt x="4955906" y="35886"/>
                  <a:pt x="4793216" y="29316"/>
                  <a:pt x="4690872" y="13716"/>
                </a:cubicBezTo>
                <a:cubicBezTo>
                  <a:pt x="4552374" y="26515"/>
                  <a:pt x="4318742" y="1676"/>
                  <a:pt x="4087368" y="13716"/>
                </a:cubicBezTo>
                <a:cubicBezTo>
                  <a:pt x="3849418" y="28053"/>
                  <a:pt x="3751577" y="25116"/>
                  <a:pt x="3401568" y="13716"/>
                </a:cubicBezTo>
                <a:cubicBezTo>
                  <a:pt x="3067953" y="15837"/>
                  <a:pt x="3012425" y="22307"/>
                  <a:pt x="2798064" y="13716"/>
                </a:cubicBezTo>
                <a:cubicBezTo>
                  <a:pt x="2565154" y="11948"/>
                  <a:pt x="2426719" y="-36366"/>
                  <a:pt x="2276856" y="13716"/>
                </a:cubicBezTo>
                <a:cubicBezTo>
                  <a:pt x="2090980" y="-190"/>
                  <a:pt x="1702030" y="-12752"/>
                  <a:pt x="1426464" y="13716"/>
                </a:cubicBezTo>
                <a:cubicBezTo>
                  <a:pt x="1104481" y="65071"/>
                  <a:pt x="985013" y="-12262"/>
                  <a:pt x="740664" y="13716"/>
                </a:cubicBezTo>
                <a:cubicBezTo>
                  <a:pt x="507391" y="37071"/>
                  <a:pt x="191740" y="-16226"/>
                  <a:pt x="0" y="13716"/>
                </a:cubicBezTo>
                <a:cubicBezTo>
                  <a:pt x="503" y="9208"/>
                  <a:pt x="165" y="5575"/>
                  <a:pt x="0" y="0"/>
                </a:cubicBezTo>
                <a:close/>
              </a:path>
              <a:path w="8229600" h="13716"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29236" y="7266"/>
                  <a:pt x="8229919" y="9308"/>
                  <a:pt x="8229600" y="13716"/>
                </a:cubicBezTo>
                <a:cubicBezTo>
                  <a:pt x="8094333" y="-9824"/>
                  <a:pt x="7850928" y="32876"/>
                  <a:pt x="7626096" y="13716"/>
                </a:cubicBezTo>
                <a:cubicBezTo>
                  <a:pt x="7448378" y="-5141"/>
                  <a:pt x="7315174" y="-6416"/>
                  <a:pt x="7022592" y="13716"/>
                </a:cubicBezTo>
                <a:cubicBezTo>
                  <a:pt x="6686163" y="45927"/>
                  <a:pt x="6352629" y="18938"/>
                  <a:pt x="6172200" y="13716"/>
                </a:cubicBezTo>
                <a:cubicBezTo>
                  <a:pt x="6015590" y="37773"/>
                  <a:pt x="5770309" y="16706"/>
                  <a:pt x="5650992" y="13716"/>
                </a:cubicBezTo>
                <a:cubicBezTo>
                  <a:pt x="5483975" y="7520"/>
                  <a:pt x="5165324" y="64376"/>
                  <a:pt x="4882896" y="13716"/>
                </a:cubicBezTo>
                <a:cubicBezTo>
                  <a:pt x="4568934" y="2481"/>
                  <a:pt x="4556334" y="23104"/>
                  <a:pt x="4443984" y="13716"/>
                </a:cubicBezTo>
                <a:cubicBezTo>
                  <a:pt x="4320775" y="6004"/>
                  <a:pt x="4034988" y="-8062"/>
                  <a:pt x="3758184" y="13716"/>
                </a:cubicBezTo>
                <a:cubicBezTo>
                  <a:pt x="3445155" y="-5570"/>
                  <a:pt x="3367892" y="9252"/>
                  <a:pt x="3236976" y="13716"/>
                </a:cubicBezTo>
                <a:cubicBezTo>
                  <a:pt x="3093796" y="21836"/>
                  <a:pt x="2635824" y="19560"/>
                  <a:pt x="2386584" y="13716"/>
                </a:cubicBezTo>
                <a:cubicBezTo>
                  <a:pt x="2139815" y="-7869"/>
                  <a:pt x="2105958" y="21373"/>
                  <a:pt x="1947672" y="13716"/>
                </a:cubicBezTo>
                <a:cubicBezTo>
                  <a:pt x="1801011" y="-24483"/>
                  <a:pt x="1533636" y="10074"/>
                  <a:pt x="1261872" y="13716"/>
                </a:cubicBezTo>
                <a:cubicBezTo>
                  <a:pt x="989528" y="27655"/>
                  <a:pt x="1025848" y="10113"/>
                  <a:pt x="822960" y="13716"/>
                </a:cubicBezTo>
                <a:cubicBezTo>
                  <a:pt x="653456" y="16384"/>
                  <a:pt x="304027" y="3429"/>
                  <a:pt x="0" y="13716"/>
                </a:cubicBezTo>
                <a:cubicBezTo>
                  <a:pt x="326" y="10292"/>
                  <a:pt x="-17" y="5199"/>
                  <a:pt x="0" y="0"/>
                </a:cubicBezTo>
                <a:close/>
              </a:path>
              <a:path w="8229600" h="13716"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815" y="6665"/>
                  <a:pt x="8229309" y="10133"/>
                  <a:pt x="8229600" y="13716"/>
                </a:cubicBezTo>
                <a:cubicBezTo>
                  <a:pt x="7944174" y="-33676"/>
                  <a:pt x="7795646" y="-38977"/>
                  <a:pt x="7461504" y="13716"/>
                </a:cubicBezTo>
                <a:cubicBezTo>
                  <a:pt x="7129776" y="46515"/>
                  <a:pt x="7082769" y="26874"/>
                  <a:pt x="6940296" y="13716"/>
                </a:cubicBezTo>
                <a:cubicBezTo>
                  <a:pt x="6799665" y="-20447"/>
                  <a:pt x="6652769" y="27211"/>
                  <a:pt x="6419088" y="13716"/>
                </a:cubicBezTo>
                <a:cubicBezTo>
                  <a:pt x="6143970" y="47703"/>
                  <a:pt x="5863165" y="-21103"/>
                  <a:pt x="5650992" y="13716"/>
                </a:cubicBezTo>
                <a:cubicBezTo>
                  <a:pt x="5419172" y="36034"/>
                  <a:pt x="5309448" y="-4977"/>
                  <a:pt x="5129784" y="13716"/>
                </a:cubicBezTo>
                <a:cubicBezTo>
                  <a:pt x="4947928" y="21451"/>
                  <a:pt x="4795021" y="1288"/>
                  <a:pt x="4690872" y="13716"/>
                </a:cubicBezTo>
                <a:cubicBezTo>
                  <a:pt x="4564358" y="-14151"/>
                  <a:pt x="4295485" y="-29852"/>
                  <a:pt x="4087368" y="13716"/>
                </a:cubicBezTo>
                <a:cubicBezTo>
                  <a:pt x="3871704" y="35834"/>
                  <a:pt x="3732927" y="-15470"/>
                  <a:pt x="3401568" y="13716"/>
                </a:cubicBezTo>
                <a:cubicBezTo>
                  <a:pt x="3075889" y="15088"/>
                  <a:pt x="3025898" y="39828"/>
                  <a:pt x="2798064" y="13716"/>
                </a:cubicBezTo>
                <a:cubicBezTo>
                  <a:pt x="2581856" y="-25441"/>
                  <a:pt x="2428311" y="-9472"/>
                  <a:pt x="2276856" y="13716"/>
                </a:cubicBezTo>
                <a:cubicBezTo>
                  <a:pt x="2098246" y="48711"/>
                  <a:pt x="1737531" y="51387"/>
                  <a:pt x="1426464" y="13716"/>
                </a:cubicBezTo>
                <a:cubicBezTo>
                  <a:pt x="1104708" y="21917"/>
                  <a:pt x="1006595" y="11356"/>
                  <a:pt x="740664" y="13716"/>
                </a:cubicBezTo>
                <a:cubicBezTo>
                  <a:pt x="480378" y="28512"/>
                  <a:pt x="202592" y="-16929"/>
                  <a:pt x="0" y="13716"/>
                </a:cubicBezTo>
                <a:cubicBezTo>
                  <a:pt x="244" y="8978"/>
                  <a:pt x="436" y="6414"/>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3716"/>
                      <a:gd name="connsiteX1" fmla="*/ 521208 w 8229600"/>
                      <a:gd name="connsiteY1" fmla="*/ 0 h 13716"/>
                      <a:gd name="connsiteX2" fmla="*/ 1371600 w 8229600"/>
                      <a:gd name="connsiteY2" fmla="*/ 0 h 13716"/>
                      <a:gd name="connsiteX3" fmla="*/ 2221992 w 8229600"/>
                      <a:gd name="connsiteY3" fmla="*/ 0 h 13716"/>
                      <a:gd name="connsiteX4" fmla="*/ 3072384 w 8229600"/>
                      <a:gd name="connsiteY4" fmla="*/ 0 h 13716"/>
                      <a:gd name="connsiteX5" fmla="*/ 3511296 w 8229600"/>
                      <a:gd name="connsiteY5" fmla="*/ 0 h 13716"/>
                      <a:gd name="connsiteX6" fmla="*/ 4114800 w 8229600"/>
                      <a:gd name="connsiteY6" fmla="*/ 0 h 13716"/>
                      <a:gd name="connsiteX7" fmla="*/ 4553712 w 8229600"/>
                      <a:gd name="connsiteY7" fmla="*/ 0 h 13716"/>
                      <a:gd name="connsiteX8" fmla="*/ 5239512 w 8229600"/>
                      <a:gd name="connsiteY8" fmla="*/ 0 h 13716"/>
                      <a:gd name="connsiteX9" fmla="*/ 5843016 w 8229600"/>
                      <a:gd name="connsiteY9" fmla="*/ 0 h 13716"/>
                      <a:gd name="connsiteX10" fmla="*/ 6611112 w 8229600"/>
                      <a:gd name="connsiteY10" fmla="*/ 0 h 13716"/>
                      <a:gd name="connsiteX11" fmla="*/ 7461504 w 8229600"/>
                      <a:gd name="connsiteY11" fmla="*/ 0 h 13716"/>
                      <a:gd name="connsiteX12" fmla="*/ 8229600 w 8229600"/>
                      <a:gd name="connsiteY12" fmla="*/ 0 h 13716"/>
                      <a:gd name="connsiteX13" fmla="*/ 8229600 w 8229600"/>
                      <a:gd name="connsiteY13" fmla="*/ 13716 h 13716"/>
                      <a:gd name="connsiteX14" fmla="*/ 7461504 w 8229600"/>
                      <a:gd name="connsiteY14" fmla="*/ 13716 h 13716"/>
                      <a:gd name="connsiteX15" fmla="*/ 6940296 w 8229600"/>
                      <a:gd name="connsiteY15" fmla="*/ 13716 h 13716"/>
                      <a:gd name="connsiteX16" fmla="*/ 6419088 w 8229600"/>
                      <a:gd name="connsiteY16" fmla="*/ 13716 h 13716"/>
                      <a:gd name="connsiteX17" fmla="*/ 5650992 w 8229600"/>
                      <a:gd name="connsiteY17" fmla="*/ 13716 h 13716"/>
                      <a:gd name="connsiteX18" fmla="*/ 5129784 w 8229600"/>
                      <a:gd name="connsiteY18" fmla="*/ 13716 h 13716"/>
                      <a:gd name="connsiteX19" fmla="*/ 4690872 w 8229600"/>
                      <a:gd name="connsiteY19" fmla="*/ 13716 h 13716"/>
                      <a:gd name="connsiteX20" fmla="*/ 4087368 w 8229600"/>
                      <a:gd name="connsiteY20" fmla="*/ 13716 h 13716"/>
                      <a:gd name="connsiteX21" fmla="*/ 3401568 w 8229600"/>
                      <a:gd name="connsiteY21" fmla="*/ 13716 h 13716"/>
                      <a:gd name="connsiteX22" fmla="*/ 2798064 w 8229600"/>
                      <a:gd name="connsiteY22" fmla="*/ 13716 h 13716"/>
                      <a:gd name="connsiteX23" fmla="*/ 2276856 w 8229600"/>
                      <a:gd name="connsiteY23" fmla="*/ 13716 h 13716"/>
                      <a:gd name="connsiteX24" fmla="*/ 1426464 w 8229600"/>
                      <a:gd name="connsiteY24" fmla="*/ 13716 h 13716"/>
                      <a:gd name="connsiteX25" fmla="*/ 740664 w 8229600"/>
                      <a:gd name="connsiteY25" fmla="*/ 13716 h 13716"/>
                      <a:gd name="connsiteX26" fmla="*/ 0 w 8229600"/>
                      <a:gd name="connsiteY26" fmla="*/ 13716 h 13716"/>
                      <a:gd name="connsiteX27" fmla="*/ 0 w 8229600"/>
                      <a:gd name="connsiteY27"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3716"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9169" y="6566"/>
                          <a:pt x="8229218" y="9895"/>
                          <a:pt x="8229600" y="13716"/>
                        </a:cubicBezTo>
                        <a:cubicBezTo>
                          <a:pt x="7940706" y="-13865"/>
                          <a:pt x="7792584" y="-20581"/>
                          <a:pt x="7461504" y="13716"/>
                        </a:cubicBezTo>
                        <a:cubicBezTo>
                          <a:pt x="7130424" y="48013"/>
                          <a:pt x="7080072" y="39273"/>
                          <a:pt x="6940296" y="13716"/>
                        </a:cubicBezTo>
                        <a:cubicBezTo>
                          <a:pt x="6800520" y="-11841"/>
                          <a:pt x="6672872" y="22099"/>
                          <a:pt x="6419088" y="13716"/>
                        </a:cubicBezTo>
                        <a:cubicBezTo>
                          <a:pt x="6165304" y="5333"/>
                          <a:pt x="5869721" y="415"/>
                          <a:pt x="5650992" y="13716"/>
                        </a:cubicBezTo>
                        <a:cubicBezTo>
                          <a:pt x="5432263" y="27017"/>
                          <a:pt x="5308310" y="-1549"/>
                          <a:pt x="5129784" y="13716"/>
                        </a:cubicBezTo>
                        <a:cubicBezTo>
                          <a:pt x="4951258" y="28981"/>
                          <a:pt x="4799696" y="10785"/>
                          <a:pt x="4690872" y="13716"/>
                        </a:cubicBezTo>
                        <a:cubicBezTo>
                          <a:pt x="4582048" y="16647"/>
                          <a:pt x="4311124" y="-12408"/>
                          <a:pt x="4087368" y="13716"/>
                        </a:cubicBezTo>
                        <a:cubicBezTo>
                          <a:pt x="3863612" y="39840"/>
                          <a:pt x="3730288" y="8802"/>
                          <a:pt x="3401568" y="13716"/>
                        </a:cubicBezTo>
                        <a:cubicBezTo>
                          <a:pt x="3072848" y="18630"/>
                          <a:pt x="3020684" y="27853"/>
                          <a:pt x="2798064" y="13716"/>
                        </a:cubicBezTo>
                        <a:cubicBezTo>
                          <a:pt x="2575444" y="-421"/>
                          <a:pt x="2440915" y="-11924"/>
                          <a:pt x="2276856" y="13716"/>
                        </a:cubicBezTo>
                        <a:cubicBezTo>
                          <a:pt x="2112797" y="39356"/>
                          <a:pt x="1726502" y="-14132"/>
                          <a:pt x="1426464" y="13716"/>
                        </a:cubicBezTo>
                        <a:cubicBezTo>
                          <a:pt x="1126426" y="41564"/>
                          <a:pt x="992925" y="16444"/>
                          <a:pt x="740664" y="13716"/>
                        </a:cubicBezTo>
                        <a:cubicBezTo>
                          <a:pt x="488403" y="10988"/>
                          <a:pt x="195650" y="-20633"/>
                          <a:pt x="0" y="13716"/>
                        </a:cubicBezTo>
                        <a:cubicBezTo>
                          <a:pt x="120" y="8944"/>
                          <a:pt x="-32" y="6034"/>
                          <a:pt x="0" y="0"/>
                        </a:cubicBezTo>
                        <a:close/>
                      </a:path>
                      <a:path w="8229600" h="13716"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29365" y="6754"/>
                          <a:pt x="8229865" y="9234"/>
                          <a:pt x="8229600" y="13716"/>
                        </a:cubicBezTo>
                        <a:cubicBezTo>
                          <a:pt x="8075287" y="30482"/>
                          <a:pt x="7821366" y="17278"/>
                          <a:pt x="7626096" y="13716"/>
                        </a:cubicBezTo>
                        <a:cubicBezTo>
                          <a:pt x="7430826" y="10154"/>
                          <a:pt x="7320004" y="-14241"/>
                          <a:pt x="7022592" y="13716"/>
                        </a:cubicBezTo>
                        <a:cubicBezTo>
                          <a:pt x="6725180" y="41673"/>
                          <a:pt x="6348804" y="-18597"/>
                          <a:pt x="6172200" y="13716"/>
                        </a:cubicBezTo>
                        <a:cubicBezTo>
                          <a:pt x="5995596" y="46029"/>
                          <a:pt x="5788102" y="18318"/>
                          <a:pt x="5650992" y="13716"/>
                        </a:cubicBezTo>
                        <a:cubicBezTo>
                          <a:pt x="5513882" y="9114"/>
                          <a:pt x="5198399" y="24549"/>
                          <a:pt x="4882896" y="13716"/>
                        </a:cubicBezTo>
                        <a:cubicBezTo>
                          <a:pt x="4567393" y="2883"/>
                          <a:pt x="4557008" y="22393"/>
                          <a:pt x="4443984" y="13716"/>
                        </a:cubicBezTo>
                        <a:cubicBezTo>
                          <a:pt x="4330960" y="5039"/>
                          <a:pt x="4061674" y="24319"/>
                          <a:pt x="3758184" y="13716"/>
                        </a:cubicBezTo>
                        <a:cubicBezTo>
                          <a:pt x="3454694" y="3113"/>
                          <a:pt x="3380392" y="14547"/>
                          <a:pt x="3236976" y="13716"/>
                        </a:cubicBezTo>
                        <a:cubicBezTo>
                          <a:pt x="3093560" y="12885"/>
                          <a:pt x="2632116" y="33035"/>
                          <a:pt x="2386584" y="13716"/>
                        </a:cubicBezTo>
                        <a:cubicBezTo>
                          <a:pt x="2141052" y="-5603"/>
                          <a:pt x="2110884" y="24205"/>
                          <a:pt x="1947672" y="13716"/>
                        </a:cubicBezTo>
                        <a:cubicBezTo>
                          <a:pt x="1784460" y="3227"/>
                          <a:pt x="1535467" y="-4111"/>
                          <a:pt x="1261872" y="13716"/>
                        </a:cubicBezTo>
                        <a:cubicBezTo>
                          <a:pt x="988277" y="31543"/>
                          <a:pt x="1021096" y="5803"/>
                          <a:pt x="822960" y="13716"/>
                        </a:cubicBezTo>
                        <a:cubicBezTo>
                          <a:pt x="624824" y="21629"/>
                          <a:pt x="298309" y="-3289"/>
                          <a:pt x="0" y="13716"/>
                        </a:cubicBezTo>
                        <a:cubicBezTo>
                          <a:pt x="52" y="10594"/>
                          <a:pt x="386" y="536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975F48-0BE4-480B-9BAB-16CA8BC111F0}"/>
              </a:ext>
            </a:extLst>
          </p:cNvPr>
          <p:cNvSpPr>
            <a:spLocks noGrp="1"/>
          </p:cNvSpPr>
          <p:nvPr>
            <p:ph idx="1"/>
          </p:nvPr>
        </p:nvSpPr>
        <p:spPr>
          <a:xfrm>
            <a:off x="429370" y="1553487"/>
            <a:ext cx="5035164" cy="3089379"/>
          </a:xfrm>
        </p:spPr>
        <p:txBody>
          <a:bodyPr anchor="t">
            <a:normAutofit/>
          </a:bodyPr>
          <a:lstStyle/>
          <a:p>
            <a:r>
              <a:rPr lang="en-US" sz="1700"/>
              <a:t>Shoes can provide good foot alignment</a:t>
            </a:r>
          </a:p>
          <a:p>
            <a:r>
              <a:rPr lang="en-US" sz="1700"/>
              <a:t>Shoes can be used with or without braces</a:t>
            </a:r>
          </a:p>
          <a:p>
            <a:r>
              <a:rPr lang="en-US" sz="1700"/>
              <a:t>Shoes should have</a:t>
            </a:r>
          </a:p>
          <a:p>
            <a:pPr lvl="1"/>
            <a:r>
              <a:rPr lang="en-US" sz="1700"/>
              <a:t>solid heel counter to hold the heel vertically</a:t>
            </a:r>
          </a:p>
          <a:p>
            <a:pPr lvl="1"/>
            <a:r>
              <a:rPr lang="en-US" sz="1700"/>
              <a:t>flexible sole and toe box</a:t>
            </a:r>
          </a:p>
          <a:p>
            <a:pPr lvl="1"/>
            <a:r>
              <a:rPr lang="en-US" sz="1700"/>
              <a:t>medial arch support</a:t>
            </a:r>
          </a:p>
          <a:p>
            <a:pPr lvl="1"/>
            <a:r>
              <a:rPr lang="en-US" sz="1700"/>
              <a:t>Surround the foot well with good support- lace up have better support</a:t>
            </a:r>
          </a:p>
          <a:p>
            <a:pPr lvl="1"/>
            <a:r>
              <a:rPr lang="en-US" sz="1700"/>
              <a:t>Nonslip soles</a:t>
            </a:r>
          </a:p>
          <a:p>
            <a:r>
              <a:rPr lang="en-US" sz="1700"/>
              <a:t>BUT…Barefoot is best!</a:t>
            </a:r>
          </a:p>
        </p:txBody>
      </p:sp>
      <p:pic>
        <p:nvPicPr>
          <p:cNvPr id="2050" name="Picture 2" descr="Walking Kids Feet in Sneakers Stock Footage Video (100% Royalty-free)  10094018 | Shutterstock">
            <a:extLst>
              <a:ext uri="{FF2B5EF4-FFF2-40B4-BE49-F238E27FC236}">
                <a16:creationId xmlns:a16="http://schemas.microsoft.com/office/drawing/2014/main" id="{DEE80AD6-3C4D-4581-A895-2750990F56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057" r="19888"/>
          <a:stretch/>
        </p:blipFill>
        <p:spPr bwMode="auto">
          <a:xfrm>
            <a:off x="5756744" y="1570482"/>
            <a:ext cx="2955798" cy="3072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652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A1442-7B2A-43B6-8EB6-ADA75D5F2031}"/>
              </a:ext>
            </a:extLst>
          </p:cNvPr>
          <p:cNvSpPr>
            <a:spLocks noGrp="1"/>
          </p:cNvSpPr>
          <p:nvPr>
            <p:ph type="title"/>
          </p:nvPr>
        </p:nvSpPr>
        <p:spPr>
          <a:xfrm>
            <a:off x="473202" y="371995"/>
            <a:ext cx="3146355" cy="4229123"/>
          </a:xfrm>
          <a:noFill/>
        </p:spPr>
        <p:txBody>
          <a:bodyPr anchor="ctr">
            <a:normAutofit/>
          </a:bodyPr>
          <a:lstStyle/>
          <a:p>
            <a:r>
              <a:rPr lang="en-US" sz="3600"/>
              <a:t>Physical Characteristics of Down Syndrome</a:t>
            </a:r>
          </a:p>
        </p:txBody>
      </p:sp>
      <p:graphicFrame>
        <p:nvGraphicFramePr>
          <p:cNvPr id="12" name="Content Placeholder 2">
            <a:extLst>
              <a:ext uri="{FF2B5EF4-FFF2-40B4-BE49-F238E27FC236}">
                <a16:creationId xmlns:a16="http://schemas.microsoft.com/office/drawing/2014/main" id="{820EED9C-3BE9-415E-8F26-F23DDC213476}"/>
              </a:ext>
            </a:extLst>
          </p:cNvPr>
          <p:cNvGraphicFramePr>
            <a:graphicFrameLocks noGrp="1"/>
          </p:cNvGraphicFramePr>
          <p:nvPr>
            <p:ph idx="1"/>
            <p:extLst>
              <p:ext uri="{D42A27DB-BD31-4B8C-83A1-F6EECF244321}">
                <p14:modId xmlns:p14="http://schemas.microsoft.com/office/powerpoint/2010/main" val="1321066177"/>
              </p:ext>
            </p:extLst>
          </p:nvPr>
        </p:nvGraphicFramePr>
        <p:xfrm>
          <a:off x="3686960" y="649939"/>
          <a:ext cx="4690292" cy="3792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1280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9B40A9-A033-4510-BC91-6B655AD07961}"/>
              </a:ext>
            </a:extLst>
          </p:cNvPr>
          <p:cNvSpPr>
            <a:spLocks noGrp="1"/>
          </p:cNvSpPr>
          <p:nvPr>
            <p:ph type="title"/>
          </p:nvPr>
        </p:nvSpPr>
        <p:spPr>
          <a:xfrm>
            <a:off x="630936" y="411480"/>
            <a:ext cx="2700645" cy="4073652"/>
          </a:xfrm>
        </p:spPr>
        <p:txBody>
          <a:bodyPr>
            <a:normAutofit/>
          </a:bodyPr>
          <a:lstStyle/>
          <a:p>
            <a:r>
              <a:rPr lang="en-US" sz="4100" b="1"/>
              <a:t>Decreased Strength</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907987" y="2444036"/>
            <a:ext cx="3360420" cy="13716"/>
          </a:xfrm>
          <a:custGeom>
            <a:avLst/>
            <a:gdLst>
              <a:gd name="connsiteX0" fmla="*/ 0 w 3360420"/>
              <a:gd name="connsiteY0" fmla="*/ 0 h 13716"/>
              <a:gd name="connsiteX1" fmla="*/ 638480 w 3360420"/>
              <a:gd name="connsiteY1" fmla="*/ 0 h 13716"/>
              <a:gd name="connsiteX2" fmla="*/ 1310564 w 3360420"/>
              <a:gd name="connsiteY2" fmla="*/ 0 h 13716"/>
              <a:gd name="connsiteX3" fmla="*/ 2016252 w 3360420"/>
              <a:gd name="connsiteY3" fmla="*/ 0 h 13716"/>
              <a:gd name="connsiteX4" fmla="*/ 2721940 w 3360420"/>
              <a:gd name="connsiteY4" fmla="*/ 0 h 13716"/>
              <a:gd name="connsiteX5" fmla="*/ 3360420 w 3360420"/>
              <a:gd name="connsiteY5" fmla="*/ 0 h 13716"/>
              <a:gd name="connsiteX6" fmla="*/ 3360420 w 3360420"/>
              <a:gd name="connsiteY6" fmla="*/ 13716 h 13716"/>
              <a:gd name="connsiteX7" fmla="*/ 2621128 w 3360420"/>
              <a:gd name="connsiteY7" fmla="*/ 13716 h 13716"/>
              <a:gd name="connsiteX8" fmla="*/ 1881835 w 3360420"/>
              <a:gd name="connsiteY8" fmla="*/ 13716 h 13716"/>
              <a:gd name="connsiteX9" fmla="*/ 1209751 w 3360420"/>
              <a:gd name="connsiteY9" fmla="*/ 13716 h 13716"/>
              <a:gd name="connsiteX10" fmla="*/ 0 w 3360420"/>
              <a:gd name="connsiteY10" fmla="*/ 13716 h 13716"/>
              <a:gd name="connsiteX11" fmla="*/ 0 w 3360420"/>
              <a:gd name="connsiteY11" fmla="*/ 0 h 13716"/>
              <a:gd name="connsiteX0" fmla="*/ 0 w 3360420"/>
              <a:gd name="connsiteY0" fmla="*/ 0 h 13716"/>
              <a:gd name="connsiteX1" fmla="*/ 638480 w 3360420"/>
              <a:gd name="connsiteY1" fmla="*/ 0 h 13716"/>
              <a:gd name="connsiteX2" fmla="*/ 1209751 w 3360420"/>
              <a:gd name="connsiteY2" fmla="*/ 0 h 13716"/>
              <a:gd name="connsiteX3" fmla="*/ 1949044 w 3360420"/>
              <a:gd name="connsiteY3" fmla="*/ 0 h 13716"/>
              <a:gd name="connsiteX4" fmla="*/ 2587523 w 3360420"/>
              <a:gd name="connsiteY4" fmla="*/ 0 h 13716"/>
              <a:gd name="connsiteX5" fmla="*/ 3360420 w 3360420"/>
              <a:gd name="connsiteY5" fmla="*/ 0 h 13716"/>
              <a:gd name="connsiteX6" fmla="*/ 3360420 w 3360420"/>
              <a:gd name="connsiteY6" fmla="*/ 13716 h 13716"/>
              <a:gd name="connsiteX7" fmla="*/ 2688336 w 3360420"/>
              <a:gd name="connsiteY7" fmla="*/ 13716 h 13716"/>
              <a:gd name="connsiteX8" fmla="*/ 1949044 w 3360420"/>
              <a:gd name="connsiteY8" fmla="*/ 13716 h 13716"/>
              <a:gd name="connsiteX9" fmla="*/ 1377772 w 3360420"/>
              <a:gd name="connsiteY9" fmla="*/ 13716 h 13716"/>
              <a:gd name="connsiteX10" fmla="*/ 705688 w 3360420"/>
              <a:gd name="connsiteY10" fmla="*/ 13716 h 13716"/>
              <a:gd name="connsiteX11" fmla="*/ 0 w 3360420"/>
              <a:gd name="connsiteY11" fmla="*/ 13716 h 13716"/>
              <a:gd name="connsiteX12" fmla="*/ 0 w 3360420"/>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420" h="13716" fill="none" extrusionOk="0">
                <a:moveTo>
                  <a:pt x="0" y="0"/>
                </a:moveTo>
                <a:cubicBezTo>
                  <a:pt x="191406" y="10001"/>
                  <a:pt x="492041" y="-46237"/>
                  <a:pt x="638480" y="0"/>
                </a:cubicBezTo>
                <a:cubicBezTo>
                  <a:pt x="757906" y="33197"/>
                  <a:pt x="1156600" y="-41629"/>
                  <a:pt x="1310564" y="0"/>
                </a:cubicBezTo>
                <a:cubicBezTo>
                  <a:pt x="1379184" y="24203"/>
                  <a:pt x="1719005" y="-47956"/>
                  <a:pt x="2016252" y="0"/>
                </a:cubicBezTo>
                <a:cubicBezTo>
                  <a:pt x="2309065" y="7372"/>
                  <a:pt x="2409711" y="1344"/>
                  <a:pt x="2721940" y="0"/>
                </a:cubicBezTo>
                <a:cubicBezTo>
                  <a:pt x="2995269" y="34213"/>
                  <a:pt x="3156613" y="531"/>
                  <a:pt x="3360420" y="0"/>
                </a:cubicBezTo>
                <a:cubicBezTo>
                  <a:pt x="3359915" y="3577"/>
                  <a:pt x="3360235" y="9896"/>
                  <a:pt x="3360420" y="13716"/>
                </a:cubicBezTo>
                <a:cubicBezTo>
                  <a:pt x="3039840" y="-6995"/>
                  <a:pt x="2944234" y="11098"/>
                  <a:pt x="2621128" y="13716"/>
                </a:cubicBezTo>
                <a:cubicBezTo>
                  <a:pt x="2291334" y="35811"/>
                  <a:pt x="2154043" y="38867"/>
                  <a:pt x="1881835" y="13716"/>
                </a:cubicBezTo>
                <a:cubicBezTo>
                  <a:pt x="1588327" y="-7987"/>
                  <a:pt x="1439318" y="-9600"/>
                  <a:pt x="1209751" y="13716"/>
                </a:cubicBezTo>
                <a:cubicBezTo>
                  <a:pt x="977769" y="43531"/>
                  <a:pt x="301166" y="108207"/>
                  <a:pt x="0" y="13716"/>
                </a:cubicBezTo>
                <a:cubicBezTo>
                  <a:pt x="77" y="9528"/>
                  <a:pt x="-88" y="4529"/>
                  <a:pt x="0" y="0"/>
                </a:cubicBezTo>
                <a:close/>
              </a:path>
              <a:path w="3360420" h="13716" stroke="0" extrusionOk="0">
                <a:moveTo>
                  <a:pt x="0" y="0"/>
                </a:moveTo>
                <a:cubicBezTo>
                  <a:pt x="170421" y="-4407"/>
                  <a:pt x="491890" y="-50462"/>
                  <a:pt x="638480" y="0"/>
                </a:cubicBezTo>
                <a:cubicBezTo>
                  <a:pt x="792506" y="30971"/>
                  <a:pt x="1031707" y="-14677"/>
                  <a:pt x="1209751" y="0"/>
                </a:cubicBezTo>
                <a:cubicBezTo>
                  <a:pt x="1357076" y="52145"/>
                  <a:pt x="1723115" y="-4348"/>
                  <a:pt x="1949044" y="0"/>
                </a:cubicBezTo>
                <a:cubicBezTo>
                  <a:pt x="2192488" y="-34098"/>
                  <a:pt x="2339103" y="-31352"/>
                  <a:pt x="2587523" y="0"/>
                </a:cubicBezTo>
                <a:cubicBezTo>
                  <a:pt x="2818806" y="-7742"/>
                  <a:pt x="3217848" y="-30081"/>
                  <a:pt x="3360420" y="0"/>
                </a:cubicBezTo>
                <a:cubicBezTo>
                  <a:pt x="3359513" y="2997"/>
                  <a:pt x="3360180" y="8915"/>
                  <a:pt x="3360420" y="13716"/>
                </a:cubicBezTo>
                <a:cubicBezTo>
                  <a:pt x="3034345" y="-17354"/>
                  <a:pt x="2841928" y="47909"/>
                  <a:pt x="2688336" y="13716"/>
                </a:cubicBezTo>
                <a:cubicBezTo>
                  <a:pt x="2588685" y="8853"/>
                  <a:pt x="2270606" y="-39487"/>
                  <a:pt x="1949044" y="13716"/>
                </a:cubicBezTo>
                <a:cubicBezTo>
                  <a:pt x="1622278" y="37200"/>
                  <a:pt x="1629740" y="12517"/>
                  <a:pt x="1377772" y="13716"/>
                </a:cubicBezTo>
                <a:cubicBezTo>
                  <a:pt x="1148895" y="37407"/>
                  <a:pt x="976686" y="-12334"/>
                  <a:pt x="705688" y="13716"/>
                </a:cubicBezTo>
                <a:cubicBezTo>
                  <a:pt x="451150" y="60066"/>
                  <a:pt x="233487" y="-18420"/>
                  <a:pt x="0" y="13716"/>
                </a:cubicBezTo>
                <a:cubicBezTo>
                  <a:pt x="-131" y="10721"/>
                  <a:pt x="1210" y="5539"/>
                  <a:pt x="0" y="0"/>
                </a:cubicBezTo>
                <a:close/>
              </a:path>
              <a:path w="3360420" h="13716" fill="none" stroke="0" extrusionOk="0">
                <a:moveTo>
                  <a:pt x="0" y="0"/>
                </a:moveTo>
                <a:cubicBezTo>
                  <a:pt x="164693" y="20411"/>
                  <a:pt x="481374" y="-25570"/>
                  <a:pt x="638480" y="0"/>
                </a:cubicBezTo>
                <a:cubicBezTo>
                  <a:pt x="798995" y="30282"/>
                  <a:pt x="1140782" y="-27870"/>
                  <a:pt x="1310564" y="0"/>
                </a:cubicBezTo>
                <a:cubicBezTo>
                  <a:pt x="1415376" y="59022"/>
                  <a:pt x="1712923" y="34543"/>
                  <a:pt x="2016252" y="0"/>
                </a:cubicBezTo>
                <a:cubicBezTo>
                  <a:pt x="2299667" y="30754"/>
                  <a:pt x="2467976" y="-793"/>
                  <a:pt x="2721940" y="0"/>
                </a:cubicBezTo>
                <a:cubicBezTo>
                  <a:pt x="3014119" y="16113"/>
                  <a:pt x="3143946" y="-14907"/>
                  <a:pt x="3360420" y="0"/>
                </a:cubicBezTo>
                <a:cubicBezTo>
                  <a:pt x="3359485" y="2919"/>
                  <a:pt x="3359434" y="10491"/>
                  <a:pt x="3360420" y="13716"/>
                </a:cubicBezTo>
                <a:cubicBezTo>
                  <a:pt x="3046787" y="-23756"/>
                  <a:pt x="2956179" y="16001"/>
                  <a:pt x="2621128" y="13716"/>
                </a:cubicBezTo>
                <a:cubicBezTo>
                  <a:pt x="2297814" y="26084"/>
                  <a:pt x="2182001" y="28084"/>
                  <a:pt x="1881835" y="13716"/>
                </a:cubicBezTo>
                <a:cubicBezTo>
                  <a:pt x="1565437" y="-2872"/>
                  <a:pt x="1471458" y="8566"/>
                  <a:pt x="1209751" y="13716"/>
                </a:cubicBezTo>
                <a:cubicBezTo>
                  <a:pt x="973930" y="42996"/>
                  <a:pt x="321369" y="85738"/>
                  <a:pt x="0" y="13716"/>
                </a:cubicBezTo>
                <a:cubicBezTo>
                  <a:pt x="304" y="9505"/>
                  <a:pt x="1021" y="594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3360420"/>
                      <a:gd name="connsiteY0" fmla="*/ 0 h 13716"/>
                      <a:gd name="connsiteX1" fmla="*/ 638480 w 3360420"/>
                      <a:gd name="connsiteY1" fmla="*/ 0 h 13716"/>
                      <a:gd name="connsiteX2" fmla="*/ 1310564 w 3360420"/>
                      <a:gd name="connsiteY2" fmla="*/ 0 h 13716"/>
                      <a:gd name="connsiteX3" fmla="*/ 2016252 w 3360420"/>
                      <a:gd name="connsiteY3" fmla="*/ 0 h 13716"/>
                      <a:gd name="connsiteX4" fmla="*/ 2721940 w 3360420"/>
                      <a:gd name="connsiteY4" fmla="*/ 0 h 13716"/>
                      <a:gd name="connsiteX5" fmla="*/ 3360420 w 3360420"/>
                      <a:gd name="connsiteY5" fmla="*/ 0 h 13716"/>
                      <a:gd name="connsiteX6" fmla="*/ 3360420 w 3360420"/>
                      <a:gd name="connsiteY6" fmla="*/ 13716 h 13716"/>
                      <a:gd name="connsiteX7" fmla="*/ 2621128 w 3360420"/>
                      <a:gd name="connsiteY7" fmla="*/ 13716 h 13716"/>
                      <a:gd name="connsiteX8" fmla="*/ 1881835 w 3360420"/>
                      <a:gd name="connsiteY8" fmla="*/ 13716 h 13716"/>
                      <a:gd name="connsiteX9" fmla="*/ 1209751 w 3360420"/>
                      <a:gd name="connsiteY9" fmla="*/ 13716 h 13716"/>
                      <a:gd name="connsiteX10" fmla="*/ 0 w 3360420"/>
                      <a:gd name="connsiteY10" fmla="*/ 13716 h 13716"/>
                      <a:gd name="connsiteX11" fmla="*/ 0 w 3360420"/>
                      <a:gd name="connsiteY11"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60420" h="13716" fill="none" extrusionOk="0">
                        <a:moveTo>
                          <a:pt x="0" y="0"/>
                        </a:moveTo>
                        <a:cubicBezTo>
                          <a:pt x="173390" y="25775"/>
                          <a:pt x="488191" y="-28129"/>
                          <a:pt x="638480" y="0"/>
                        </a:cubicBezTo>
                        <a:cubicBezTo>
                          <a:pt x="788769" y="28129"/>
                          <a:pt x="1174965" y="-28957"/>
                          <a:pt x="1310564" y="0"/>
                        </a:cubicBezTo>
                        <a:cubicBezTo>
                          <a:pt x="1446163" y="28957"/>
                          <a:pt x="1725466" y="-34787"/>
                          <a:pt x="2016252" y="0"/>
                        </a:cubicBezTo>
                        <a:cubicBezTo>
                          <a:pt x="2307038" y="34787"/>
                          <a:pt x="2437945" y="-15142"/>
                          <a:pt x="2721940" y="0"/>
                        </a:cubicBezTo>
                        <a:cubicBezTo>
                          <a:pt x="3005935" y="15142"/>
                          <a:pt x="3141795" y="-10480"/>
                          <a:pt x="3360420" y="0"/>
                        </a:cubicBezTo>
                        <a:cubicBezTo>
                          <a:pt x="3359940" y="2989"/>
                          <a:pt x="3359779" y="10166"/>
                          <a:pt x="3360420" y="13716"/>
                        </a:cubicBezTo>
                        <a:cubicBezTo>
                          <a:pt x="3047302" y="-18841"/>
                          <a:pt x="2960325" y="10240"/>
                          <a:pt x="2621128" y="13716"/>
                        </a:cubicBezTo>
                        <a:cubicBezTo>
                          <a:pt x="2281931" y="17192"/>
                          <a:pt x="2176842" y="26844"/>
                          <a:pt x="1881835" y="13716"/>
                        </a:cubicBezTo>
                        <a:cubicBezTo>
                          <a:pt x="1586828" y="588"/>
                          <a:pt x="1449984" y="-8996"/>
                          <a:pt x="1209751" y="13716"/>
                        </a:cubicBezTo>
                        <a:cubicBezTo>
                          <a:pt x="969518" y="36428"/>
                          <a:pt x="318488" y="55902"/>
                          <a:pt x="0" y="13716"/>
                        </a:cubicBezTo>
                        <a:cubicBezTo>
                          <a:pt x="182" y="9317"/>
                          <a:pt x="482" y="5285"/>
                          <a:pt x="0" y="0"/>
                        </a:cubicBezTo>
                        <a:close/>
                      </a:path>
                      <a:path w="3360420" h="13716" stroke="0" extrusionOk="0">
                        <a:moveTo>
                          <a:pt x="0" y="0"/>
                        </a:moveTo>
                        <a:cubicBezTo>
                          <a:pt x="152211" y="-10113"/>
                          <a:pt x="493092" y="-25529"/>
                          <a:pt x="638480" y="0"/>
                        </a:cubicBezTo>
                        <a:cubicBezTo>
                          <a:pt x="783868" y="25529"/>
                          <a:pt x="1051824" y="-19092"/>
                          <a:pt x="1209751" y="0"/>
                        </a:cubicBezTo>
                        <a:cubicBezTo>
                          <a:pt x="1367678" y="19092"/>
                          <a:pt x="1729599" y="16071"/>
                          <a:pt x="1949044" y="0"/>
                        </a:cubicBezTo>
                        <a:cubicBezTo>
                          <a:pt x="2168489" y="-16071"/>
                          <a:pt x="2323758" y="-4710"/>
                          <a:pt x="2587523" y="0"/>
                        </a:cubicBezTo>
                        <a:cubicBezTo>
                          <a:pt x="2851288" y="4710"/>
                          <a:pt x="3195571" y="-8175"/>
                          <a:pt x="3360420" y="0"/>
                        </a:cubicBezTo>
                        <a:cubicBezTo>
                          <a:pt x="3359928" y="2764"/>
                          <a:pt x="3360118" y="8747"/>
                          <a:pt x="3360420" y="13716"/>
                        </a:cubicBezTo>
                        <a:cubicBezTo>
                          <a:pt x="3025528" y="-15604"/>
                          <a:pt x="2845368" y="35037"/>
                          <a:pt x="2688336" y="13716"/>
                        </a:cubicBezTo>
                        <a:cubicBezTo>
                          <a:pt x="2531304" y="-7605"/>
                          <a:pt x="2279760" y="-9642"/>
                          <a:pt x="1949044" y="13716"/>
                        </a:cubicBezTo>
                        <a:cubicBezTo>
                          <a:pt x="1618328" y="37074"/>
                          <a:pt x="1624903" y="7505"/>
                          <a:pt x="1377772" y="13716"/>
                        </a:cubicBezTo>
                        <a:cubicBezTo>
                          <a:pt x="1130641" y="19927"/>
                          <a:pt x="973925" y="-19083"/>
                          <a:pt x="705688" y="13716"/>
                        </a:cubicBezTo>
                        <a:cubicBezTo>
                          <a:pt x="437451" y="46515"/>
                          <a:pt x="236989" y="-13738"/>
                          <a:pt x="0" y="13716"/>
                        </a:cubicBezTo>
                        <a:cubicBezTo>
                          <a:pt x="614" y="9981"/>
                          <a:pt x="600" y="540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8D6D06B-404A-4643-BAFC-30D806C30835}"/>
              </a:ext>
            </a:extLst>
          </p:cNvPr>
          <p:cNvSpPr>
            <a:spLocks noGrp="1"/>
          </p:cNvSpPr>
          <p:nvPr>
            <p:ph idx="1"/>
          </p:nvPr>
        </p:nvSpPr>
        <p:spPr>
          <a:xfrm>
            <a:off x="3844814" y="414068"/>
            <a:ext cx="4668251" cy="4073652"/>
          </a:xfrm>
        </p:spPr>
        <p:txBody>
          <a:bodyPr anchor="ctr">
            <a:normAutofit/>
          </a:bodyPr>
          <a:lstStyle/>
          <a:p>
            <a:r>
              <a:rPr lang="en-US" sz="1700" dirty="0"/>
              <a:t>Children with Down Syndrome have decreased muscle strength</a:t>
            </a:r>
          </a:p>
          <a:p>
            <a:r>
              <a:rPr lang="en-US" sz="1700" dirty="0"/>
              <a:t>This can contribute to gross motor delays as children lack strength and endurance (ability to keep going) to learn skills quickly.</a:t>
            </a:r>
          </a:p>
          <a:p>
            <a:r>
              <a:rPr lang="en-US" sz="1700" dirty="0"/>
              <a:t>Strength can improve with repetition and practice</a:t>
            </a:r>
          </a:p>
          <a:p>
            <a:endParaRPr lang="en-US" sz="1700" dirty="0"/>
          </a:p>
          <a:p>
            <a:endParaRPr lang="en-US" sz="1700" dirty="0"/>
          </a:p>
        </p:txBody>
      </p:sp>
    </p:spTree>
    <p:extLst>
      <p:ext uri="{BB962C8B-B14F-4D97-AF65-F5344CB8AC3E}">
        <p14:creationId xmlns:p14="http://schemas.microsoft.com/office/powerpoint/2010/main" val="36974977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A1442-7B2A-43B6-8EB6-ADA75D5F2031}"/>
              </a:ext>
            </a:extLst>
          </p:cNvPr>
          <p:cNvSpPr>
            <a:spLocks noGrp="1"/>
          </p:cNvSpPr>
          <p:nvPr>
            <p:ph type="title"/>
          </p:nvPr>
        </p:nvSpPr>
        <p:spPr>
          <a:xfrm>
            <a:off x="473202" y="371995"/>
            <a:ext cx="3146355" cy="4229123"/>
          </a:xfrm>
          <a:noFill/>
        </p:spPr>
        <p:txBody>
          <a:bodyPr anchor="ctr">
            <a:normAutofit/>
          </a:bodyPr>
          <a:lstStyle/>
          <a:p>
            <a:r>
              <a:rPr lang="en-US" sz="3600"/>
              <a:t>Physical Characteristics of Down Syndrome</a:t>
            </a:r>
          </a:p>
        </p:txBody>
      </p:sp>
      <p:graphicFrame>
        <p:nvGraphicFramePr>
          <p:cNvPr id="12" name="Content Placeholder 2">
            <a:extLst>
              <a:ext uri="{FF2B5EF4-FFF2-40B4-BE49-F238E27FC236}">
                <a16:creationId xmlns:a16="http://schemas.microsoft.com/office/drawing/2014/main" id="{820EED9C-3BE9-415E-8F26-F23DDC213476}"/>
              </a:ext>
            </a:extLst>
          </p:cNvPr>
          <p:cNvGraphicFramePr>
            <a:graphicFrameLocks noGrp="1"/>
          </p:cNvGraphicFramePr>
          <p:nvPr>
            <p:ph idx="1"/>
            <p:extLst>
              <p:ext uri="{D42A27DB-BD31-4B8C-83A1-F6EECF244321}">
                <p14:modId xmlns:p14="http://schemas.microsoft.com/office/powerpoint/2010/main" val="1349159257"/>
              </p:ext>
            </p:extLst>
          </p:nvPr>
        </p:nvGraphicFramePr>
        <p:xfrm>
          <a:off x="3686960" y="649939"/>
          <a:ext cx="4690292" cy="3792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4424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8A8BD3-078F-43A5-97D5-00CF79E6D2B7}"/>
              </a:ext>
            </a:extLst>
          </p:cNvPr>
          <p:cNvSpPr>
            <a:spLocks noGrp="1"/>
          </p:cNvSpPr>
          <p:nvPr>
            <p:ph type="title"/>
          </p:nvPr>
        </p:nvSpPr>
        <p:spPr>
          <a:xfrm>
            <a:off x="630936" y="411480"/>
            <a:ext cx="2700645" cy="4073652"/>
          </a:xfrm>
        </p:spPr>
        <p:txBody>
          <a:bodyPr>
            <a:normAutofit/>
          </a:bodyPr>
          <a:lstStyle/>
          <a:p>
            <a:r>
              <a:rPr lang="en-US" sz="4100" dirty="0"/>
              <a:t>Physical Attributes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907987" y="2444036"/>
            <a:ext cx="3360420" cy="13716"/>
          </a:xfrm>
          <a:custGeom>
            <a:avLst/>
            <a:gdLst>
              <a:gd name="connsiteX0" fmla="*/ 0 w 3360420"/>
              <a:gd name="connsiteY0" fmla="*/ 0 h 13716"/>
              <a:gd name="connsiteX1" fmla="*/ 638480 w 3360420"/>
              <a:gd name="connsiteY1" fmla="*/ 0 h 13716"/>
              <a:gd name="connsiteX2" fmla="*/ 1310564 w 3360420"/>
              <a:gd name="connsiteY2" fmla="*/ 0 h 13716"/>
              <a:gd name="connsiteX3" fmla="*/ 2016252 w 3360420"/>
              <a:gd name="connsiteY3" fmla="*/ 0 h 13716"/>
              <a:gd name="connsiteX4" fmla="*/ 2721940 w 3360420"/>
              <a:gd name="connsiteY4" fmla="*/ 0 h 13716"/>
              <a:gd name="connsiteX5" fmla="*/ 3360420 w 3360420"/>
              <a:gd name="connsiteY5" fmla="*/ 0 h 13716"/>
              <a:gd name="connsiteX6" fmla="*/ 3360420 w 3360420"/>
              <a:gd name="connsiteY6" fmla="*/ 13716 h 13716"/>
              <a:gd name="connsiteX7" fmla="*/ 2621128 w 3360420"/>
              <a:gd name="connsiteY7" fmla="*/ 13716 h 13716"/>
              <a:gd name="connsiteX8" fmla="*/ 1881835 w 3360420"/>
              <a:gd name="connsiteY8" fmla="*/ 13716 h 13716"/>
              <a:gd name="connsiteX9" fmla="*/ 1209751 w 3360420"/>
              <a:gd name="connsiteY9" fmla="*/ 13716 h 13716"/>
              <a:gd name="connsiteX10" fmla="*/ 0 w 3360420"/>
              <a:gd name="connsiteY10" fmla="*/ 13716 h 13716"/>
              <a:gd name="connsiteX11" fmla="*/ 0 w 3360420"/>
              <a:gd name="connsiteY11" fmla="*/ 0 h 13716"/>
              <a:gd name="connsiteX0" fmla="*/ 0 w 3360420"/>
              <a:gd name="connsiteY0" fmla="*/ 0 h 13716"/>
              <a:gd name="connsiteX1" fmla="*/ 638480 w 3360420"/>
              <a:gd name="connsiteY1" fmla="*/ 0 h 13716"/>
              <a:gd name="connsiteX2" fmla="*/ 1209751 w 3360420"/>
              <a:gd name="connsiteY2" fmla="*/ 0 h 13716"/>
              <a:gd name="connsiteX3" fmla="*/ 1949044 w 3360420"/>
              <a:gd name="connsiteY3" fmla="*/ 0 h 13716"/>
              <a:gd name="connsiteX4" fmla="*/ 2587523 w 3360420"/>
              <a:gd name="connsiteY4" fmla="*/ 0 h 13716"/>
              <a:gd name="connsiteX5" fmla="*/ 3360420 w 3360420"/>
              <a:gd name="connsiteY5" fmla="*/ 0 h 13716"/>
              <a:gd name="connsiteX6" fmla="*/ 3360420 w 3360420"/>
              <a:gd name="connsiteY6" fmla="*/ 13716 h 13716"/>
              <a:gd name="connsiteX7" fmla="*/ 2688336 w 3360420"/>
              <a:gd name="connsiteY7" fmla="*/ 13716 h 13716"/>
              <a:gd name="connsiteX8" fmla="*/ 1949044 w 3360420"/>
              <a:gd name="connsiteY8" fmla="*/ 13716 h 13716"/>
              <a:gd name="connsiteX9" fmla="*/ 1377772 w 3360420"/>
              <a:gd name="connsiteY9" fmla="*/ 13716 h 13716"/>
              <a:gd name="connsiteX10" fmla="*/ 705688 w 3360420"/>
              <a:gd name="connsiteY10" fmla="*/ 13716 h 13716"/>
              <a:gd name="connsiteX11" fmla="*/ 0 w 3360420"/>
              <a:gd name="connsiteY11" fmla="*/ 13716 h 13716"/>
              <a:gd name="connsiteX12" fmla="*/ 0 w 3360420"/>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420" h="13716" fill="none" extrusionOk="0">
                <a:moveTo>
                  <a:pt x="0" y="0"/>
                </a:moveTo>
                <a:cubicBezTo>
                  <a:pt x="191406" y="10001"/>
                  <a:pt x="492041" y="-46237"/>
                  <a:pt x="638480" y="0"/>
                </a:cubicBezTo>
                <a:cubicBezTo>
                  <a:pt x="757906" y="33197"/>
                  <a:pt x="1156600" y="-41629"/>
                  <a:pt x="1310564" y="0"/>
                </a:cubicBezTo>
                <a:cubicBezTo>
                  <a:pt x="1379184" y="24203"/>
                  <a:pt x="1719005" y="-47956"/>
                  <a:pt x="2016252" y="0"/>
                </a:cubicBezTo>
                <a:cubicBezTo>
                  <a:pt x="2309065" y="7372"/>
                  <a:pt x="2409711" y="1344"/>
                  <a:pt x="2721940" y="0"/>
                </a:cubicBezTo>
                <a:cubicBezTo>
                  <a:pt x="2995269" y="34213"/>
                  <a:pt x="3156613" y="531"/>
                  <a:pt x="3360420" y="0"/>
                </a:cubicBezTo>
                <a:cubicBezTo>
                  <a:pt x="3359915" y="3577"/>
                  <a:pt x="3360235" y="9896"/>
                  <a:pt x="3360420" y="13716"/>
                </a:cubicBezTo>
                <a:cubicBezTo>
                  <a:pt x="3039840" y="-6995"/>
                  <a:pt x="2944234" y="11098"/>
                  <a:pt x="2621128" y="13716"/>
                </a:cubicBezTo>
                <a:cubicBezTo>
                  <a:pt x="2291334" y="35811"/>
                  <a:pt x="2154043" y="38867"/>
                  <a:pt x="1881835" y="13716"/>
                </a:cubicBezTo>
                <a:cubicBezTo>
                  <a:pt x="1588327" y="-7987"/>
                  <a:pt x="1439318" y="-9600"/>
                  <a:pt x="1209751" y="13716"/>
                </a:cubicBezTo>
                <a:cubicBezTo>
                  <a:pt x="977769" y="43531"/>
                  <a:pt x="301166" y="108207"/>
                  <a:pt x="0" y="13716"/>
                </a:cubicBezTo>
                <a:cubicBezTo>
                  <a:pt x="77" y="9528"/>
                  <a:pt x="-88" y="4529"/>
                  <a:pt x="0" y="0"/>
                </a:cubicBezTo>
                <a:close/>
              </a:path>
              <a:path w="3360420" h="13716" stroke="0" extrusionOk="0">
                <a:moveTo>
                  <a:pt x="0" y="0"/>
                </a:moveTo>
                <a:cubicBezTo>
                  <a:pt x="170421" y="-4407"/>
                  <a:pt x="491890" y="-50462"/>
                  <a:pt x="638480" y="0"/>
                </a:cubicBezTo>
                <a:cubicBezTo>
                  <a:pt x="792506" y="30971"/>
                  <a:pt x="1031707" y="-14677"/>
                  <a:pt x="1209751" y="0"/>
                </a:cubicBezTo>
                <a:cubicBezTo>
                  <a:pt x="1357076" y="52145"/>
                  <a:pt x="1723115" y="-4348"/>
                  <a:pt x="1949044" y="0"/>
                </a:cubicBezTo>
                <a:cubicBezTo>
                  <a:pt x="2192488" y="-34098"/>
                  <a:pt x="2339103" y="-31352"/>
                  <a:pt x="2587523" y="0"/>
                </a:cubicBezTo>
                <a:cubicBezTo>
                  <a:pt x="2818806" y="-7742"/>
                  <a:pt x="3217848" y="-30081"/>
                  <a:pt x="3360420" y="0"/>
                </a:cubicBezTo>
                <a:cubicBezTo>
                  <a:pt x="3359513" y="2997"/>
                  <a:pt x="3360180" y="8915"/>
                  <a:pt x="3360420" y="13716"/>
                </a:cubicBezTo>
                <a:cubicBezTo>
                  <a:pt x="3034345" y="-17354"/>
                  <a:pt x="2841928" y="47909"/>
                  <a:pt x="2688336" y="13716"/>
                </a:cubicBezTo>
                <a:cubicBezTo>
                  <a:pt x="2588685" y="8853"/>
                  <a:pt x="2270606" y="-39487"/>
                  <a:pt x="1949044" y="13716"/>
                </a:cubicBezTo>
                <a:cubicBezTo>
                  <a:pt x="1622278" y="37200"/>
                  <a:pt x="1629740" y="12517"/>
                  <a:pt x="1377772" y="13716"/>
                </a:cubicBezTo>
                <a:cubicBezTo>
                  <a:pt x="1148895" y="37407"/>
                  <a:pt x="976686" y="-12334"/>
                  <a:pt x="705688" y="13716"/>
                </a:cubicBezTo>
                <a:cubicBezTo>
                  <a:pt x="451150" y="60066"/>
                  <a:pt x="233487" y="-18420"/>
                  <a:pt x="0" y="13716"/>
                </a:cubicBezTo>
                <a:cubicBezTo>
                  <a:pt x="-131" y="10721"/>
                  <a:pt x="1210" y="5539"/>
                  <a:pt x="0" y="0"/>
                </a:cubicBezTo>
                <a:close/>
              </a:path>
              <a:path w="3360420" h="13716" fill="none" stroke="0" extrusionOk="0">
                <a:moveTo>
                  <a:pt x="0" y="0"/>
                </a:moveTo>
                <a:cubicBezTo>
                  <a:pt x="164693" y="20411"/>
                  <a:pt x="481374" y="-25570"/>
                  <a:pt x="638480" y="0"/>
                </a:cubicBezTo>
                <a:cubicBezTo>
                  <a:pt x="798995" y="30282"/>
                  <a:pt x="1140782" y="-27870"/>
                  <a:pt x="1310564" y="0"/>
                </a:cubicBezTo>
                <a:cubicBezTo>
                  <a:pt x="1415376" y="59022"/>
                  <a:pt x="1712923" y="34543"/>
                  <a:pt x="2016252" y="0"/>
                </a:cubicBezTo>
                <a:cubicBezTo>
                  <a:pt x="2299667" y="30754"/>
                  <a:pt x="2467976" y="-793"/>
                  <a:pt x="2721940" y="0"/>
                </a:cubicBezTo>
                <a:cubicBezTo>
                  <a:pt x="3014119" y="16113"/>
                  <a:pt x="3143946" y="-14907"/>
                  <a:pt x="3360420" y="0"/>
                </a:cubicBezTo>
                <a:cubicBezTo>
                  <a:pt x="3359485" y="2919"/>
                  <a:pt x="3359434" y="10491"/>
                  <a:pt x="3360420" y="13716"/>
                </a:cubicBezTo>
                <a:cubicBezTo>
                  <a:pt x="3046787" y="-23756"/>
                  <a:pt x="2956179" y="16001"/>
                  <a:pt x="2621128" y="13716"/>
                </a:cubicBezTo>
                <a:cubicBezTo>
                  <a:pt x="2297814" y="26084"/>
                  <a:pt x="2182001" y="28084"/>
                  <a:pt x="1881835" y="13716"/>
                </a:cubicBezTo>
                <a:cubicBezTo>
                  <a:pt x="1565437" y="-2872"/>
                  <a:pt x="1471458" y="8566"/>
                  <a:pt x="1209751" y="13716"/>
                </a:cubicBezTo>
                <a:cubicBezTo>
                  <a:pt x="973930" y="42996"/>
                  <a:pt x="321369" y="85738"/>
                  <a:pt x="0" y="13716"/>
                </a:cubicBezTo>
                <a:cubicBezTo>
                  <a:pt x="304" y="9505"/>
                  <a:pt x="1021" y="594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3360420"/>
                      <a:gd name="connsiteY0" fmla="*/ 0 h 13716"/>
                      <a:gd name="connsiteX1" fmla="*/ 638480 w 3360420"/>
                      <a:gd name="connsiteY1" fmla="*/ 0 h 13716"/>
                      <a:gd name="connsiteX2" fmla="*/ 1310564 w 3360420"/>
                      <a:gd name="connsiteY2" fmla="*/ 0 h 13716"/>
                      <a:gd name="connsiteX3" fmla="*/ 2016252 w 3360420"/>
                      <a:gd name="connsiteY3" fmla="*/ 0 h 13716"/>
                      <a:gd name="connsiteX4" fmla="*/ 2721940 w 3360420"/>
                      <a:gd name="connsiteY4" fmla="*/ 0 h 13716"/>
                      <a:gd name="connsiteX5" fmla="*/ 3360420 w 3360420"/>
                      <a:gd name="connsiteY5" fmla="*/ 0 h 13716"/>
                      <a:gd name="connsiteX6" fmla="*/ 3360420 w 3360420"/>
                      <a:gd name="connsiteY6" fmla="*/ 13716 h 13716"/>
                      <a:gd name="connsiteX7" fmla="*/ 2621128 w 3360420"/>
                      <a:gd name="connsiteY7" fmla="*/ 13716 h 13716"/>
                      <a:gd name="connsiteX8" fmla="*/ 1881835 w 3360420"/>
                      <a:gd name="connsiteY8" fmla="*/ 13716 h 13716"/>
                      <a:gd name="connsiteX9" fmla="*/ 1209751 w 3360420"/>
                      <a:gd name="connsiteY9" fmla="*/ 13716 h 13716"/>
                      <a:gd name="connsiteX10" fmla="*/ 0 w 3360420"/>
                      <a:gd name="connsiteY10" fmla="*/ 13716 h 13716"/>
                      <a:gd name="connsiteX11" fmla="*/ 0 w 3360420"/>
                      <a:gd name="connsiteY11"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60420" h="13716" fill="none" extrusionOk="0">
                        <a:moveTo>
                          <a:pt x="0" y="0"/>
                        </a:moveTo>
                        <a:cubicBezTo>
                          <a:pt x="173390" y="25775"/>
                          <a:pt x="488191" y="-28129"/>
                          <a:pt x="638480" y="0"/>
                        </a:cubicBezTo>
                        <a:cubicBezTo>
                          <a:pt x="788769" y="28129"/>
                          <a:pt x="1174965" y="-28957"/>
                          <a:pt x="1310564" y="0"/>
                        </a:cubicBezTo>
                        <a:cubicBezTo>
                          <a:pt x="1446163" y="28957"/>
                          <a:pt x="1725466" y="-34787"/>
                          <a:pt x="2016252" y="0"/>
                        </a:cubicBezTo>
                        <a:cubicBezTo>
                          <a:pt x="2307038" y="34787"/>
                          <a:pt x="2437945" y="-15142"/>
                          <a:pt x="2721940" y="0"/>
                        </a:cubicBezTo>
                        <a:cubicBezTo>
                          <a:pt x="3005935" y="15142"/>
                          <a:pt x="3141795" y="-10480"/>
                          <a:pt x="3360420" y="0"/>
                        </a:cubicBezTo>
                        <a:cubicBezTo>
                          <a:pt x="3359940" y="2989"/>
                          <a:pt x="3359779" y="10166"/>
                          <a:pt x="3360420" y="13716"/>
                        </a:cubicBezTo>
                        <a:cubicBezTo>
                          <a:pt x="3047302" y="-18841"/>
                          <a:pt x="2960325" y="10240"/>
                          <a:pt x="2621128" y="13716"/>
                        </a:cubicBezTo>
                        <a:cubicBezTo>
                          <a:pt x="2281931" y="17192"/>
                          <a:pt x="2176842" y="26844"/>
                          <a:pt x="1881835" y="13716"/>
                        </a:cubicBezTo>
                        <a:cubicBezTo>
                          <a:pt x="1586828" y="588"/>
                          <a:pt x="1449984" y="-8996"/>
                          <a:pt x="1209751" y="13716"/>
                        </a:cubicBezTo>
                        <a:cubicBezTo>
                          <a:pt x="969518" y="36428"/>
                          <a:pt x="318488" y="55902"/>
                          <a:pt x="0" y="13716"/>
                        </a:cubicBezTo>
                        <a:cubicBezTo>
                          <a:pt x="182" y="9317"/>
                          <a:pt x="482" y="5285"/>
                          <a:pt x="0" y="0"/>
                        </a:cubicBezTo>
                        <a:close/>
                      </a:path>
                      <a:path w="3360420" h="13716" stroke="0" extrusionOk="0">
                        <a:moveTo>
                          <a:pt x="0" y="0"/>
                        </a:moveTo>
                        <a:cubicBezTo>
                          <a:pt x="152211" y="-10113"/>
                          <a:pt x="493092" y="-25529"/>
                          <a:pt x="638480" y="0"/>
                        </a:cubicBezTo>
                        <a:cubicBezTo>
                          <a:pt x="783868" y="25529"/>
                          <a:pt x="1051824" y="-19092"/>
                          <a:pt x="1209751" y="0"/>
                        </a:cubicBezTo>
                        <a:cubicBezTo>
                          <a:pt x="1367678" y="19092"/>
                          <a:pt x="1729599" y="16071"/>
                          <a:pt x="1949044" y="0"/>
                        </a:cubicBezTo>
                        <a:cubicBezTo>
                          <a:pt x="2168489" y="-16071"/>
                          <a:pt x="2323758" y="-4710"/>
                          <a:pt x="2587523" y="0"/>
                        </a:cubicBezTo>
                        <a:cubicBezTo>
                          <a:pt x="2851288" y="4710"/>
                          <a:pt x="3195571" y="-8175"/>
                          <a:pt x="3360420" y="0"/>
                        </a:cubicBezTo>
                        <a:cubicBezTo>
                          <a:pt x="3359928" y="2764"/>
                          <a:pt x="3360118" y="8747"/>
                          <a:pt x="3360420" y="13716"/>
                        </a:cubicBezTo>
                        <a:cubicBezTo>
                          <a:pt x="3025528" y="-15604"/>
                          <a:pt x="2845368" y="35037"/>
                          <a:pt x="2688336" y="13716"/>
                        </a:cubicBezTo>
                        <a:cubicBezTo>
                          <a:pt x="2531304" y="-7605"/>
                          <a:pt x="2279760" y="-9642"/>
                          <a:pt x="1949044" y="13716"/>
                        </a:cubicBezTo>
                        <a:cubicBezTo>
                          <a:pt x="1618328" y="37074"/>
                          <a:pt x="1624903" y="7505"/>
                          <a:pt x="1377772" y="13716"/>
                        </a:cubicBezTo>
                        <a:cubicBezTo>
                          <a:pt x="1130641" y="19927"/>
                          <a:pt x="973925" y="-19083"/>
                          <a:pt x="705688" y="13716"/>
                        </a:cubicBezTo>
                        <a:cubicBezTo>
                          <a:pt x="437451" y="46515"/>
                          <a:pt x="236989" y="-13738"/>
                          <a:pt x="0" y="13716"/>
                        </a:cubicBezTo>
                        <a:cubicBezTo>
                          <a:pt x="614" y="9981"/>
                          <a:pt x="600" y="540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380249D-C94F-4852-B004-B11ECE094600}"/>
              </a:ext>
            </a:extLst>
          </p:cNvPr>
          <p:cNvSpPr>
            <a:spLocks noGrp="1"/>
          </p:cNvSpPr>
          <p:nvPr>
            <p:ph idx="1"/>
          </p:nvPr>
        </p:nvSpPr>
        <p:spPr>
          <a:xfrm>
            <a:off x="3844813" y="414068"/>
            <a:ext cx="4668251" cy="4073652"/>
          </a:xfrm>
        </p:spPr>
        <p:txBody>
          <a:bodyPr anchor="ctr">
            <a:normAutofit/>
          </a:bodyPr>
          <a:lstStyle/>
          <a:p>
            <a:endParaRPr lang="en-US" sz="1700" dirty="0"/>
          </a:p>
          <a:p>
            <a:endParaRPr lang="en-US" sz="1700" dirty="0"/>
          </a:p>
          <a:p>
            <a:endParaRPr lang="en-US" sz="1700" dirty="0"/>
          </a:p>
          <a:p>
            <a:r>
              <a:rPr lang="en-US" sz="1700" dirty="0"/>
              <a:t>Short arms and legs –affects some motor skills </a:t>
            </a:r>
          </a:p>
          <a:p>
            <a:pPr lvl="1"/>
            <a:r>
              <a:rPr lang="en-US" sz="1700" dirty="0"/>
              <a:t>Fine motor skills</a:t>
            </a:r>
          </a:p>
          <a:p>
            <a:pPr lvl="2"/>
            <a:r>
              <a:rPr lang="en-US" sz="1700" dirty="0"/>
              <a:t>Grasp on utensils and pencil</a:t>
            </a:r>
          </a:p>
          <a:p>
            <a:pPr lvl="2"/>
            <a:r>
              <a:rPr lang="en-US" sz="1700" dirty="0"/>
              <a:t>ADL’s</a:t>
            </a:r>
          </a:p>
          <a:p>
            <a:pPr lvl="1"/>
            <a:r>
              <a:rPr lang="en-US" sz="1700" dirty="0"/>
              <a:t>Gross motor skills</a:t>
            </a:r>
          </a:p>
          <a:p>
            <a:pPr lvl="2"/>
            <a:r>
              <a:rPr lang="en-US" sz="1700" dirty="0"/>
              <a:t>Learning to prop sit</a:t>
            </a:r>
          </a:p>
          <a:p>
            <a:pPr lvl="2"/>
            <a:r>
              <a:rPr lang="en-US" sz="1700" dirty="0"/>
              <a:t>Balance once upright (wide stance)</a:t>
            </a:r>
          </a:p>
          <a:p>
            <a:pPr lvl="1"/>
            <a:endParaRPr lang="en-US" sz="1700" dirty="0"/>
          </a:p>
          <a:p>
            <a:pPr lvl="1"/>
            <a:endParaRPr lang="en-US" sz="1700" dirty="0"/>
          </a:p>
          <a:p>
            <a:pPr lvl="1"/>
            <a:endParaRPr lang="en-US" sz="1700" dirty="0"/>
          </a:p>
          <a:p>
            <a:pPr lvl="1"/>
            <a:endParaRPr lang="en-US" sz="1700" dirty="0"/>
          </a:p>
          <a:p>
            <a:pPr lvl="1"/>
            <a:endParaRPr lang="en-US" sz="1700" dirty="0"/>
          </a:p>
          <a:p>
            <a:pPr lvl="1"/>
            <a:endParaRPr lang="en-US" sz="1700" dirty="0"/>
          </a:p>
        </p:txBody>
      </p:sp>
    </p:spTree>
    <p:extLst>
      <p:ext uri="{BB962C8B-B14F-4D97-AF65-F5344CB8AC3E}">
        <p14:creationId xmlns:p14="http://schemas.microsoft.com/office/powerpoint/2010/main" val="1003247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855B6-1740-44AD-990F-FA493F07B877}"/>
              </a:ext>
            </a:extLst>
          </p:cNvPr>
          <p:cNvSpPr>
            <a:spLocks noGrp="1"/>
          </p:cNvSpPr>
          <p:nvPr>
            <p:ph type="title"/>
          </p:nvPr>
        </p:nvSpPr>
        <p:spPr>
          <a:xfrm>
            <a:off x="628650" y="1755322"/>
            <a:ext cx="3184071" cy="1654773"/>
          </a:xfrm>
        </p:spPr>
        <p:txBody>
          <a:bodyPr vert="horz" lIns="91440" tIns="45720" rIns="91440" bIns="45720" rtlCol="0" anchor="ctr">
            <a:normAutofit/>
          </a:bodyPr>
          <a:lstStyle/>
          <a:p>
            <a:pPr defTabSz="914400"/>
            <a:r>
              <a:rPr lang="en-US" sz="4400" kern="1200">
                <a:solidFill>
                  <a:schemeClr val="tx1"/>
                </a:solidFill>
                <a:latin typeface="+mj-lt"/>
                <a:ea typeface="+mj-ea"/>
                <a:cs typeface="+mj-cs"/>
              </a:rPr>
              <a:t>Ready, Set, MOVE!</a:t>
            </a:r>
          </a:p>
        </p:txBody>
      </p:sp>
      <p:sp>
        <p:nvSpPr>
          <p:cNvPr id="29" name="Freeform 5">
            <a:extLst>
              <a:ext uri="{FF2B5EF4-FFF2-40B4-BE49-F238E27FC236}">
                <a16:creationId xmlns:a16="http://schemas.microsoft.com/office/drawing/2014/main" id="{AF1E5E62-9EB9-408E-AE53-A04A4C811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0464" cy="1598214"/>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Online Media 3" title="Baby With Down Syndrome Crawling / Inchworming for the first time">
            <a:hlinkClick r:id="" action="ppaction://media"/>
            <a:extLst>
              <a:ext uri="{FF2B5EF4-FFF2-40B4-BE49-F238E27FC236}">
                <a16:creationId xmlns:a16="http://schemas.microsoft.com/office/drawing/2014/main" id="{9DC049F1-E298-47A8-8FB3-BBF057A209B2}"/>
              </a:ext>
            </a:extLst>
          </p:cNvPr>
          <p:cNvPicPr>
            <a:picLocks noRot="1" noChangeAspect="1"/>
          </p:cNvPicPr>
          <p:nvPr>
            <a:videoFile r:link="rId1"/>
          </p:nvPr>
        </p:nvPicPr>
        <p:blipFill>
          <a:blip r:embed="rId3"/>
          <a:stretch>
            <a:fillRect/>
          </a:stretch>
        </p:blipFill>
        <p:spPr>
          <a:xfrm>
            <a:off x="4563836" y="715689"/>
            <a:ext cx="4100104" cy="2316560"/>
          </a:xfrm>
          <a:prstGeom prst="rect">
            <a:avLst/>
          </a:prstGeom>
        </p:spPr>
      </p:pic>
      <p:sp>
        <p:nvSpPr>
          <p:cNvPr id="30" name="Freeform 7">
            <a:extLst>
              <a:ext uri="{FF2B5EF4-FFF2-40B4-BE49-F238E27FC236}">
                <a16:creationId xmlns:a16="http://schemas.microsoft.com/office/drawing/2014/main" id="{9C5704B2-7C5B-4738-AF0D-4A2756A6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00107" y="3512489"/>
            <a:ext cx="4443893" cy="1631011"/>
          </a:xfrm>
          <a:custGeom>
            <a:avLst/>
            <a:gdLst>
              <a:gd name="connsiteX0" fmla="*/ 1007162 w 5925190"/>
              <a:gd name="connsiteY0" fmla="*/ 0 h 2174681"/>
              <a:gd name="connsiteX1" fmla="*/ 5925190 w 5925190"/>
              <a:gd name="connsiteY1" fmla="*/ 0 h 2174681"/>
              <a:gd name="connsiteX2" fmla="*/ 5925190 w 5925190"/>
              <a:gd name="connsiteY2" fmla="*/ 2174681 h 2174681"/>
              <a:gd name="connsiteX3" fmla="*/ 0 w 5925190"/>
              <a:gd name="connsiteY3" fmla="*/ 2174681 h 2174681"/>
            </a:gdLst>
            <a:ahLst/>
            <a:cxnLst>
              <a:cxn ang="0">
                <a:pos x="connsiteX0" y="connsiteY0"/>
              </a:cxn>
              <a:cxn ang="0">
                <a:pos x="connsiteX1" y="connsiteY1"/>
              </a:cxn>
              <a:cxn ang="0">
                <a:pos x="connsiteX2" y="connsiteY2"/>
              </a:cxn>
              <a:cxn ang="0">
                <a:pos x="connsiteX3" y="connsiteY3"/>
              </a:cxn>
            </a:cxnLst>
            <a:rect l="l" t="t" r="r" b="b"/>
            <a:pathLst>
              <a:path w="5925190" h="2174681">
                <a:moveTo>
                  <a:pt x="1007162" y="0"/>
                </a:moveTo>
                <a:lnTo>
                  <a:pt x="5925190" y="0"/>
                </a:lnTo>
                <a:lnTo>
                  <a:pt x="5925190" y="2174681"/>
                </a:lnTo>
                <a:lnTo>
                  <a:pt x="0" y="217468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6">
            <a:extLst>
              <a:ext uri="{FF2B5EF4-FFF2-40B4-BE49-F238E27FC236}">
                <a16:creationId xmlns:a16="http://schemas.microsoft.com/office/drawing/2014/main" id="{DFB36DC4-A410-4DF1-8453-1D85743F5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12489"/>
            <a:ext cx="5319666" cy="1631011"/>
          </a:xfrm>
          <a:custGeom>
            <a:avLst/>
            <a:gdLst>
              <a:gd name="connsiteX0" fmla="*/ 0 w 7092887"/>
              <a:gd name="connsiteY0" fmla="*/ 0 h 2174681"/>
              <a:gd name="connsiteX1" fmla="*/ 7092887 w 7092887"/>
              <a:gd name="connsiteY1" fmla="*/ 0 h 2174681"/>
              <a:gd name="connsiteX2" fmla="*/ 6085725 w 7092887"/>
              <a:gd name="connsiteY2" fmla="*/ 2174681 h 2174681"/>
              <a:gd name="connsiteX3" fmla="*/ 1524000 w 7092887"/>
              <a:gd name="connsiteY3" fmla="*/ 2174681 h 2174681"/>
              <a:gd name="connsiteX4" fmla="*/ 1200418 w 7092887"/>
              <a:gd name="connsiteY4" fmla="*/ 2174681 h 2174681"/>
              <a:gd name="connsiteX5" fmla="*/ 0 w 7092887"/>
              <a:gd name="connsiteY5"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2887" h="2174681">
                <a:moveTo>
                  <a:pt x="0" y="0"/>
                </a:moveTo>
                <a:lnTo>
                  <a:pt x="7092887" y="0"/>
                </a:lnTo>
                <a:lnTo>
                  <a:pt x="6085725" y="2174681"/>
                </a:lnTo>
                <a:lnTo>
                  <a:pt x="1524000" y="2174681"/>
                </a:lnTo>
                <a:lnTo>
                  <a:pt x="1200418" y="2174681"/>
                </a:lnTo>
                <a:lnTo>
                  <a:pt x="0" y="2174681"/>
                </a:lnTo>
                <a:close/>
              </a:path>
            </a:pathLst>
          </a:custGeom>
          <a:solidFill>
            <a:srgbClr val="B2B2B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B2B2B2"/>
              </a:solidFill>
            </a:endParaRPr>
          </a:p>
        </p:txBody>
      </p:sp>
    </p:spTree>
    <p:extLst>
      <p:ext uri="{BB962C8B-B14F-4D97-AF65-F5344CB8AC3E}">
        <p14:creationId xmlns:p14="http://schemas.microsoft.com/office/powerpoint/2010/main" val="227059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5 tips from a pediatric occupational therapist on skill-building for  children with Down syndrome | Melissa &amp;amp; Doug Blog">
            <a:extLst>
              <a:ext uri="{FF2B5EF4-FFF2-40B4-BE49-F238E27FC236}">
                <a16:creationId xmlns:a16="http://schemas.microsoft.com/office/drawing/2014/main" id="{0EF8ACEA-585B-491A-BE8B-B205CBF0AB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07" r="9092" b="7772"/>
          <a:stretch/>
        </p:blipFill>
        <p:spPr bwMode="auto">
          <a:xfrm>
            <a:off x="2642616" y="10"/>
            <a:ext cx="6501384" cy="51434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51435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9514DFA-AC29-48C8-87B4-A8EB89D1FC78}"/>
              </a:ext>
            </a:extLst>
          </p:cNvPr>
          <p:cNvSpPr>
            <a:spLocks noGrp="1"/>
          </p:cNvSpPr>
          <p:nvPr>
            <p:ph type="ctrTitle"/>
          </p:nvPr>
        </p:nvSpPr>
        <p:spPr>
          <a:xfrm>
            <a:off x="358485" y="841772"/>
            <a:ext cx="3017520" cy="2403100"/>
          </a:xfrm>
        </p:spPr>
        <p:txBody>
          <a:bodyPr anchor="b">
            <a:normAutofit/>
          </a:bodyPr>
          <a:lstStyle/>
          <a:p>
            <a:pPr algn="l"/>
            <a:r>
              <a:rPr lang="en-US" sz="2000" spc="19">
                <a:latin typeface="+mn-lt"/>
                <a:ea typeface="Calibri" panose="020F0502020204030204" pitchFamily="34" charset="0"/>
                <a:cs typeface="Times New Roman" panose="02020603050405020304" pitchFamily="18" charset="0"/>
              </a:rPr>
              <a:t>Down syndrome (DS) is the most common chromosomal abnormality and results from the presence of full or partial extra copies of the genes on chromosome 21. </a:t>
            </a:r>
            <a:br>
              <a:rPr lang="en-US" sz="2000">
                <a:latin typeface="Calibri" panose="020F0502020204030204" pitchFamily="34" charset="0"/>
                <a:ea typeface="Calibri" panose="020F0502020204030204" pitchFamily="34" charset="0"/>
                <a:cs typeface="Times New Roman" panose="02020603050405020304" pitchFamily="18" charset="0"/>
              </a:rPr>
            </a:br>
            <a:endParaRPr lang="en-US" sz="2000"/>
          </a:p>
        </p:txBody>
      </p:sp>
      <p:sp>
        <p:nvSpPr>
          <p:cNvPr id="3" name="Subtitle 2">
            <a:extLst>
              <a:ext uri="{FF2B5EF4-FFF2-40B4-BE49-F238E27FC236}">
                <a16:creationId xmlns:a16="http://schemas.microsoft.com/office/drawing/2014/main" id="{A3A6E87C-96C1-4A69-944D-E79F277C8851}"/>
              </a:ext>
            </a:extLst>
          </p:cNvPr>
          <p:cNvSpPr>
            <a:spLocks noGrp="1"/>
          </p:cNvSpPr>
          <p:nvPr>
            <p:ph type="subTitle" idx="1"/>
          </p:nvPr>
        </p:nvSpPr>
        <p:spPr>
          <a:xfrm>
            <a:off x="358485" y="3654691"/>
            <a:ext cx="3017519" cy="906106"/>
          </a:xfrm>
        </p:spPr>
        <p:txBody>
          <a:bodyPr>
            <a:normAutofit/>
          </a:bodyPr>
          <a:lstStyle/>
          <a:p>
            <a:pPr algn="l"/>
            <a:r>
              <a:rPr lang="en-US" sz="1400" spc="19" dirty="0">
                <a:ea typeface="Calibri" panose="020F0502020204030204" pitchFamily="34" charset="0"/>
                <a:cs typeface="Times New Roman" panose="02020603050405020304" pitchFamily="18" charset="0"/>
              </a:rPr>
              <a:t>Every year about 6,000 babies are born with Down Syndrome. That means that 1 in every 700 babies in the US.</a:t>
            </a:r>
            <a:endParaRPr lang="en-US" sz="1400" dirty="0"/>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941" y="26009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3410190"/>
            <a:ext cx="298323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9424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794604" y="-831741"/>
            <a:ext cx="5384871" cy="3919923"/>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30C2845-69D1-4690-BF5E-02A5CCAB488F}"/>
              </a:ext>
            </a:extLst>
          </p:cNvPr>
          <p:cNvSpPr>
            <a:spLocks noGrp="1"/>
          </p:cNvSpPr>
          <p:nvPr>
            <p:ph type="title"/>
          </p:nvPr>
        </p:nvSpPr>
        <p:spPr>
          <a:xfrm>
            <a:off x="630934" y="505327"/>
            <a:ext cx="2733367" cy="1810866"/>
          </a:xfrm>
        </p:spPr>
        <p:txBody>
          <a:bodyPr anchor="t">
            <a:normAutofit/>
          </a:bodyPr>
          <a:lstStyle/>
          <a:p>
            <a:r>
              <a:rPr lang="en-US" sz="3800" dirty="0">
                <a:solidFill>
                  <a:srgbClr val="FFFFFF"/>
                </a:solidFill>
                <a:latin typeface="+mn-lt"/>
              </a:rPr>
              <a:t>Why is movement important?</a:t>
            </a:r>
          </a:p>
        </p:txBody>
      </p:sp>
      <p:sp>
        <p:nvSpPr>
          <p:cNvPr id="3" name="Content Placeholder 2">
            <a:extLst>
              <a:ext uri="{FF2B5EF4-FFF2-40B4-BE49-F238E27FC236}">
                <a16:creationId xmlns:a16="http://schemas.microsoft.com/office/drawing/2014/main" id="{1B255214-508D-48FC-AF9D-8315919243D8}"/>
              </a:ext>
            </a:extLst>
          </p:cNvPr>
          <p:cNvSpPr>
            <a:spLocks noGrp="1"/>
          </p:cNvSpPr>
          <p:nvPr>
            <p:ph idx="1"/>
          </p:nvPr>
        </p:nvSpPr>
        <p:spPr>
          <a:xfrm>
            <a:off x="4571999" y="661736"/>
            <a:ext cx="3941065" cy="3970985"/>
          </a:xfrm>
        </p:spPr>
        <p:txBody>
          <a:bodyPr>
            <a:normAutofit/>
          </a:bodyPr>
          <a:lstStyle/>
          <a:p>
            <a:r>
              <a:rPr lang="en-US" sz="1700" dirty="0"/>
              <a:t>Interplay between moving and gathering information about our environment builds intellect</a:t>
            </a:r>
          </a:p>
          <a:p>
            <a:r>
              <a:rPr lang="en-US" sz="1700" dirty="0"/>
              <a:t>Research suggests that early object interaction, sitting, and locomotor behaviors are important for promoting…</a:t>
            </a:r>
          </a:p>
          <a:p>
            <a:pPr lvl="1"/>
            <a:r>
              <a:rPr lang="en-US" sz="1700" dirty="0"/>
              <a:t>cognitive</a:t>
            </a:r>
          </a:p>
          <a:p>
            <a:pPr lvl="1"/>
            <a:r>
              <a:rPr lang="en-US" sz="1700" dirty="0"/>
              <a:t>perceptual-motor</a:t>
            </a:r>
          </a:p>
          <a:p>
            <a:pPr lvl="1"/>
            <a:r>
              <a:rPr lang="en-US" sz="1700" dirty="0"/>
              <a:t>language</a:t>
            </a:r>
          </a:p>
          <a:p>
            <a:pPr lvl="1"/>
            <a:r>
              <a:rPr lang="en-US" sz="1700" dirty="0"/>
              <a:t>social-emotional development.</a:t>
            </a:r>
          </a:p>
          <a:p>
            <a:endParaRPr lang="en-US" sz="1700" dirty="0"/>
          </a:p>
        </p:txBody>
      </p:sp>
    </p:spTree>
    <p:extLst>
      <p:ext uri="{BB962C8B-B14F-4D97-AF65-F5344CB8AC3E}">
        <p14:creationId xmlns:p14="http://schemas.microsoft.com/office/powerpoint/2010/main" val="3440107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6">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EEBE7C-4D69-4C70-A988-BA9480B5BF5A}"/>
              </a:ext>
            </a:extLst>
          </p:cNvPr>
          <p:cNvSpPr>
            <a:spLocks noGrp="1"/>
          </p:cNvSpPr>
          <p:nvPr>
            <p:ph type="title"/>
          </p:nvPr>
        </p:nvSpPr>
        <p:spPr>
          <a:xfrm>
            <a:off x="628650" y="417891"/>
            <a:ext cx="2530602" cy="4175919"/>
          </a:xfrm>
        </p:spPr>
        <p:txBody>
          <a:bodyPr>
            <a:normAutofit/>
          </a:bodyPr>
          <a:lstStyle/>
          <a:p>
            <a:r>
              <a:rPr lang="en-US" sz="3900">
                <a:latin typeface="+mn-lt"/>
              </a:rPr>
              <a:t>Exploration and Initiation of Movement</a:t>
            </a:r>
          </a:p>
        </p:txBody>
      </p:sp>
      <p:graphicFrame>
        <p:nvGraphicFramePr>
          <p:cNvPr id="5" name="Content Placeholder 2">
            <a:extLst>
              <a:ext uri="{FF2B5EF4-FFF2-40B4-BE49-F238E27FC236}">
                <a16:creationId xmlns:a16="http://schemas.microsoft.com/office/drawing/2014/main" id="{BE87D0F4-D49C-475D-B5E4-6EFBEB925E9A}"/>
              </a:ext>
            </a:extLst>
          </p:cNvPr>
          <p:cNvGraphicFramePr>
            <a:graphicFrameLocks noGrp="1"/>
          </p:cNvGraphicFramePr>
          <p:nvPr>
            <p:ph idx="1"/>
            <p:extLst>
              <p:ext uri="{D42A27DB-BD31-4B8C-83A1-F6EECF244321}">
                <p14:modId xmlns:p14="http://schemas.microsoft.com/office/powerpoint/2010/main" val="1086540691"/>
              </p:ext>
            </p:extLst>
          </p:nvPr>
        </p:nvGraphicFramePr>
        <p:xfrm>
          <a:off x="3819906" y="465294"/>
          <a:ext cx="4697730" cy="4128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2735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794604" y="-831741"/>
            <a:ext cx="5384871" cy="3919923"/>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951C6425-DDD4-4D2D-B7BE-D58D011056C1}"/>
              </a:ext>
            </a:extLst>
          </p:cNvPr>
          <p:cNvSpPr>
            <a:spLocks noGrp="1"/>
          </p:cNvSpPr>
          <p:nvPr>
            <p:ph type="title"/>
          </p:nvPr>
        </p:nvSpPr>
        <p:spPr>
          <a:xfrm>
            <a:off x="630934" y="505327"/>
            <a:ext cx="2733367" cy="1810866"/>
          </a:xfrm>
        </p:spPr>
        <p:txBody>
          <a:bodyPr anchor="t">
            <a:normAutofit/>
          </a:bodyPr>
          <a:lstStyle/>
          <a:p>
            <a:r>
              <a:rPr lang="en-US" sz="2300">
                <a:solidFill>
                  <a:srgbClr val="FFFFFF"/>
                </a:solidFill>
              </a:rPr>
              <a:t>How can moving/locomotion affect communication and social interactions?</a:t>
            </a:r>
          </a:p>
        </p:txBody>
      </p:sp>
      <p:sp>
        <p:nvSpPr>
          <p:cNvPr id="3" name="Content Placeholder 2">
            <a:extLst>
              <a:ext uri="{FF2B5EF4-FFF2-40B4-BE49-F238E27FC236}">
                <a16:creationId xmlns:a16="http://schemas.microsoft.com/office/drawing/2014/main" id="{2ADF651D-24B2-4CC6-BD77-97097278999B}"/>
              </a:ext>
            </a:extLst>
          </p:cNvPr>
          <p:cNvSpPr>
            <a:spLocks noGrp="1"/>
          </p:cNvSpPr>
          <p:nvPr>
            <p:ph idx="1"/>
          </p:nvPr>
        </p:nvSpPr>
        <p:spPr>
          <a:xfrm>
            <a:off x="4134119" y="1693572"/>
            <a:ext cx="4378946" cy="2939149"/>
          </a:xfrm>
        </p:spPr>
        <p:txBody>
          <a:bodyPr>
            <a:normAutofit/>
          </a:bodyPr>
          <a:lstStyle/>
          <a:p>
            <a:pPr marL="0" indent="0">
              <a:buNone/>
            </a:pPr>
            <a:r>
              <a:rPr lang="en-US" sz="1700" dirty="0"/>
              <a:t>As infants improve locomotor skills and expand these experiences through crawling or moving, they are likely to;</a:t>
            </a:r>
          </a:p>
          <a:p>
            <a:endParaRPr lang="en-US" sz="1700" dirty="0"/>
          </a:p>
          <a:p>
            <a:pPr marL="342900" lvl="1" indent="0">
              <a:buNone/>
            </a:pPr>
            <a:r>
              <a:rPr lang="en-US" sz="1700" dirty="0"/>
              <a:t>1. Use more gestures to communicate with others</a:t>
            </a:r>
          </a:p>
          <a:p>
            <a:pPr marL="342900" lvl="1" indent="0">
              <a:buNone/>
            </a:pPr>
            <a:r>
              <a:rPr lang="en-US" sz="1700" dirty="0"/>
              <a:t>2. Demonstrate more positive affect</a:t>
            </a:r>
          </a:p>
          <a:p>
            <a:pPr marL="342900" lvl="1" indent="0">
              <a:buNone/>
            </a:pPr>
            <a:r>
              <a:rPr lang="en-US" sz="1700" dirty="0"/>
              <a:t>3. Initiate interactions with others more often during free play</a:t>
            </a:r>
          </a:p>
        </p:txBody>
      </p:sp>
    </p:spTree>
    <p:extLst>
      <p:ext uri="{BB962C8B-B14F-4D97-AF65-F5344CB8AC3E}">
        <p14:creationId xmlns:p14="http://schemas.microsoft.com/office/powerpoint/2010/main" val="32317668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3219"/>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3125451" cy="5143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49E4AD-F2AE-48A0-9852-C554F6EEF8BF}"/>
              </a:ext>
            </a:extLst>
          </p:cNvPr>
          <p:cNvSpPr>
            <a:spLocks noGrp="1"/>
          </p:cNvSpPr>
          <p:nvPr>
            <p:ph type="title"/>
          </p:nvPr>
        </p:nvSpPr>
        <p:spPr>
          <a:xfrm>
            <a:off x="515125" y="443508"/>
            <a:ext cx="2400300" cy="4189214"/>
          </a:xfrm>
        </p:spPr>
        <p:txBody>
          <a:bodyPr>
            <a:normAutofit/>
          </a:bodyPr>
          <a:lstStyle/>
          <a:p>
            <a:r>
              <a:rPr lang="en-US">
                <a:solidFill>
                  <a:srgbClr val="FFFFFF"/>
                </a:solidFill>
              </a:rPr>
              <a:t>What does this mean?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1841609"/>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5B64DE0-A29D-4F84-BF20-AC1B3204FF95}"/>
              </a:ext>
            </a:extLst>
          </p:cNvPr>
          <p:cNvSpPr>
            <a:spLocks noGrp="1"/>
          </p:cNvSpPr>
          <p:nvPr>
            <p:ph idx="1"/>
          </p:nvPr>
        </p:nvSpPr>
        <p:spPr>
          <a:xfrm>
            <a:off x="3335481" y="443508"/>
            <a:ext cx="5179868" cy="4189214"/>
          </a:xfrm>
        </p:spPr>
        <p:txBody>
          <a:bodyPr anchor="ctr">
            <a:normAutofit/>
          </a:bodyPr>
          <a:lstStyle/>
          <a:p>
            <a:r>
              <a:rPr lang="en-US"/>
              <a:t>We move to learn</a:t>
            </a:r>
          </a:p>
          <a:p>
            <a:r>
              <a:rPr lang="en-US"/>
              <a:t>Initiating movement—will enhance  muscle activation and spatial awareness AND cognitive concepts and social interactions</a:t>
            </a:r>
          </a:p>
          <a:p>
            <a:r>
              <a:rPr lang="en-US"/>
              <a:t>Exploration will build confidence </a:t>
            </a:r>
          </a:p>
          <a:p>
            <a:r>
              <a:rPr lang="en-US"/>
              <a:t>Allow mistakes— promotes problem solving movements,  spatial awareness, social interactions and thinking skills</a:t>
            </a:r>
          </a:p>
          <a:p>
            <a:endParaRPr lang="en-US"/>
          </a:p>
        </p:txBody>
      </p:sp>
    </p:spTree>
    <p:extLst>
      <p:ext uri="{BB962C8B-B14F-4D97-AF65-F5344CB8AC3E}">
        <p14:creationId xmlns:p14="http://schemas.microsoft.com/office/powerpoint/2010/main" val="10332730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90498-165D-4162-AE49-6C811BC42E76}"/>
              </a:ext>
            </a:extLst>
          </p:cNvPr>
          <p:cNvSpPr>
            <a:spLocks noGrp="1"/>
          </p:cNvSpPr>
          <p:nvPr>
            <p:ph type="title"/>
          </p:nvPr>
        </p:nvSpPr>
        <p:spPr/>
        <p:txBody>
          <a:bodyPr/>
          <a:lstStyle/>
          <a:p>
            <a:r>
              <a:rPr lang="en-US"/>
              <a:t>Motor Skill Development</a:t>
            </a:r>
            <a:endParaRPr lang="en-US" dirty="0"/>
          </a:p>
        </p:txBody>
      </p:sp>
      <p:pic>
        <p:nvPicPr>
          <p:cNvPr id="5" name="Content Placeholder 4">
            <a:extLst>
              <a:ext uri="{FF2B5EF4-FFF2-40B4-BE49-F238E27FC236}">
                <a16:creationId xmlns:a16="http://schemas.microsoft.com/office/drawing/2014/main" id="{7FCD4446-E30D-4567-BA78-76838E756A8E}"/>
              </a:ext>
            </a:extLst>
          </p:cNvPr>
          <p:cNvPicPr>
            <a:picLocks noGrp="1" noChangeAspect="1"/>
          </p:cNvPicPr>
          <p:nvPr>
            <p:ph idx="1"/>
          </p:nvPr>
        </p:nvPicPr>
        <p:blipFill>
          <a:blip r:embed="rId3"/>
          <a:stretch>
            <a:fillRect/>
          </a:stretch>
        </p:blipFill>
        <p:spPr>
          <a:xfrm>
            <a:off x="564703" y="1317466"/>
            <a:ext cx="2942409" cy="1956677"/>
          </a:xfrm>
        </p:spPr>
      </p:pic>
      <p:pic>
        <p:nvPicPr>
          <p:cNvPr id="7" name="Picture 6">
            <a:extLst>
              <a:ext uri="{FF2B5EF4-FFF2-40B4-BE49-F238E27FC236}">
                <a16:creationId xmlns:a16="http://schemas.microsoft.com/office/drawing/2014/main" id="{1DE1EA3C-5CE6-4D91-A979-DDB70FDC1CCF}"/>
              </a:ext>
            </a:extLst>
          </p:cNvPr>
          <p:cNvPicPr>
            <a:picLocks noChangeAspect="1"/>
          </p:cNvPicPr>
          <p:nvPr/>
        </p:nvPicPr>
        <p:blipFill>
          <a:blip r:embed="rId4"/>
          <a:stretch>
            <a:fillRect/>
          </a:stretch>
        </p:blipFill>
        <p:spPr>
          <a:xfrm>
            <a:off x="3566222" y="1841705"/>
            <a:ext cx="2224002" cy="2953364"/>
          </a:xfrm>
          <a:prstGeom prst="rect">
            <a:avLst/>
          </a:prstGeom>
        </p:spPr>
      </p:pic>
      <p:pic>
        <p:nvPicPr>
          <p:cNvPr id="9" name="Picture 8">
            <a:extLst>
              <a:ext uri="{FF2B5EF4-FFF2-40B4-BE49-F238E27FC236}">
                <a16:creationId xmlns:a16="http://schemas.microsoft.com/office/drawing/2014/main" id="{6C5B6473-2634-4D49-AF3E-5D493B60B97C}"/>
              </a:ext>
            </a:extLst>
          </p:cNvPr>
          <p:cNvPicPr>
            <a:picLocks noChangeAspect="1"/>
          </p:cNvPicPr>
          <p:nvPr/>
        </p:nvPicPr>
        <p:blipFill>
          <a:blip r:embed="rId5"/>
          <a:stretch>
            <a:fillRect/>
          </a:stretch>
        </p:blipFill>
        <p:spPr>
          <a:xfrm>
            <a:off x="5935516" y="1317466"/>
            <a:ext cx="2780435" cy="3098198"/>
          </a:xfrm>
          <a:prstGeom prst="rect">
            <a:avLst/>
          </a:prstGeom>
        </p:spPr>
      </p:pic>
    </p:spTree>
    <p:extLst>
      <p:ext uri="{BB962C8B-B14F-4D97-AF65-F5344CB8AC3E}">
        <p14:creationId xmlns:p14="http://schemas.microsoft.com/office/powerpoint/2010/main" val="1957261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1">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13">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664868"/>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DF70A025-64DF-4CAD-8D36-DA4FD7036A51}"/>
              </a:ext>
            </a:extLst>
          </p:cNvPr>
          <p:cNvPicPr>
            <a:picLocks noChangeAspect="1"/>
          </p:cNvPicPr>
          <p:nvPr/>
        </p:nvPicPr>
        <p:blipFill>
          <a:blip r:embed="rId3"/>
          <a:stretch>
            <a:fillRect/>
          </a:stretch>
        </p:blipFill>
        <p:spPr>
          <a:xfrm>
            <a:off x="2414628" y="171450"/>
            <a:ext cx="4257593" cy="3714750"/>
          </a:xfrm>
          <a:prstGeom prst="rect">
            <a:avLst/>
          </a:prstGeom>
        </p:spPr>
      </p:pic>
    </p:spTree>
    <p:extLst>
      <p:ext uri="{BB962C8B-B14F-4D97-AF65-F5344CB8AC3E}">
        <p14:creationId xmlns:p14="http://schemas.microsoft.com/office/powerpoint/2010/main" val="493683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D22E6-79C1-4435-A2B9-500FA6EA621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ECBA44-92F9-4750-A040-C2D0942F361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562575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7DCF8A-20AB-430F-974E-BA14AFEC54F0}"/>
              </a:ext>
            </a:extLst>
          </p:cNvPr>
          <p:cNvPicPr>
            <a:picLocks noChangeAspect="1"/>
          </p:cNvPicPr>
          <p:nvPr/>
        </p:nvPicPr>
        <p:blipFill rotWithShape="1">
          <a:blip r:embed="rId3">
            <a:duotone>
              <a:prstClr val="black"/>
              <a:prstClr val="white"/>
            </a:duotone>
            <a:alphaModFix amt="35000"/>
          </a:blip>
          <a:srcRect t="9804" b="5927"/>
          <a:stretch/>
        </p:blipFill>
        <p:spPr>
          <a:xfrm>
            <a:off x="15" y="7"/>
            <a:ext cx="9143985" cy="5143493"/>
          </a:xfrm>
          <a:prstGeom prst="rect">
            <a:avLst/>
          </a:prstGeom>
        </p:spPr>
      </p:pic>
      <p:sp>
        <p:nvSpPr>
          <p:cNvPr id="12" name="Rectangle 11">
            <a:extLst>
              <a:ext uri="{FF2B5EF4-FFF2-40B4-BE49-F238E27FC236}">
                <a16:creationId xmlns:a16="http://schemas.microsoft.com/office/drawing/2014/main" id="{FCEC2294-5A7B-45E5-9251-C1AA89F4A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240030"/>
            <a:ext cx="8661654" cy="4663440"/>
          </a:xfrm>
          <a:prstGeom prst="rect">
            <a:avLst/>
          </a:prstGeom>
          <a:solidFill>
            <a:schemeClr val="bg2">
              <a:alpha val="6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608AF0-9674-4B49-B8E9-C99C93C4857F}"/>
              </a:ext>
            </a:extLst>
          </p:cNvPr>
          <p:cNvSpPr>
            <a:spLocks noGrp="1"/>
          </p:cNvSpPr>
          <p:nvPr>
            <p:ph type="title"/>
          </p:nvPr>
        </p:nvSpPr>
        <p:spPr>
          <a:xfrm>
            <a:off x="628650" y="799396"/>
            <a:ext cx="2484873" cy="3544707"/>
          </a:xfrm>
        </p:spPr>
        <p:txBody>
          <a:bodyPr>
            <a:normAutofit/>
          </a:bodyPr>
          <a:lstStyle/>
          <a:p>
            <a:pPr algn="r"/>
            <a:r>
              <a:rPr lang="en-US" sz="2800" b="1">
                <a:latin typeface="Roboto" panose="02000000000000000000" pitchFamily="2" charset="0"/>
              </a:rPr>
              <a:t>International Classification of Functioning, Disability and Health</a:t>
            </a:r>
            <a:br>
              <a:rPr lang="en-US" sz="2800" b="1">
                <a:latin typeface="Roboto" panose="02000000000000000000" pitchFamily="2" charset="0"/>
              </a:rPr>
            </a:br>
            <a:endParaRPr lang="en-US" sz="2800"/>
          </a:p>
        </p:txBody>
      </p:sp>
      <p:cxnSp>
        <p:nvCxnSpPr>
          <p:cNvPr id="14" name="Straight Connector 13">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1714500"/>
            <a:ext cx="0" cy="17145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DCA6FEA8-1FC9-4342-A762-E5647A11CE28}"/>
              </a:ext>
            </a:extLst>
          </p:cNvPr>
          <p:cNvGraphicFramePr>
            <a:graphicFrameLocks noGrp="1"/>
          </p:cNvGraphicFramePr>
          <p:nvPr>
            <p:ph idx="1"/>
            <p:extLst>
              <p:ext uri="{D42A27DB-BD31-4B8C-83A1-F6EECF244321}">
                <p14:modId xmlns:p14="http://schemas.microsoft.com/office/powerpoint/2010/main" val="99783114"/>
              </p:ext>
            </p:extLst>
          </p:nvPr>
        </p:nvGraphicFramePr>
        <p:xfrm>
          <a:off x="3866534" y="799396"/>
          <a:ext cx="4644239" cy="35447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99606189"/>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Diagram&#10;&#10;Description automatically generated">
            <a:extLst>
              <a:ext uri="{FF2B5EF4-FFF2-40B4-BE49-F238E27FC236}">
                <a16:creationId xmlns:a16="http://schemas.microsoft.com/office/drawing/2014/main" id="{1D4DD501-CF0E-4FE9-9B03-BB553A88C457}"/>
              </a:ext>
            </a:extLst>
          </p:cNvPr>
          <p:cNvPicPr>
            <a:picLocks noGrp="1" noChangeAspect="1"/>
          </p:cNvPicPr>
          <p:nvPr>
            <p:ph idx="1"/>
          </p:nvPr>
        </p:nvPicPr>
        <p:blipFill>
          <a:blip r:embed="rId3"/>
          <a:stretch>
            <a:fillRect/>
          </a:stretch>
        </p:blipFill>
        <p:spPr>
          <a:xfrm>
            <a:off x="1294902" y="482600"/>
            <a:ext cx="6554194" cy="4178299"/>
          </a:xfrm>
          <a:prstGeom prst="rect">
            <a:avLst/>
          </a:prstGeom>
        </p:spPr>
      </p:pic>
    </p:spTree>
    <p:extLst>
      <p:ext uri="{BB962C8B-B14F-4D97-AF65-F5344CB8AC3E}">
        <p14:creationId xmlns:p14="http://schemas.microsoft.com/office/powerpoint/2010/main" val="2179771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B52B0E8-95B7-4594-B900-5FA3767D7EA7}"/>
              </a:ext>
            </a:extLst>
          </p:cNvPr>
          <p:cNvSpPr>
            <a:spLocks noGrp="1"/>
          </p:cNvSpPr>
          <p:nvPr>
            <p:ph type="title"/>
          </p:nvPr>
        </p:nvSpPr>
        <p:spPr>
          <a:xfrm>
            <a:off x="313787" y="144701"/>
            <a:ext cx="7886700" cy="994172"/>
          </a:xfrm>
        </p:spPr>
        <p:txBody>
          <a:bodyPr/>
          <a:lstStyle/>
          <a:p>
            <a:r>
              <a:rPr lang="en-US" dirty="0"/>
              <a:t>The Six F-Words of Child Development</a:t>
            </a:r>
          </a:p>
        </p:txBody>
      </p:sp>
      <p:sp>
        <p:nvSpPr>
          <p:cNvPr id="13" name="TextBox 12">
            <a:extLst>
              <a:ext uri="{FF2B5EF4-FFF2-40B4-BE49-F238E27FC236}">
                <a16:creationId xmlns:a16="http://schemas.microsoft.com/office/drawing/2014/main" id="{5F0E1C39-B7EB-4897-BD93-6B27EEB1DBC0}"/>
              </a:ext>
            </a:extLst>
          </p:cNvPr>
          <p:cNvSpPr txBox="1"/>
          <p:nvPr/>
        </p:nvSpPr>
        <p:spPr>
          <a:xfrm>
            <a:off x="0" y="4797251"/>
            <a:ext cx="9013877" cy="369332"/>
          </a:xfrm>
          <a:prstGeom prst="rect">
            <a:avLst/>
          </a:prstGeom>
          <a:noFill/>
        </p:spPr>
        <p:txBody>
          <a:bodyPr wrap="square" rtlCol="0">
            <a:spAutoFit/>
          </a:bodyPr>
          <a:lstStyle/>
          <a:p>
            <a:r>
              <a:rPr lang="en-US" sz="900" dirty="0">
                <a:solidFill>
                  <a:srgbClr val="576164"/>
                </a:solidFill>
                <a:latin typeface="adelle-sans"/>
              </a:rPr>
              <a:t>Rosenbaum, P., &amp; </a:t>
            </a:r>
            <a:r>
              <a:rPr lang="en-US" sz="900" dirty="0" err="1">
                <a:solidFill>
                  <a:srgbClr val="576164"/>
                </a:solidFill>
                <a:latin typeface="adelle-sans"/>
              </a:rPr>
              <a:t>Gorter</a:t>
            </a:r>
            <a:r>
              <a:rPr lang="en-US" sz="900" dirty="0">
                <a:solidFill>
                  <a:srgbClr val="576164"/>
                </a:solidFill>
                <a:latin typeface="adelle-sans"/>
              </a:rPr>
              <a:t>, J.W. (2012). The ‘F-words’ in childhood disability: I swear this is how we should think! Child: Care, Health and Development, 38(4), 457 – 463. DOI: 10.1111/j.1365-2214.2011.01338.x; </a:t>
            </a:r>
            <a:r>
              <a:rPr lang="en-US" sz="900" dirty="0" err="1">
                <a:solidFill>
                  <a:srgbClr val="576164"/>
                </a:solidFill>
                <a:latin typeface="adelle-sans"/>
              </a:rPr>
              <a:t>CanChild’s</a:t>
            </a:r>
            <a:r>
              <a:rPr lang="en-US" sz="900" dirty="0">
                <a:solidFill>
                  <a:srgbClr val="576164"/>
                </a:solidFill>
                <a:latin typeface="adelle-sans"/>
              </a:rPr>
              <a:t> F-words Knowledge Hub: </a:t>
            </a:r>
            <a:r>
              <a:rPr lang="en-US" sz="900" u="sng" dirty="0">
                <a:solidFill>
                  <a:srgbClr val="2C7786"/>
                </a:solidFill>
                <a:latin typeface="adelle-sans"/>
                <a:hlinkClick r:id="rId2"/>
              </a:rPr>
              <a:t>www.canchild.ca/f-words</a:t>
            </a:r>
            <a:endParaRPr lang="en-US" sz="900" dirty="0"/>
          </a:p>
        </p:txBody>
      </p:sp>
      <p:pic>
        <p:nvPicPr>
          <p:cNvPr id="17" name="Picture 16">
            <a:extLst>
              <a:ext uri="{FF2B5EF4-FFF2-40B4-BE49-F238E27FC236}">
                <a16:creationId xmlns:a16="http://schemas.microsoft.com/office/drawing/2014/main" id="{0C73F60A-BADF-4CD1-8C02-78C2890B4507}"/>
              </a:ext>
            </a:extLst>
          </p:cNvPr>
          <p:cNvPicPr>
            <a:picLocks noChangeAspect="1"/>
          </p:cNvPicPr>
          <p:nvPr/>
        </p:nvPicPr>
        <p:blipFill>
          <a:blip r:embed="rId3"/>
          <a:stretch>
            <a:fillRect/>
          </a:stretch>
        </p:blipFill>
        <p:spPr>
          <a:xfrm>
            <a:off x="172257" y="1138873"/>
            <a:ext cx="3139334" cy="3333366"/>
          </a:xfrm>
          <a:prstGeom prst="rect">
            <a:avLst/>
          </a:prstGeom>
        </p:spPr>
      </p:pic>
      <p:graphicFrame>
        <p:nvGraphicFramePr>
          <p:cNvPr id="21" name="Content Placeholder 3">
            <a:extLst>
              <a:ext uri="{FF2B5EF4-FFF2-40B4-BE49-F238E27FC236}">
                <a16:creationId xmlns:a16="http://schemas.microsoft.com/office/drawing/2014/main" id="{540E06EE-42C0-4328-AC7E-41E611782F62}"/>
              </a:ext>
            </a:extLst>
          </p:cNvPr>
          <p:cNvGraphicFramePr/>
          <p:nvPr>
            <p:extLst>
              <p:ext uri="{D42A27DB-BD31-4B8C-83A1-F6EECF244321}">
                <p14:modId xmlns:p14="http://schemas.microsoft.com/office/powerpoint/2010/main" val="1309180459"/>
              </p:ext>
            </p:extLst>
          </p:nvPr>
        </p:nvGraphicFramePr>
        <p:xfrm>
          <a:off x="4257137" y="1252762"/>
          <a:ext cx="3886200" cy="32635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78478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8A1442-7B2A-43B6-8EB6-ADA75D5F2031}"/>
              </a:ext>
            </a:extLst>
          </p:cNvPr>
          <p:cNvSpPr>
            <a:spLocks noGrp="1"/>
          </p:cNvSpPr>
          <p:nvPr>
            <p:ph type="title"/>
          </p:nvPr>
        </p:nvSpPr>
        <p:spPr>
          <a:xfrm>
            <a:off x="628650" y="417891"/>
            <a:ext cx="2530602" cy="4175919"/>
          </a:xfrm>
        </p:spPr>
        <p:txBody>
          <a:bodyPr>
            <a:normAutofit/>
          </a:bodyPr>
          <a:lstStyle/>
          <a:p>
            <a:r>
              <a:rPr lang="en-US" sz="3000"/>
              <a:t>Physical Characteristics of Down Syndrome</a:t>
            </a:r>
          </a:p>
        </p:txBody>
      </p:sp>
      <p:graphicFrame>
        <p:nvGraphicFramePr>
          <p:cNvPr id="12" name="Content Placeholder 2">
            <a:extLst>
              <a:ext uri="{FF2B5EF4-FFF2-40B4-BE49-F238E27FC236}">
                <a16:creationId xmlns:a16="http://schemas.microsoft.com/office/drawing/2014/main" id="{820EED9C-3BE9-415E-8F26-F23DDC213476}"/>
              </a:ext>
            </a:extLst>
          </p:cNvPr>
          <p:cNvGraphicFramePr>
            <a:graphicFrameLocks noGrp="1"/>
          </p:cNvGraphicFramePr>
          <p:nvPr>
            <p:ph idx="1"/>
            <p:extLst>
              <p:ext uri="{D42A27DB-BD31-4B8C-83A1-F6EECF244321}">
                <p14:modId xmlns:p14="http://schemas.microsoft.com/office/powerpoint/2010/main" val="2948524561"/>
              </p:ext>
            </p:extLst>
          </p:nvPr>
        </p:nvGraphicFramePr>
        <p:xfrm>
          <a:off x="3819906" y="465294"/>
          <a:ext cx="4697730" cy="4128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1377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8650" y="540714"/>
            <a:ext cx="7886700" cy="4062071"/>
          </a:xfrm>
          <a:custGeom>
            <a:avLst/>
            <a:gdLst>
              <a:gd name="connsiteX0" fmla="*/ 0 w 7886700"/>
              <a:gd name="connsiteY0" fmla="*/ 0 h 4062071"/>
              <a:gd name="connsiteX1" fmla="*/ 578358 w 7886700"/>
              <a:gd name="connsiteY1" fmla="*/ 0 h 4062071"/>
              <a:gd name="connsiteX2" fmla="*/ 998982 w 7886700"/>
              <a:gd name="connsiteY2" fmla="*/ 0 h 4062071"/>
              <a:gd name="connsiteX3" fmla="*/ 1813941 w 7886700"/>
              <a:gd name="connsiteY3" fmla="*/ 0 h 4062071"/>
              <a:gd name="connsiteX4" fmla="*/ 2392299 w 7886700"/>
              <a:gd name="connsiteY4" fmla="*/ 0 h 4062071"/>
              <a:gd name="connsiteX5" fmla="*/ 2970657 w 7886700"/>
              <a:gd name="connsiteY5" fmla="*/ 0 h 4062071"/>
              <a:gd name="connsiteX6" fmla="*/ 3785616 w 7886700"/>
              <a:gd name="connsiteY6" fmla="*/ 0 h 4062071"/>
              <a:gd name="connsiteX7" fmla="*/ 4285107 w 7886700"/>
              <a:gd name="connsiteY7" fmla="*/ 0 h 4062071"/>
              <a:gd name="connsiteX8" fmla="*/ 5100066 w 7886700"/>
              <a:gd name="connsiteY8" fmla="*/ 0 h 4062071"/>
              <a:gd name="connsiteX9" fmla="*/ 5915025 w 7886700"/>
              <a:gd name="connsiteY9" fmla="*/ 0 h 4062071"/>
              <a:gd name="connsiteX10" fmla="*/ 6572250 w 7886700"/>
              <a:gd name="connsiteY10" fmla="*/ 0 h 4062071"/>
              <a:gd name="connsiteX11" fmla="*/ 7886700 w 7886700"/>
              <a:gd name="connsiteY11" fmla="*/ 0 h 4062071"/>
              <a:gd name="connsiteX12" fmla="*/ 7886700 w 7886700"/>
              <a:gd name="connsiteY12" fmla="*/ 636391 h 4062071"/>
              <a:gd name="connsiteX13" fmla="*/ 7886700 w 7886700"/>
              <a:gd name="connsiteY13" fmla="*/ 1191541 h 4062071"/>
              <a:gd name="connsiteX14" fmla="*/ 7886700 w 7886700"/>
              <a:gd name="connsiteY14" fmla="*/ 1868553 h 4062071"/>
              <a:gd name="connsiteX15" fmla="*/ 7886700 w 7886700"/>
              <a:gd name="connsiteY15" fmla="*/ 2545564 h 4062071"/>
              <a:gd name="connsiteX16" fmla="*/ 7886700 w 7886700"/>
              <a:gd name="connsiteY16" fmla="*/ 3222576 h 4062071"/>
              <a:gd name="connsiteX17" fmla="*/ 7886700 w 7886700"/>
              <a:gd name="connsiteY17" fmla="*/ 4062071 h 4062071"/>
              <a:gd name="connsiteX18" fmla="*/ 7150608 w 7886700"/>
              <a:gd name="connsiteY18" fmla="*/ 4062071 h 4062071"/>
              <a:gd name="connsiteX19" fmla="*/ 6729984 w 7886700"/>
              <a:gd name="connsiteY19" fmla="*/ 4062071 h 4062071"/>
              <a:gd name="connsiteX20" fmla="*/ 6230493 w 7886700"/>
              <a:gd name="connsiteY20" fmla="*/ 4062071 h 4062071"/>
              <a:gd name="connsiteX21" fmla="*/ 5415534 w 7886700"/>
              <a:gd name="connsiteY21" fmla="*/ 4062071 h 4062071"/>
              <a:gd name="connsiteX22" fmla="*/ 4758309 w 7886700"/>
              <a:gd name="connsiteY22" fmla="*/ 4062071 h 4062071"/>
              <a:gd name="connsiteX23" fmla="*/ 4258818 w 7886700"/>
              <a:gd name="connsiteY23" fmla="*/ 4062071 h 4062071"/>
              <a:gd name="connsiteX24" fmla="*/ 3601593 w 7886700"/>
              <a:gd name="connsiteY24" fmla="*/ 4062071 h 4062071"/>
              <a:gd name="connsiteX25" fmla="*/ 3180969 w 7886700"/>
              <a:gd name="connsiteY25" fmla="*/ 4062071 h 4062071"/>
              <a:gd name="connsiteX26" fmla="*/ 2760345 w 7886700"/>
              <a:gd name="connsiteY26" fmla="*/ 4062071 h 4062071"/>
              <a:gd name="connsiteX27" fmla="*/ 2103120 w 7886700"/>
              <a:gd name="connsiteY27" fmla="*/ 4062071 h 4062071"/>
              <a:gd name="connsiteX28" fmla="*/ 1603629 w 7886700"/>
              <a:gd name="connsiteY28" fmla="*/ 4062071 h 4062071"/>
              <a:gd name="connsiteX29" fmla="*/ 867537 w 7886700"/>
              <a:gd name="connsiteY29" fmla="*/ 4062071 h 4062071"/>
              <a:gd name="connsiteX30" fmla="*/ 0 w 7886700"/>
              <a:gd name="connsiteY30" fmla="*/ 4062071 h 4062071"/>
              <a:gd name="connsiteX31" fmla="*/ 0 w 7886700"/>
              <a:gd name="connsiteY31" fmla="*/ 3344438 h 4062071"/>
              <a:gd name="connsiteX32" fmla="*/ 0 w 7886700"/>
              <a:gd name="connsiteY32" fmla="*/ 2626806 h 4062071"/>
              <a:gd name="connsiteX33" fmla="*/ 0 w 7886700"/>
              <a:gd name="connsiteY33" fmla="*/ 2031036 h 4062071"/>
              <a:gd name="connsiteX34" fmla="*/ 0 w 7886700"/>
              <a:gd name="connsiteY34" fmla="*/ 1313403 h 4062071"/>
              <a:gd name="connsiteX35" fmla="*/ 0 w 7886700"/>
              <a:gd name="connsiteY35" fmla="*/ 0 h 406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86700" h="4062071" extrusionOk="0">
                <a:moveTo>
                  <a:pt x="0" y="0"/>
                </a:moveTo>
                <a:cubicBezTo>
                  <a:pt x="139873" y="-36890"/>
                  <a:pt x="289244" y="-9562"/>
                  <a:pt x="578358" y="0"/>
                </a:cubicBezTo>
                <a:cubicBezTo>
                  <a:pt x="847064" y="24657"/>
                  <a:pt x="880681" y="-4887"/>
                  <a:pt x="998982" y="0"/>
                </a:cubicBezTo>
                <a:cubicBezTo>
                  <a:pt x="1105496" y="8991"/>
                  <a:pt x="1621733" y="-31737"/>
                  <a:pt x="1813941" y="0"/>
                </a:cubicBezTo>
                <a:cubicBezTo>
                  <a:pt x="1973330" y="19047"/>
                  <a:pt x="2194836" y="27334"/>
                  <a:pt x="2392299" y="0"/>
                </a:cubicBezTo>
                <a:cubicBezTo>
                  <a:pt x="2647282" y="-14327"/>
                  <a:pt x="2792350" y="-29596"/>
                  <a:pt x="2970657" y="0"/>
                </a:cubicBezTo>
                <a:cubicBezTo>
                  <a:pt x="3147904" y="21045"/>
                  <a:pt x="3587221" y="27684"/>
                  <a:pt x="3785616" y="0"/>
                </a:cubicBezTo>
                <a:cubicBezTo>
                  <a:pt x="3970964" y="-52390"/>
                  <a:pt x="4115919" y="38588"/>
                  <a:pt x="4285107" y="0"/>
                </a:cubicBezTo>
                <a:cubicBezTo>
                  <a:pt x="4447779" y="-2110"/>
                  <a:pt x="4724122" y="-2905"/>
                  <a:pt x="5100066" y="0"/>
                </a:cubicBezTo>
                <a:cubicBezTo>
                  <a:pt x="5460611" y="1474"/>
                  <a:pt x="5711040" y="11734"/>
                  <a:pt x="5915025" y="0"/>
                </a:cubicBezTo>
                <a:cubicBezTo>
                  <a:pt x="6130646" y="788"/>
                  <a:pt x="6309484" y="37469"/>
                  <a:pt x="6572250" y="0"/>
                </a:cubicBezTo>
                <a:cubicBezTo>
                  <a:pt x="6867825" y="19129"/>
                  <a:pt x="7346334" y="77623"/>
                  <a:pt x="7886700" y="0"/>
                </a:cubicBezTo>
                <a:cubicBezTo>
                  <a:pt x="7905829" y="206089"/>
                  <a:pt x="7887779" y="336291"/>
                  <a:pt x="7886700" y="636391"/>
                </a:cubicBezTo>
                <a:cubicBezTo>
                  <a:pt x="7889193" y="914961"/>
                  <a:pt x="7902082" y="951117"/>
                  <a:pt x="7886700" y="1191541"/>
                </a:cubicBezTo>
                <a:cubicBezTo>
                  <a:pt x="7859622" y="1430133"/>
                  <a:pt x="7858126" y="1543144"/>
                  <a:pt x="7886700" y="1868553"/>
                </a:cubicBezTo>
                <a:cubicBezTo>
                  <a:pt x="7912845" y="2149142"/>
                  <a:pt x="7878707" y="2341861"/>
                  <a:pt x="7886700" y="2545564"/>
                </a:cubicBezTo>
                <a:cubicBezTo>
                  <a:pt x="7863692" y="2783347"/>
                  <a:pt x="7935302" y="3024728"/>
                  <a:pt x="7886700" y="3222576"/>
                </a:cubicBezTo>
                <a:cubicBezTo>
                  <a:pt x="7872394" y="3493916"/>
                  <a:pt x="7875877" y="3837160"/>
                  <a:pt x="7886700" y="4062071"/>
                </a:cubicBezTo>
                <a:cubicBezTo>
                  <a:pt x="7656608" y="4142821"/>
                  <a:pt x="7379538" y="4084477"/>
                  <a:pt x="7150608" y="4062071"/>
                </a:cubicBezTo>
                <a:cubicBezTo>
                  <a:pt x="6864812" y="4046275"/>
                  <a:pt x="6843809" y="4085245"/>
                  <a:pt x="6729984" y="4062071"/>
                </a:cubicBezTo>
                <a:cubicBezTo>
                  <a:pt x="6610042" y="4030489"/>
                  <a:pt x="6391905" y="4053936"/>
                  <a:pt x="6230493" y="4062071"/>
                </a:cubicBezTo>
                <a:cubicBezTo>
                  <a:pt x="6071868" y="4088950"/>
                  <a:pt x="5590244" y="4086751"/>
                  <a:pt x="5415534" y="4062071"/>
                </a:cubicBezTo>
                <a:cubicBezTo>
                  <a:pt x="5229926" y="4064869"/>
                  <a:pt x="4916184" y="4079527"/>
                  <a:pt x="4758309" y="4062071"/>
                </a:cubicBezTo>
                <a:cubicBezTo>
                  <a:pt x="4611864" y="4036992"/>
                  <a:pt x="4451308" y="4044682"/>
                  <a:pt x="4258818" y="4062071"/>
                </a:cubicBezTo>
                <a:cubicBezTo>
                  <a:pt x="4092523" y="4071847"/>
                  <a:pt x="3786153" y="4089457"/>
                  <a:pt x="3601593" y="4062071"/>
                </a:cubicBezTo>
                <a:cubicBezTo>
                  <a:pt x="3399773" y="4040361"/>
                  <a:pt x="3308418" y="4050000"/>
                  <a:pt x="3180969" y="4062071"/>
                </a:cubicBezTo>
                <a:cubicBezTo>
                  <a:pt x="3057387" y="4058644"/>
                  <a:pt x="2966463" y="4035812"/>
                  <a:pt x="2760345" y="4062071"/>
                </a:cubicBezTo>
                <a:cubicBezTo>
                  <a:pt x="2549413" y="4076778"/>
                  <a:pt x="2292028" y="4015810"/>
                  <a:pt x="2103120" y="4062071"/>
                </a:cubicBezTo>
                <a:cubicBezTo>
                  <a:pt x="1909211" y="4104613"/>
                  <a:pt x="1732345" y="4064606"/>
                  <a:pt x="1603629" y="4062071"/>
                </a:cubicBezTo>
                <a:cubicBezTo>
                  <a:pt x="1489627" y="4074316"/>
                  <a:pt x="1016493" y="4069443"/>
                  <a:pt x="867537" y="4062071"/>
                </a:cubicBezTo>
                <a:cubicBezTo>
                  <a:pt x="761755" y="4101548"/>
                  <a:pt x="387440" y="3976320"/>
                  <a:pt x="0" y="4062071"/>
                </a:cubicBezTo>
                <a:cubicBezTo>
                  <a:pt x="18470" y="3749046"/>
                  <a:pt x="-27165" y="3580377"/>
                  <a:pt x="0" y="3344438"/>
                </a:cubicBezTo>
                <a:cubicBezTo>
                  <a:pt x="58072" y="3138382"/>
                  <a:pt x="46858" y="2856502"/>
                  <a:pt x="0" y="2626806"/>
                </a:cubicBezTo>
                <a:cubicBezTo>
                  <a:pt x="1260" y="2468730"/>
                  <a:pt x="1671" y="2225690"/>
                  <a:pt x="0" y="2031036"/>
                </a:cubicBezTo>
                <a:cubicBezTo>
                  <a:pt x="-50700" y="1827026"/>
                  <a:pt x="28495" y="1538727"/>
                  <a:pt x="0" y="1313403"/>
                </a:cubicBezTo>
                <a:cubicBezTo>
                  <a:pt x="30529" y="1073310"/>
                  <a:pt x="16086" y="366677"/>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custGeom>
                    <a:avLst/>
                    <a:gdLst>
                      <a:gd name="connsiteX0" fmla="*/ 0 w 7886700"/>
                      <a:gd name="connsiteY0" fmla="*/ 0 h 4062071"/>
                      <a:gd name="connsiteX1" fmla="*/ 578358 w 7886700"/>
                      <a:gd name="connsiteY1" fmla="*/ 0 h 4062071"/>
                      <a:gd name="connsiteX2" fmla="*/ 998982 w 7886700"/>
                      <a:gd name="connsiteY2" fmla="*/ 0 h 4062071"/>
                      <a:gd name="connsiteX3" fmla="*/ 1813941 w 7886700"/>
                      <a:gd name="connsiteY3" fmla="*/ 0 h 4062071"/>
                      <a:gd name="connsiteX4" fmla="*/ 2392299 w 7886700"/>
                      <a:gd name="connsiteY4" fmla="*/ 0 h 4062071"/>
                      <a:gd name="connsiteX5" fmla="*/ 2970657 w 7886700"/>
                      <a:gd name="connsiteY5" fmla="*/ 0 h 4062071"/>
                      <a:gd name="connsiteX6" fmla="*/ 3785616 w 7886700"/>
                      <a:gd name="connsiteY6" fmla="*/ 0 h 4062071"/>
                      <a:gd name="connsiteX7" fmla="*/ 4285107 w 7886700"/>
                      <a:gd name="connsiteY7" fmla="*/ 0 h 4062071"/>
                      <a:gd name="connsiteX8" fmla="*/ 5100066 w 7886700"/>
                      <a:gd name="connsiteY8" fmla="*/ 0 h 4062071"/>
                      <a:gd name="connsiteX9" fmla="*/ 5915025 w 7886700"/>
                      <a:gd name="connsiteY9" fmla="*/ 0 h 4062071"/>
                      <a:gd name="connsiteX10" fmla="*/ 6572250 w 7886700"/>
                      <a:gd name="connsiteY10" fmla="*/ 0 h 4062071"/>
                      <a:gd name="connsiteX11" fmla="*/ 7886700 w 7886700"/>
                      <a:gd name="connsiteY11" fmla="*/ 0 h 4062071"/>
                      <a:gd name="connsiteX12" fmla="*/ 7886700 w 7886700"/>
                      <a:gd name="connsiteY12" fmla="*/ 636391 h 4062071"/>
                      <a:gd name="connsiteX13" fmla="*/ 7886700 w 7886700"/>
                      <a:gd name="connsiteY13" fmla="*/ 1191541 h 4062071"/>
                      <a:gd name="connsiteX14" fmla="*/ 7886700 w 7886700"/>
                      <a:gd name="connsiteY14" fmla="*/ 1868553 h 4062071"/>
                      <a:gd name="connsiteX15" fmla="*/ 7886700 w 7886700"/>
                      <a:gd name="connsiteY15" fmla="*/ 2545564 h 4062071"/>
                      <a:gd name="connsiteX16" fmla="*/ 7886700 w 7886700"/>
                      <a:gd name="connsiteY16" fmla="*/ 3222576 h 4062071"/>
                      <a:gd name="connsiteX17" fmla="*/ 7886700 w 7886700"/>
                      <a:gd name="connsiteY17" fmla="*/ 4062071 h 4062071"/>
                      <a:gd name="connsiteX18" fmla="*/ 7150608 w 7886700"/>
                      <a:gd name="connsiteY18" fmla="*/ 4062071 h 4062071"/>
                      <a:gd name="connsiteX19" fmla="*/ 6729984 w 7886700"/>
                      <a:gd name="connsiteY19" fmla="*/ 4062071 h 4062071"/>
                      <a:gd name="connsiteX20" fmla="*/ 6230493 w 7886700"/>
                      <a:gd name="connsiteY20" fmla="*/ 4062071 h 4062071"/>
                      <a:gd name="connsiteX21" fmla="*/ 5415534 w 7886700"/>
                      <a:gd name="connsiteY21" fmla="*/ 4062071 h 4062071"/>
                      <a:gd name="connsiteX22" fmla="*/ 4758309 w 7886700"/>
                      <a:gd name="connsiteY22" fmla="*/ 4062071 h 4062071"/>
                      <a:gd name="connsiteX23" fmla="*/ 4258818 w 7886700"/>
                      <a:gd name="connsiteY23" fmla="*/ 4062071 h 4062071"/>
                      <a:gd name="connsiteX24" fmla="*/ 3601593 w 7886700"/>
                      <a:gd name="connsiteY24" fmla="*/ 4062071 h 4062071"/>
                      <a:gd name="connsiteX25" fmla="*/ 3180969 w 7886700"/>
                      <a:gd name="connsiteY25" fmla="*/ 4062071 h 4062071"/>
                      <a:gd name="connsiteX26" fmla="*/ 2760345 w 7886700"/>
                      <a:gd name="connsiteY26" fmla="*/ 4062071 h 4062071"/>
                      <a:gd name="connsiteX27" fmla="*/ 2103120 w 7886700"/>
                      <a:gd name="connsiteY27" fmla="*/ 4062071 h 4062071"/>
                      <a:gd name="connsiteX28" fmla="*/ 1603629 w 7886700"/>
                      <a:gd name="connsiteY28" fmla="*/ 4062071 h 4062071"/>
                      <a:gd name="connsiteX29" fmla="*/ 867537 w 7886700"/>
                      <a:gd name="connsiteY29" fmla="*/ 4062071 h 4062071"/>
                      <a:gd name="connsiteX30" fmla="*/ 0 w 7886700"/>
                      <a:gd name="connsiteY30" fmla="*/ 4062071 h 4062071"/>
                      <a:gd name="connsiteX31" fmla="*/ 0 w 7886700"/>
                      <a:gd name="connsiteY31" fmla="*/ 3344438 h 4062071"/>
                      <a:gd name="connsiteX32" fmla="*/ 0 w 7886700"/>
                      <a:gd name="connsiteY32" fmla="*/ 2626806 h 4062071"/>
                      <a:gd name="connsiteX33" fmla="*/ 0 w 7886700"/>
                      <a:gd name="connsiteY33" fmla="*/ 2031036 h 4062071"/>
                      <a:gd name="connsiteX34" fmla="*/ 0 w 7886700"/>
                      <a:gd name="connsiteY34" fmla="*/ 1313403 h 4062071"/>
                      <a:gd name="connsiteX35" fmla="*/ 0 w 7886700"/>
                      <a:gd name="connsiteY35" fmla="*/ 0 h 406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86700" h="4062071" extrusionOk="0">
                        <a:moveTo>
                          <a:pt x="0" y="0"/>
                        </a:moveTo>
                        <a:cubicBezTo>
                          <a:pt x="165412" y="-21137"/>
                          <a:pt x="322344" y="-21985"/>
                          <a:pt x="578358" y="0"/>
                        </a:cubicBezTo>
                        <a:cubicBezTo>
                          <a:pt x="834372" y="21985"/>
                          <a:pt x="888520" y="-5136"/>
                          <a:pt x="998982" y="0"/>
                        </a:cubicBezTo>
                        <a:cubicBezTo>
                          <a:pt x="1109444" y="5136"/>
                          <a:pt x="1622600" y="-36529"/>
                          <a:pt x="1813941" y="0"/>
                        </a:cubicBezTo>
                        <a:cubicBezTo>
                          <a:pt x="2005282" y="36529"/>
                          <a:pt x="2177619" y="19108"/>
                          <a:pt x="2392299" y="0"/>
                        </a:cubicBezTo>
                        <a:cubicBezTo>
                          <a:pt x="2606979" y="-19108"/>
                          <a:pt x="2788556" y="-21788"/>
                          <a:pt x="2970657" y="0"/>
                        </a:cubicBezTo>
                        <a:cubicBezTo>
                          <a:pt x="3152758" y="21788"/>
                          <a:pt x="3596738" y="18723"/>
                          <a:pt x="3785616" y="0"/>
                        </a:cubicBezTo>
                        <a:cubicBezTo>
                          <a:pt x="3974494" y="-18723"/>
                          <a:pt x="4136501" y="9985"/>
                          <a:pt x="4285107" y="0"/>
                        </a:cubicBezTo>
                        <a:cubicBezTo>
                          <a:pt x="4433713" y="-9985"/>
                          <a:pt x="4710656" y="-6143"/>
                          <a:pt x="5100066" y="0"/>
                        </a:cubicBezTo>
                        <a:cubicBezTo>
                          <a:pt x="5489476" y="6143"/>
                          <a:pt x="5703885" y="5883"/>
                          <a:pt x="5915025" y="0"/>
                        </a:cubicBezTo>
                        <a:cubicBezTo>
                          <a:pt x="6126165" y="-5883"/>
                          <a:pt x="6308797" y="30350"/>
                          <a:pt x="6572250" y="0"/>
                        </a:cubicBezTo>
                        <a:cubicBezTo>
                          <a:pt x="6835703" y="-30350"/>
                          <a:pt x="7286910" y="4832"/>
                          <a:pt x="7886700" y="0"/>
                        </a:cubicBezTo>
                        <a:cubicBezTo>
                          <a:pt x="7889074" y="220758"/>
                          <a:pt x="7883165" y="357992"/>
                          <a:pt x="7886700" y="636391"/>
                        </a:cubicBezTo>
                        <a:cubicBezTo>
                          <a:pt x="7890235" y="914790"/>
                          <a:pt x="7903701" y="952234"/>
                          <a:pt x="7886700" y="1191541"/>
                        </a:cubicBezTo>
                        <a:cubicBezTo>
                          <a:pt x="7869700" y="1430848"/>
                          <a:pt x="7863116" y="1553316"/>
                          <a:pt x="7886700" y="1868553"/>
                        </a:cubicBezTo>
                        <a:cubicBezTo>
                          <a:pt x="7910284" y="2183790"/>
                          <a:pt x="7896439" y="2331507"/>
                          <a:pt x="7886700" y="2545564"/>
                        </a:cubicBezTo>
                        <a:cubicBezTo>
                          <a:pt x="7876961" y="2759621"/>
                          <a:pt x="7899048" y="2997788"/>
                          <a:pt x="7886700" y="3222576"/>
                        </a:cubicBezTo>
                        <a:cubicBezTo>
                          <a:pt x="7874352" y="3447364"/>
                          <a:pt x="7863320" y="3844609"/>
                          <a:pt x="7886700" y="4062071"/>
                        </a:cubicBezTo>
                        <a:cubicBezTo>
                          <a:pt x="7688995" y="4091405"/>
                          <a:pt x="7438163" y="4081351"/>
                          <a:pt x="7150608" y="4062071"/>
                        </a:cubicBezTo>
                        <a:cubicBezTo>
                          <a:pt x="6863053" y="4042791"/>
                          <a:pt x="6852167" y="4080837"/>
                          <a:pt x="6729984" y="4062071"/>
                        </a:cubicBezTo>
                        <a:cubicBezTo>
                          <a:pt x="6607801" y="4043305"/>
                          <a:pt x="6412225" y="4055086"/>
                          <a:pt x="6230493" y="4062071"/>
                        </a:cubicBezTo>
                        <a:cubicBezTo>
                          <a:pt x="6048761" y="4069056"/>
                          <a:pt x="5595777" y="4070043"/>
                          <a:pt x="5415534" y="4062071"/>
                        </a:cubicBezTo>
                        <a:cubicBezTo>
                          <a:pt x="5235291" y="4054099"/>
                          <a:pt x="4927239" y="4094195"/>
                          <a:pt x="4758309" y="4062071"/>
                        </a:cubicBezTo>
                        <a:cubicBezTo>
                          <a:pt x="4589380" y="4029947"/>
                          <a:pt x="4452506" y="4069552"/>
                          <a:pt x="4258818" y="4062071"/>
                        </a:cubicBezTo>
                        <a:cubicBezTo>
                          <a:pt x="4065130" y="4054590"/>
                          <a:pt x="3802761" y="4085813"/>
                          <a:pt x="3601593" y="4062071"/>
                        </a:cubicBezTo>
                        <a:cubicBezTo>
                          <a:pt x="3400425" y="4038329"/>
                          <a:pt x="3311647" y="4060168"/>
                          <a:pt x="3180969" y="4062071"/>
                        </a:cubicBezTo>
                        <a:cubicBezTo>
                          <a:pt x="3050291" y="4063974"/>
                          <a:pt x="2961884" y="4043763"/>
                          <a:pt x="2760345" y="4062071"/>
                        </a:cubicBezTo>
                        <a:cubicBezTo>
                          <a:pt x="2558806" y="4080379"/>
                          <a:pt x="2276592" y="4030989"/>
                          <a:pt x="2103120" y="4062071"/>
                        </a:cubicBezTo>
                        <a:cubicBezTo>
                          <a:pt x="1929649" y="4093153"/>
                          <a:pt x="1726258" y="4048114"/>
                          <a:pt x="1603629" y="4062071"/>
                        </a:cubicBezTo>
                        <a:cubicBezTo>
                          <a:pt x="1481000" y="4076028"/>
                          <a:pt x="1025048" y="4037431"/>
                          <a:pt x="867537" y="4062071"/>
                        </a:cubicBezTo>
                        <a:cubicBezTo>
                          <a:pt x="710026" y="4086711"/>
                          <a:pt x="400773" y="4019788"/>
                          <a:pt x="0" y="4062071"/>
                        </a:cubicBezTo>
                        <a:cubicBezTo>
                          <a:pt x="-77" y="3748456"/>
                          <a:pt x="-30814" y="3576596"/>
                          <a:pt x="0" y="3344438"/>
                        </a:cubicBezTo>
                        <a:cubicBezTo>
                          <a:pt x="30814" y="3112280"/>
                          <a:pt x="30350" y="2816152"/>
                          <a:pt x="0" y="2626806"/>
                        </a:cubicBezTo>
                        <a:cubicBezTo>
                          <a:pt x="-30350" y="2437460"/>
                          <a:pt x="26575" y="2258994"/>
                          <a:pt x="0" y="2031036"/>
                        </a:cubicBezTo>
                        <a:cubicBezTo>
                          <a:pt x="-26575" y="1803078"/>
                          <a:pt x="-8850" y="1530345"/>
                          <a:pt x="0" y="1313403"/>
                        </a:cubicBezTo>
                        <a:cubicBezTo>
                          <a:pt x="8850" y="1096461"/>
                          <a:pt x="47646" y="42304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73B9621-231C-4969-B915-09DF2694903D}"/>
              </a:ext>
            </a:extLst>
          </p:cNvPr>
          <p:cNvPicPr>
            <a:picLocks noChangeAspect="1"/>
          </p:cNvPicPr>
          <p:nvPr/>
        </p:nvPicPr>
        <p:blipFill>
          <a:blip r:embed="rId3"/>
          <a:stretch>
            <a:fillRect/>
          </a:stretch>
        </p:blipFill>
        <p:spPr>
          <a:xfrm>
            <a:off x="889881" y="685800"/>
            <a:ext cx="7307087" cy="3726614"/>
          </a:xfrm>
          <a:prstGeom prst="rect">
            <a:avLst/>
          </a:prstGeom>
        </p:spPr>
      </p:pic>
    </p:spTree>
    <p:extLst>
      <p:ext uri="{BB962C8B-B14F-4D97-AF65-F5344CB8AC3E}">
        <p14:creationId xmlns:p14="http://schemas.microsoft.com/office/powerpoint/2010/main" val="41208527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2CF84E-85F8-4A55-B88C-AA0EC596B2DC}"/>
              </a:ext>
            </a:extLst>
          </p:cNvPr>
          <p:cNvSpPr>
            <a:spLocks noGrp="1"/>
          </p:cNvSpPr>
          <p:nvPr>
            <p:ph type="title"/>
          </p:nvPr>
        </p:nvSpPr>
        <p:spPr>
          <a:xfrm>
            <a:off x="473202" y="480060"/>
            <a:ext cx="3614166" cy="1110996"/>
          </a:xfrm>
        </p:spPr>
        <p:txBody>
          <a:bodyPr vert="horz" lIns="91440" tIns="45720" rIns="91440" bIns="45720" rtlCol="0" anchor="b">
            <a:normAutofit/>
          </a:bodyPr>
          <a:lstStyle/>
          <a:p>
            <a:pPr defTabSz="914400"/>
            <a:r>
              <a:rPr lang="en-US" sz="4100" b="1" dirty="0">
                <a:effectLst>
                  <a:outerShdw blurRad="38100" dist="38100" dir="2700000" algn="tl">
                    <a:srgbClr val="000000">
                      <a:alpha val="43137"/>
                    </a:srgbClr>
                  </a:outerShdw>
                </a:effectLst>
              </a:rPr>
              <a:t>FUNCTION</a:t>
            </a:r>
            <a:endParaRPr lang="en-US" sz="4100" b="1" kern="1200" dirty="0">
              <a:solidFill>
                <a:schemeClr val="tx1"/>
              </a:solidFill>
              <a:effectLst>
                <a:outerShdw blurRad="38100" dist="38100" dir="2700000" algn="tl">
                  <a:srgbClr val="000000">
                    <a:alpha val="43137"/>
                  </a:srgbClr>
                </a:outerShdw>
              </a:effectLst>
              <a:latin typeface="+mj-lt"/>
              <a:ea typeface="+mj-ea"/>
              <a:cs typeface="+mj-cs"/>
            </a:endParaRPr>
          </a:p>
        </p:txBody>
      </p:sp>
      <p:sp>
        <p:nvSpPr>
          <p:cNvPr id="1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1779651"/>
            <a:ext cx="2441321" cy="13716"/>
          </a:xfrm>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 name="connsiteX0" fmla="*/ 0 w 2441321"/>
              <a:gd name="connsiteY0" fmla="*/ 0 h 13716"/>
              <a:gd name="connsiteX1" fmla="*/ 585917 w 2441321"/>
              <a:gd name="connsiteY1" fmla="*/ 0 h 13716"/>
              <a:gd name="connsiteX2" fmla="*/ 1123008 w 2441321"/>
              <a:gd name="connsiteY2" fmla="*/ 0 h 13716"/>
              <a:gd name="connsiteX3" fmla="*/ 1782164 w 2441321"/>
              <a:gd name="connsiteY3" fmla="*/ 0 h 13716"/>
              <a:gd name="connsiteX4" fmla="*/ 2441321 w 2441321"/>
              <a:gd name="connsiteY4" fmla="*/ 0 h 13716"/>
              <a:gd name="connsiteX5" fmla="*/ 2441321 w 2441321"/>
              <a:gd name="connsiteY5" fmla="*/ 13716 h 13716"/>
              <a:gd name="connsiteX6" fmla="*/ 1879817 w 2441321"/>
              <a:gd name="connsiteY6" fmla="*/ 13716 h 13716"/>
              <a:gd name="connsiteX7" fmla="*/ 1318313 w 2441321"/>
              <a:gd name="connsiteY7" fmla="*/ 13716 h 13716"/>
              <a:gd name="connsiteX8" fmla="*/ 659157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0988" y="3698"/>
                  <a:pt x="2440649" y="9400"/>
                  <a:pt x="2441321" y="13716"/>
                </a:cubicBezTo>
                <a:cubicBezTo>
                  <a:pt x="2159375" y="44437"/>
                  <a:pt x="2054495" y="41094"/>
                  <a:pt x="1830991" y="13716"/>
                </a:cubicBezTo>
                <a:cubicBezTo>
                  <a:pt x="1615846" y="2937"/>
                  <a:pt x="1521674" y="-9994"/>
                  <a:pt x="1269487" y="13716"/>
                </a:cubicBezTo>
                <a:cubicBezTo>
                  <a:pt x="1019660" y="49388"/>
                  <a:pt x="886911" y="37779"/>
                  <a:pt x="707983" y="13716"/>
                </a:cubicBezTo>
                <a:cubicBezTo>
                  <a:pt x="523434" y="22749"/>
                  <a:pt x="307885" y="29744"/>
                  <a:pt x="0" y="13716"/>
                </a:cubicBezTo>
                <a:cubicBezTo>
                  <a:pt x="-361" y="7755"/>
                  <a:pt x="-276" y="2718"/>
                  <a:pt x="0" y="0"/>
                </a:cubicBezTo>
                <a:close/>
              </a:path>
              <a:path w="2441321" h="13716"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197" y="4300"/>
                  <a:pt x="2441101" y="8760"/>
                  <a:pt x="2441321" y="13716"/>
                </a:cubicBezTo>
                <a:cubicBezTo>
                  <a:pt x="2180658" y="13750"/>
                  <a:pt x="2084222" y="1362"/>
                  <a:pt x="1879817" y="13716"/>
                </a:cubicBezTo>
                <a:cubicBezTo>
                  <a:pt x="1668182" y="11650"/>
                  <a:pt x="1551159" y="-11049"/>
                  <a:pt x="1318313" y="13716"/>
                </a:cubicBezTo>
                <a:cubicBezTo>
                  <a:pt x="1059871" y="51823"/>
                  <a:pt x="901959" y="19259"/>
                  <a:pt x="659157" y="13716"/>
                </a:cubicBezTo>
                <a:cubicBezTo>
                  <a:pt x="444692" y="23911"/>
                  <a:pt x="245032" y="35310"/>
                  <a:pt x="0" y="13716"/>
                </a:cubicBezTo>
                <a:cubicBezTo>
                  <a:pt x="124" y="7937"/>
                  <a:pt x="389" y="2990"/>
                  <a:pt x="0" y="0"/>
                </a:cubicBezTo>
                <a:close/>
              </a:path>
              <a:path w="2441321" h="13716"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661" y="4449"/>
                  <a:pt x="2442057" y="7876"/>
                  <a:pt x="2441321" y="13716"/>
                </a:cubicBezTo>
                <a:cubicBezTo>
                  <a:pt x="2149099" y="22776"/>
                  <a:pt x="2027305" y="51898"/>
                  <a:pt x="1830991" y="13716"/>
                </a:cubicBezTo>
                <a:cubicBezTo>
                  <a:pt x="1614571" y="-23336"/>
                  <a:pt x="1500998" y="6155"/>
                  <a:pt x="1269487" y="13716"/>
                </a:cubicBezTo>
                <a:cubicBezTo>
                  <a:pt x="1042399" y="33262"/>
                  <a:pt x="927922" y="41250"/>
                  <a:pt x="707983" y="13716"/>
                </a:cubicBezTo>
                <a:cubicBezTo>
                  <a:pt x="502575" y="-9952"/>
                  <a:pt x="350393" y="29927"/>
                  <a:pt x="0" y="13716"/>
                </a:cubicBezTo>
                <a:cubicBezTo>
                  <a:pt x="-248" y="8631"/>
                  <a:pt x="228" y="3134"/>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0939" y="4363"/>
                          <a:pt x="2441580" y="8857"/>
                          <a:pt x="2441321" y="13716"/>
                        </a:cubicBezTo>
                        <a:cubicBezTo>
                          <a:pt x="2169723" y="25934"/>
                          <a:pt x="2045712" y="34568"/>
                          <a:pt x="1830991" y="13716"/>
                        </a:cubicBezTo>
                        <a:cubicBezTo>
                          <a:pt x="1616270" y="-7136"/>
                          <a:pt x="1505876" y="-623"/>
                          <a:pt x="1269487" y="13716"/>
                        </a:cubicBezTo>
                        <a:cubicBezTo>
                          <a:pt x="1033098" y="28055"/>
                          <a:pt x="908661" y="36619"/>
                          <a:pt x="707983" y="13716"/>
                        </a:cubicBezTo>
                        <a:cubicBezTo>
                          <a:pt x="507305" y="-9187"/>
                          <a:pt x="333592" y="16187"/>
                          <a:pt x="0" y="13716"/>
                        </a:cubicBezTo>
                        <a:cubicBezTo>
                          <a:pt x="-459" y="8317"/>
                          <a:pt x="190" y="2744"/>
                          <a:pt x="0" y="0"/>
                        </a:cubicBezTo>
                        <a:close/>
                      </a:path>
                      <a:path w="2441321" h="13716"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507" y="3335"/>
                          <a:pt x="2441322" y="9457"/>
                          <a:pt x="2441321" y="13716"/>
                        </a:cubicBezTo>
                        <a:cubicBezTo>
                          <a:pt x="2166745" y="24201"/>
                          <a:pt x="2078726" y="10904"/>
                          <a:pt x="1879817" y="13716"/>
                        </a:cubicBezTo>
                        <a:cubicBezTo>
                          <a:pt x="1680908" y="16528"/>
                          <a:pt x="1548770" y="-8699"/>
                          <a:pt x="1318313" y="13716"/>
                        </a:cubicBezTo>
                        <a:cubicBezTo>
                          <a:pt x="1087856" y="36131"/>
                          <a:pt x="894613" y="-645"/>
                          <a:pt x="659157" y="13716"/>
                        </a:cubicBezTo>
                        <a:cubicBezTo>
                          <a:pt x="423701" y="28077"/>
                          <a:pt x="246611" y="29403"/>
                          <a:pt x="0" y="13716"/>
                        </a:cubicBezTo>
                        <a:cubicBezTo>
                          <a:pt x="-120" y="7867"/>
                          <a:pt x="674" y="391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8A64833-0059-4FE8-A04D-C9AC7955DA5A}"/>
              </a:ext>
            </a:extLst>
          </p:cNvPr>
          <p:cNvSpPr>
            <a:spLocks noGrp="1"/>
          </p:cNvSpPr>
          <p:nvPr>
            <p:ph sz="half" idx="1"/>
          </p:nvPr>
        </p:nvSpPr>
        <p:spPr>
          <a:xfrm>
            <a:off x="473202" y="1995678"/>
            <a:ext cx="3614166" cy="2660904"/>
          </a:xfrm>
        </p:spPr>
        <p:txBody>
          <a:bodyPr vert="horz" lIns="91440" tIns="45720" rIns="91440" bIns="45720" rtlCol="0" anchor="t">
            <a:normAutofit/>
          </a:bodyPr>
          <a:lstStyle/>
          <a:p>
            <a:pPr indent="-228600" defTabSz="914400"/>
            <a:r>
              <a:rPr lang="en-US" sz="1700" b="1" dirty="0"/>
              <a:t>“ING” words</a:t>
            </a:r>
          </a:p>
          <a:p>
            <a:pPr indent="-228600" defTabSz="914400"/>
            <a:r>
              <a:rPr lang="en-US" sz="1700" b="1" dirty="0"/>
              <a:t>Is the activity meaningful?</a:t>
            </a:r>
          </a:p>
          <a:p>
            <a:pPr indent="-228600" defTabSz="914400"/>
            <a:r>
              <a:rPr lang="en-US" sz="1700" b="1" dirty="0"/>
              <a:t>FUNCTION for a purpose in meaningful life activities = PARTICIPATION</a:t>
            </a:r>
          </a:p>
          <a:p>
            <a:pPr indent="-228600" defTabSz="914400"/>
            <a:r>
              <a:rPr lang="en-US" sz="1700" b="1" dirty="0"/>
              <a:t>CAPACITY versus PERFORMANCE</a:t>
            </a:r>
          </a:p>
          <a:p>
            <a:pPr lvl="1" indent="-228600" defTabSz="914400"/>
            <a:endParaRPr lang="en-US" sz="1700" b="1" dirty="0"/>
          </a:p>
          <a:p>
            <a:pPr lvl="1" indent="-228600" defTabSz="914400"/>
            <a:endParaRPr lang="en-US" sz="1700" b="1" dirty="0"/>
          </a:p>
        </p:txBody>
      </p:sp>
      <p:pic>
        <p:nvPicPr>
          <p:cNvPr id="6" name="Picture 5">
            <a:extLst>
              <a:ext uri="{FF2B5EF4-FFF2-40B4-BE49-F238E27FC236}">
                <a16:creationId xmlns:a16="http://schemas.microsoft.com/office/drawing/2014/main" id="{08A9DD6F-66B6-45F3-B414-D0C8C7DAC616}"/>
              </a:ext>
            </a:extLst>
          </p:cNvPr>
          <p:cNvPicPr>
            <a:picLocks noChangeAspect="1"/>
          </p:cNvPicPr>
          <p:nvPr/>
        </p:nvPicPr>
        <p:blipFill>
          <a:blip r:embed="rId3"/>
          <a:stretch>
            <a:fillRect/>
          </a:stretch>
        </p:blipFill>
        <p:spPr>
          <a:xfrm>
            <a:off x="3890892" y="432516"/>
            <a:ext cx="4094226" cy="2139233"/>
          </a:xfrm>
          <a:prstGeom prst="rect">
            <a:avLst/>
          </a:prstGeom>
        </p:spPr>
      </p:pic>
      <p:pic>
        <p:nvPicPr>
          <p:cNvPr id="5" name="Picture 4">
            <a:extLst>
              <a:ext uri="{FF2B5EF4-FFF2-40B4-BE49-F238E27FC236}">
                <a16:creationId xmlns:a16="http://schemas.microsoft.com/office/drawing/2014/main" id="{E849A0D6-06AD-4890-BBB3-2E307F1A2886}"/>
              </a:ext>
            </a:extLst>
          </p:cNvPr>
          <p:cNvPicPr>
            <a:picLocks noChangeAspect="1"/>
          </p:cNvPicPr>
          <p:nvPr/>
        </p:nvPicPr>
        <p:blipFill>
          <a:blip r:embed="rId4"/>
          <a:stretch>
            <a:fillRect/>
          </a:stretch>
        </p:blipFill>
        <p:spPr>
          <a:xfrm>
            <a:off x="7281512" y="2541822"/>
            <a:ext cx="1750501" cy="2497004"/>
          </a:xfrm>
          <a:prstGeom prst="rect">
            <a:avLst/>
          </a:prstGeom>
          <a:ln>
            <a:noFill/>
          </a:ln>
          <a:effectLst>
            <a:softEdge rad="112500"/>
          </a:effectLst>
        </p:spPr>
      </p:pic>
    </p:spTree>
    <p:extLst>
      <p:ext uri="{BB962C8B-B14F-4D97-AF65-F5344CB8AC3E}">
        <p14:creationId xmlns:p14="http://schemas.microsoft.com/office/powerpoint/2010/main" val="10853623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2CF84E-85F8-4A55-B88C-AA0EC596B2DC}"/>
              </a:ext>
            </a:extLst>
          </p:cNvPr>
          <p:cNvSpPr>
            <a:spLocks noGrp="1"/>
          </p:cNvSpPr>
          <p:nvPr>
            <p:ph type="title"/>
          </p:nvPr>
        </p:nvSpPr>
        <p:spPr>
          <a:xfrm>
            <a:off x="473202" y="480060"/>
            <a:ext cx="3614166" cy="1110996"/>
          </a:xfrm>
        </p:spPr>
        <p:txBody>
          <a:bodyPr vert="horz" lIns="91440" tIns="45720" rIns="91440" bIns="45720" rtlCol="0" anchor="b">
            <a:normAutofit/>
          </a:bodyPr>
          <a:lstStyle/>
          <a:p>
            <a:pPr defTabSz="914400"/>
            <a:r>
              <a:rPr lang="en-US" sz="4100" b="1" kern="1200" dirty="0">
                <a:solidFill>
                  <a:schemeClr val="tx1"/>
                </a:solidFill>
                <a:effectLst>
                  <a:outerShdw blurRad="38100" dist="38100" dir="2700000" algn="tl">
                    <a:srgbClr val="000000">
                      <a:alpha val="43137"/>
                    </a:srgbClr>
                  </a:outerShdw>
                </a:effectLst>
                <a:latin typeface="+mj-lt"/>
                <a:ea typeface="+mj-ea"/>
                <a:cs typeface="+mj-cs"/>
              </a:rPr>
              <a:t>FAMILY</a:t>
            </a:r>
          </a:p>
        </p:txBody>
      </p:sp>
      <p:sp>
        <p:nvSpPr>
          <p:cNvPr id="1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1779651"/>
            <a:ext cx="2441321" cy="13716"/>
          </a:xfrm>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 name="connsiteX0" fmla="*/ 0 w 2441321"/>
              <a:gd name="connsiteY0" fmla="*/ 0 h 13716"/>
              <a:gd name="connsiteX1" fmla="*/ 585917 w 2441321"/>
              <a:gd name="connsiteY1" fmla="*/ 0 h 13716"/>
              <a:gd name="connsiteX2" fmla="*/ 1123008 w 2441321"/>
              <a:gd name="connsiteY2" fmla="*/ 0 h 13716"/>
              <a:gd name="connsiteX3" fmla="*/ 1782164 w 2441321"/>
              <a:gd name="connsiteY3" fmla="*/ 0 h 13716"/>
              <a:gd name="connsiteX4" fmla="*/ 2441321 w 2441321"/>
              <a:gd name="connsiteY4" fmla="*/ 0 h 13716"/>
              <a:gd name="connsiteX5" fmla="*/ 2441321 w 2441321"/>
              <a:gd name="connsiteY5" fmla="*/ 13716 h 13716"/>
              <a:gd name="connsiteX6" fmla="*/ 1879817 w 2441321"/>
              <a:gd name="connsiteY6" fmla="*/ 13716 h 13716"/>
              <a:gd name="connsiteX7" fmla="*/ 1318313 w 2441321"/>
              <a:gd name="connsiteY7" fmla="*/ 13716 h 13716"/>
              <a:gd name="connsiteX8" fmla="*/ 659157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0988" y="3698"/>
                  <a:pt x="2440649" y="9400"/>
                  <a:pt x="2441321" y="13716"/>
                </a:cubicBezTo>
                <a:cubicBezTo>
                  <a:pt x="2159375" y="44437"/>
                  <a:pt x="2054495" y="41094"/>
                  <a:pt x="1830991" y="13716"/>
                </a:cubicBezTo>
                <a:cubicBezTo>
                  <a:pt x="1615846" y="2937"/>
                  <a:pt x="1521674" y="-9994"/>
                  <a:pt x="1269487" y="13716"/>
                </a:cubicBezTo>
                <a:cubicBezTo>
                  <a:pt x="1019660" y="49388"/>
                  <a:pt x="886911" y="37779"/>
                  <a:pt x="707983" y="13716"/>
                </a:cubicBezTo>
                <a:cubicBezTo>
                  <a:pt x="523434" y="22749"/>
                  <a:pt x="307885" y="29744"/>
                  <a:pt x="0" y="13716"/>
                </a:cubicBezTo>
                <a:cubicBezTo>
                  <a:pt x="-361" y="7755"/>
                  <a:pt x="-276" y="2718"/>
                  <a:pt x="0" y="0"/>
                </a:cubicBezTo>
                <a:close/>
              </a:path>
              <a:path w="2441321" h="13716"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197" y="4300"/>
                  <a:pt x="2441101" y="8760"/>
                  <a:pt x="2441321" y="13716"/>
                </a:cubicBezTo>
                <a:cubicBezTo>
                  <a:pt x="2180658" y="13750"/>
                  <a:pt x="2084222" y="1362"/>
                  <a:pt x="1879817" y="13716"/>
                </a:cubicBezTo>
                <a:cubicBezTo>
                  <a:pt x="1668182" y="11650"/>
                  <a:pt x="1551159" y="-11049"/>
                  <a:pt x="1318313" y="13716"/>
                </a:cubicBezTo>
                <a:cubicBezTo>
                  <a:pt x="1059871" y="51823"/>
                  <a:pt x="901959" y="19259"/>
                  <a:pt x="659157" y="13716"/>
                </a:cubicBezTo>
                <a:cubicBezTo>
                  <a:pt x="444692" y="23911"/>
                  <a:pt x="245032" y="35310"/>
                  <a:pt x="0" y="13716"/>
                </a:cubicBezTo>
                <a:cubicBezTo>
                  <a:pt x="124" y="7937"/>
                  <a:pt x="389" y="2990"/>
                  <a:pt x="0" y="0"/>
                </a:cubicBezTo>
                <a:close/>
              </a:path>
              <a:path w="2441321" h="13716"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661" y="4449"/>
                  <a:pt x="2442057" y="7876"/>
                  <a:pt x="2441321" y="13716"/>
                </a:cubicBezTo>
                <a:cubicBezTo>
                  <a:pt x="2149099" y="22776"/>
                  <a:pt x="2027305" y="51898"/>
                  <a:pt x="1830991" y="13716"/>
                </a:cubicBezTo>
                <a:cubicBezTo>
                  <a:pt x="1614571" y="-23336"/>
                  <a:pt x="1500998" y="6155"/>
                  <a:pt x="1269487" y="13716"/>
                </a:cubicBezTo>
                <a:cubicBezTo>
                  <a:pt x="1042399" y="33262"/>
                  <a:pt x="927922" y="41250"/>
                  <a:pt x="707983" y="13716"/>
                </a:cubicBezTo>
                <a:cubicBezTo>
                  <a:pt x="502575" y="-9952"/>
                  <a:pt x="350393" y="29927"/>
                  <a:pt x="0" y="13716"/>
                </a:cubicBezTo>
                <a:cubicBezTo>
                  <a:pt x="-248" y="8631"/>
                  <a:pt x="228" y="3134"/>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0939" y="4363"/>
                          <a:pt x="2441580" y="8857"/>
                          <a:pt x="2441321" y="13716"/>
                        </a:cubicBezTo>
                        <a:cubicBezTo>
                          <a:pt x="2169723" y="25934"/>
                          <a:pt x="2045712" y="34568"/>
                          <a:pt x="1830991" y="13716"/>
                        </a:cubicBezTo>
                        <a:cubicBezTo>
                          <a:pt x="1616270" y="-7136"/>
                          <a:pt x="1505876" y="-623"/>
                          <a:pt x="1269487" y="13716"/>
                        </a:cubicBezTo>
                        <a:cubicBezTo>
                          <a:pt x="1033098" y="28055"/>
                          <a:pt x="908661" y="36619"/>
                          <a:pt x="707983" y="13716"/>
                        </a:cubicBezTo>
                        <a:cubicBezTo>
                          <a:pt x="507305" y="-9187"/>
                          <a:pt x="333592" y="16187"/>
                          <a:pt x="0" y="13716"/>
                        </a:cubicBezTo>
                        <a:cubicBezTo>
                          <a:pt x="-459" y="8317"/>
                          <a:pt x="190" y="2744"/>
                          <a:pt x="0" y="0"/>
                        </a:cubicBezTo>
                        <a:close/>
                      </a:path>
                      <a:path w="2441321" h="13716"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507" y="3335"/>
                          <a:pt x="2441322" y="9457"/>
                          <a:pt x="2441321" y="13716"/>
                        </a:cubicBezTo>
                        <a:cubicBezTo>
                          <a:pt x="2166745" y="24201"/>
                          <a:pt x="2078726" y="10904"/>
                          <a:pt x="1879817" y="13716"/>
                        </a:cubicBezTo>
                        <a:cubicBezTo>
                          <a:pt x="1680908" y="16528"/>
                          <a:pt x="1548770" y="-8699"/>
                          <a:pt x="1318313" y="13716"/>
                        </a:cubicBezTo>
                        <a:cubicBezTo>
                          <a:pt x="1087856" y="36131"/>
                          <a:pt x="894613" y="-645"/>
                          <a:pt x="659157" y="13716"/>
                        </a:cubicBezTo>
                        <a:cubicBezTo>
                          <a:pt x="423701" y="28077"/>
                          <a:pt x="246611" y="29403"/>
                          <a:pt x="0" y="13716"/>
                        </a:cubicBezTo>
                        <a:cubicBezTo>
                          <a:pt x="-120" y="7867"/>
                          <a:pt x="674" y="391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8A64833-0059-4FE8-A04D-C9AC7955DA5A}"/>
              </a:ext>
            </a:extLst>
          </p:cNvPr>
          <p:cNvSpPr>
            <a:spLocks noGrp="1"/>
          </p:cNvSpPr>
          <p:nvPr>
            <p:ph sz="half" idx="1"/>
          </p:nvPr>
        </p:nvSpPr>
        <p:spPr>
          <a:xfrm>
            <a:off x="473202" y="1995678"/>
            <a:ext cx="3614166" cy="2660904"/>
          </a:xfrm>
        </p:spPr>
        <p:txBody>
          <a:bodyPr vert="horz" lIns="91440" tIns="45720" rIns="91440" bIns="45720" rtlCol="0" anchor="t">
            <a:normAutofit/>
          </a:bodyPr>
          <a:lstStyle/>
          <a:p>
            <a:pPr indent="-228600" defTabSz="914400"/>
            <a:r>
              <a:rPr lang="en-US" sz="1700" b="1" dirty="0"/>
              <a:t>First and central learning environment for children</a:t>
            </a:r>
          </a:p>
          <a:p>
            <a:pPr indent="-228600" defTabSz="914400"/>
            <a:r>
              <a:rPr lang="en-US" sz="1700" b="1" dirty="0"/>
              <a:t>Each family is unique</a:t>
            </a:r>
          </a:p>
          <a:p>
            <a:pPr marL="0" indent="-228600" defTabSz="914400"/>
            <a:endParaRPr lang="en-US" sz="1700" b="1" dirty="0"/>
          </a:p>
          <a:p>
            <a:pPr marL="0" indent="0" defTabSz="914400">
              <a:buNone/>
            </a:pPr>
            <a:r>
              <a:rPr lang="en-US" sz="1700" u="sng" dirty="0">
                <a:hlinkClick r:id="rId3"/>
              </a:rPr>
              <a:t>https://www.youtube.com/watch?v=sJLSj43nSiI</a:t>
            </a:r>
            <a:endParaRPr lang="en-US" sz="1700" dirty="0"/>
          </a:p>
          <a:p>
            <a:pPr marL="0" indent="-228600" defTabSz="914400"/>
            <a:endParaRPr lang="en-US" sz="1700" b="1" dirty="0"/>
          </a:p>
          <a:p>
            <a:pPr lvl="1" indent="-228600" defTabSz="914400"/>
            <a:endParaRPr lang="en-US" sz="1700" b="1" dirty="0"/>
          </a:p>
          <a:p>
            <a:pPr lvl="1" indent="-228600" defTabSz="914400"/>
            <a:endParaRPr lang="en-US" sz="1700" b="1" dirty="0"/>
          </a:p>
        </p:txBody>
      </p:sp>
      <p:pic>
        <p:nvPicPr>
          <p:cNvPr id="5" name="Picture 4" descr="Text&#10;&#10;Description automatically generated">
            <a:extLst>
              <a:ext uri="{FF2B5EF4-FFF2-40B4-BE49-F238E27FC236}">
                <a16:creationId xmlns:a16="http://schemas.microsoft.com/office/drawing/2014/main" id="{C18995B1-AA9E-42C2-8C17-486DD08D7938}"/>
              </a:ext>
            </a:extLst>
          </p:cNvPr>
          <p:cNvPicPr>
            <a:picLocks noChangeAspect="1"/>
          </p:cNvPicPr>
          <p:nvPr/>
        </p:nvPicPr>
        <p:blipFill>
          <a:blip r:embed="rId4"/>
          <a:stretch>
            <a:fillRect/>
          </a:stretch>
        </p:blipFill>
        <p:spPr>
          <a:xfrm>
            <a:off x="4574286" y="1527723"/>
            <a:ext cx="4094226" cy="2088054"/>
          </a:xfrm>
          <a:prstGeom prst="rect">
            <a:avLst/>
          </a:prstGeom>
        </p:spPr>
      </p:pic>
    </p:spTree>
    <p:extLst>
      <p:ext uri="{BB962C8B-B14F-4D97-AF65-F5344CB8AC3E}">
        <p14:creationId xmlns:p14="http://schemas.microsoft.com/office/powerpoint/2010/main" val="41139701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1F1612-76A8-4C40-9D08-3EA892E5590F}"/>
              </a:ext>
            </a:extLst>
          </p:cNvPr>
          <p:cNvSpPr>
            <a:spLocks noGrp="1"/>
          </p:cNvSpPr>
          <p:nvPr>
            <p:ph type="title"/>
          </p:nvPr>
        </p:nvSpPr>
        <p:spPr>
          <a:xfrm>
            <a:off x="473202" y="480060"/>
            <a:ext cx="3614166" cy="1110996"/>
          </a:xfrm>
        </p:spPr>
        <p:txBody>
          <a:bodyPr vert="horz" lIns="91440" tIns="45720" rIns="91440" bIns="45720" rtlCol="0" anchor="b">
            <a:normAutofit/>
          </a:bodyPr>
          <a:lstStyle/>
          <a:p>
            <a:pPr defTabSz="914400"/>
            <a:r>
              <a:rPr lang="en-US" sz="4100" b="1" kern="1200" dirty="0">
                <a:solidFill>
                  <a:schemeClr val="tx1"/>
                </a:solidFill>
                <a:effectLst>
                  <a:outerShdw blurRad="38100" dist="38100" dir="2700000" algn="tl">
                    <a:srgbClr val="000000">
                      <a:alpha val="43137"/>
                    </a:srgbClr>
                  </a:outerShdw>
                </a:effectLst>
                <a:latin typeface="+mj-lt"/>
                <a:ea typeface="+mj-ea"/>
                <a:cs typeface="+mj-cs"/>
              </a:rPr>
              <a:t>FITNESS</a:t>
            </a:r>
            <a:endParaRPr lang="en-US" sz="4100" kern="1200" dirty="0">
              <a:solidFill>
                <a:schemeClr val="tx1"/>
              </a:solidFill>
              <a:latin typeface="+mj-lt"/>
              <a:ea typeface="+mj-ea"/>
              <a:cs typeface="+mj-cs"/>
            </a:endParaRP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1779651"/>
            <a:ext cx="2441321" cy="13716"/>
          </a:xfrm>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 name="connsiteX0" fmla="*/ 0 w 2441321"/>
              <a:gd name="connsiteY0" fmla="*/ 0 h 13716"/>
              <a:gd name="connsiteX1" fmla="*/ 585917 w 2441321"/>
              <a:gd name="connsiteY1" fmla="*/ 0 h 13716"/>
              <a:gd name="connsiteX2" fmla="*/ 1123008 w 2441321"/>
              <a:gd name="connsiteY2" fmla="*/ 0 h 13716"/>
              <a:gd name="connsiteX3" fmla="*/ 1782164 w 2441321"/>
              <a:gd name="connsiteY3" fmla="*/ 0 h 13716"/>
              <a:gd name="connsiteX4" fmla="*/ 2441321 w 2441321"/>
              <a:gd name="connsiteY4" fmla="*/ 0 h 13716"/>
              <a:gd name="connsiteX5" fmla="*/ 2441321 w 2441321"/>
              <a:gd name="connsiteY5" fmla="*/ 13716 h 13716"/>
              <a:gd name="connsiteX6" fmla="*/ 1879817 w 2441321"/>
              <a:gd name="connsiteY6" fmla="*/ 13716 h 13716"/>
              <a:gd name="connsiteX7" fmla="*/ 1318313 w 2441321"/>
              <a:gd name="connsiteY7" fmla="*/ 13716 h 13716"/>
              <a:gd name="connsiteX8" fmla="*/ 659157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0988" y="3698"/>
                  <a:pt x="2440649" y="9400"/>
                  <a:pt x="2441321" y="13716"/>
                </a:cubicBezTo>
                <a:cubicBezTo>
                  <a:pt x="2159375" y="44437"/>
                  <a:pt x="2054495" y="41094"/>
                  <a:pt x="1830991" y="13716"/>
                </a:cubicBezTo>
                <a:cubicBezTo>
                  <a:pt x="1615846" y="2937"/>
                  <a:pt x="1521674" y="-9994"/>
                  <a:pt x="1269487" y="13716"/>
                </a:cubicBezTo>
                <a:cubicBezTo>
                  <a:pt x="1019660" y="49388"/>
                  <a:pt x="886911" y="37779"/>
                  <a:pt x="707983" y="13716"/>
                </a:cubicBezTo>
                <a:cubicBezTo>
                  <a:pt x="523434" y="22749"/>
                  <a:pt x="307885" y="29744"/>
                  <a:pt x="0" y="13716"/>
                </a:cubicBezTo>
                <a:cubicBezTo>
                  <a:pt x="-361" y="7755"/>
                  <a:pt x="-276" y="2718"/>
                  <a:pt x="0" y="0"/>
                </a:cubicBezTo>
                <a:close/>
              </a:path>
              <a:path w="2441321" h="13716"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197" y="4300"/>
                  <a:pt x="2441101" y="8760"/>
                  <a:pt x="2441321" y="13716"/>
                </a:cubicBezTo>
                <a:cubicBezTo>
                  <a:pt x="2180658" y="13750"/>
                  <a:pt x="2084222" y="1362"/>
                  <a:pt x="1879817" y="13716"/>
                </a:cubicBezTo>
                <a:cubicBezTo>
                  <a:pt x="1668182" y="11650"/>
                  <a:pt x="1551159" y="-11049"/>
                  <a:pt x="1318313" y="13716"/>
                </a:cubicBezTo>
                <a:cubicBezTo>
                  <a:pt x="1059871" y="51823"/>
                  <a:pt x="901959" y="19259"/>
                  <a:pt x="659157" y="13716"/>
                </a:cubicBezTo>
                <a:cubicBezTo>
                  <a:pt x="444692" y="23911"/>
                  <a:pt x="245032" y="35310"/>
                  <a:pt x="0" y="13716"/>
                </a:cubicBezTo>
                <a:cubicBezTo>
                  <a:pt x="124" y="7937"/>
                  <a:pt x="389" y="2990"/>
                  <a:pt x="0" y="0"/>
                </a:cubicBezTo>
                <a:close/>
              </a:path>
              <a:path w="2441321" h="13716"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661" y="4449"/>
                  <a:pt x="2442057" y="7876"/>
                  <a:pt x="2441321" y="13716"/>
                </a:cubicBezTo>
                <a:cubicBezTo>
                  <a:pt x="2149099" y="22776"/>
                  <a:pt x="2027305" y="51898"/>
                  <a:pt x="1830991" y="13716"/>
                </a:cubicBezTo>
                <a:cubicBezTo>
                  <a:pt x="1614571" y="-23336"/>
                  <a:pt x="1500998" y="6155"/>
                  <a:pt x="1269487" y="13716"/>
                </a:cubicBezTo>
                <a:cubicBezTo>
                  <a:pt x="1042399" y="33262"/>
                  <a:pt x="927922" y="41250"/>
                  <a:pt x="707983" y="13716"/>
                </a:cubicBezTo>
                <a:cubicBezTo>
                  <a:pt x="502575" y="-9952"/>
                  <a:pt x="350393" y="29927"/>
                  <a:pt x="0" y="13716"/>
                </a:cubicBezTo>
                <a:cubicBezTo>
                  <a:pt x="-248" y="8631"/>
                  <a:pt x="228" y="3134"/>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0939" y="4363"/>
                          <a:pt x="2441580" y="8857"/>
                          <a:pt x="2441321" y="13716"/>
                        </a:cubicBezTo>
                        <a:cubicBezTo>
                          <a:pt x="2169723" y="25934"/>
                          <a:pt x="2045712" y="34568"/>
                          <a:pt x="1830991" y="13716"/>
                        </a:cubicBezTo>
                        <a:cubicBezTo>
                          <a:pt x="1616270" y="-7136"/>
                          <a:pt x="1505876" y="-623"/>
                          <a:pt x="1269487" y="13716"/>
                        </a:cubicBezTo>
                        <a:cubicBezTo>
                          <a:pt x="1033098" y="28055"/>
                          <a:pt x="908661" y="36619"/>
                          <a:pt x="707983" y="13716"/>
                        </a:cubicBezTo>
                        <a:cubicBezTo>
                          <a:pt x="507305" y="-9187"/>
                          <a:pt x="333592" y="16187"/>
                          <a:pt x="0" y="13716"/>
                        </a:cubicBezTo>
                        <a:cubicBezTo>
                          <a:pt x="-459" y="8317"/>
                          <a:pt x="190" y="2744"/>
                          <a:pt x="0" y="0"/>
                        </a:cubicBezTo>
                        <a:close/>
                      </a:path>
                      <a:path w="2441321" h="13716"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507" y="3335"/>
                          <a:pt x="2441322" y="9457"/>
                          <a:pt x="2441321" y="13716"/>
                        </a:cubicBezTo>
                        <a:cubicBezTo>
                          <a:pt x="2166745" y="24201"/>
                          <a:pt x="2078726" y="10904"/>
                          <a:pt x="1879817" y="13716"/>
                        </a:cubicBezTo>
                        <a:cubicBezTo>
                          <a:pt x="1680908" y="16528"/>
                          <a:pt x="1548770" y="-8699"/>
                          <a:pt x="1318313" y="13716"/>
                        </a:cubicBezTo>
                        <a:cubicBezTo>
                          <a:pt x="1087856" y="36131"/>
                          <a:pt x="894613" y="-645"/>
                          <a:pt x="659157" y="13716"/>
                        </a:cubicBezTo>
                        <a:cubicBezTo>
                          <a:pt x="423701" y="28077"/>
                          <a:pt x="246611" y="29403"/>
                          <a:pt x="0" y="13716"/>
                        </a:cubicBezTo>
                        <a:cubicBezTo>
                          <a:pt x="-120" y="7867"/>
                          <a:pt x="674" y="391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6B43606-0385-4D93-852B-240BA462D87A}"/>
              </a:ext>
            </a:extLst>
          </p:cNvPr>
          <p:cNvSpPr>
            <a:spLocks noGrp="1"/>
          </p:cNvSpPr>
          <p:nvPr>
            <p:ph sz="half" idx="1"/>
          </p:nvPr>
        </p:nvSpPr>
        <p:spPr>
          <a:xfrm>
            <a:off x="473202" y="1995678"/>
            <a:ext cx="3614166" cy="2660904"/>
          </a:xfrm>
        </p:spPr>
        <p:txBody>
          <a:bodyPr vert="horz" lIns="91440" tIns="45720" rIns="91440" bIns="45720" rtlCol="0" anchor="t">
            <a:normAutofit/>
          </a:bodyPr>
          <a:lstStyle/>
          <a:p>
            <a:pPr indent="-228600" defTabSz="914400"/>
            <a:r>
              <a:rPr lang="en-US" sz="1700" b="1" dirty="0"/>
              <a:t>Definition: good health and strength achieved through exercise/ physical activity (1)</a:t>
            </a:r>
          </a:p>
          <a:p>
            <a:pPr indent="-228600" defTabSz="914400"/>
            <a:r>
              <a:rPr lang="en-US" sz="1700" b="1" dirty="0"/>
              <a:t>WHO definition of physical activity: </a:t>
            </a:r>
            <a:r>
              <a:rPr lang="en-US" sz="1700" b="1" i="0" dirty="0">
                <a:effectLst/>
              </a:rPr>
              <a:t>any bodily movement produced by skeletal muscles that requires energy expenditure. (2)</a:t>
            </a:r>
            <a:endParaRPr lang="en-US" sz="1700" b="1" dirty="0"/>
          </a:p>
          <a:p>
            <a:pPr indent="-228600" defTabSz="914400"/>
            <a:endParaRPr lang="en-US" sz="1700" dirty="0"/>
          </a:p>
        </p:txBody>
      </p:sp>
      <p:pic>
        <p:nvPicPr>
          <p:cNvPr id="5" name="Content Placeholder 5">
            <a:extLst>
              <a:ext uri="{FF2B5EF4-FFF2-40B4-BE49-F238E27FC236}">
                <a16:creationId xmlns:a16="http://schemas.microsoft.com/office/drawing/2014/main" id="{DEE7C9D0-8D14-4561-A1D9-4F6D6789FADF}"/>
              </a:ext>
            </a:extLst>
          </p:cNvPr>
          <p:cNvPicPr>
            <a:picLocks noChangeAspect="1"/>
          </p:cNvPicPr>
          <p:nvPr/>
        </p:nvPicPr>
        <p:blipFill>
          <a:blip r:embed="rId2"/>
          <a:stretch>
            <a:fillRect/>
          </a:stretch>
        </p:blipFill>
        <p:spPr>
          <a:xfrm>
            <a:off x="4560570" y="121824"/>
            <a:ext cx="4094226" cy="2108526"/>
          </a:xfrm>
          <a:prstGeom prst="rect">
            <a:avLst/>
          </a:prstGeom>
        </p:spPr>
      </p:pic>
      <p:pic>
        <p:nvPicPr>
          <p:cNvPr id="6" name="Picture 5">
            <a:extLst>
              <a:ext uri="{FF2B5EF4-FFF2-40B4-BE49-F238E27FC236}">
                <a16:creationId xmlns:a16="http://schemas.microsoft.com/office/drawing/2014/main" id="{2B0E86F0-4F0F-403A-892D-259A11B96C91}"/>
              </a:ext>
            </a:extLst>
          </p:cNvPr>
          <p:cNvPicPr>
            <a:picLocks noChangeAspect="1"/>
          </p:cNvPicPr>
          <p:nvPr/>
        </p:nvPicPr>
        <p:blipFill>
          <a:blip r:embed="rId3"/>
          <a:stretch>
            <a:fillRect/>
          </a:stretch>
        </p:blipFill>
        <p:spPr>
          <a:xfrm>
            <a:off x="5143336" y="2352174"/>
            <a:ext cx="3057153" cy="2660904"/>
          </a:xfrm>
          <a:prstGeom prst="rect">
            <a:avLst/>
          </a:prstGeom>
        </p:spPr>
      </p:pic>
    </p:spTree>
    <p:extLst>
      <p:ext uri="{BB962C8B-B14F-4D97-AF65-F5344CB8AC3E}">
        <p14:creationId xmlns:p14="http://schemas.microsoft.com/office/powerpoint/2010/main" val="2913363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F81B7-01F0-48A8-AE9D-A040773989AC}"/>
              </a:ext>
            </a:extLst>
          </p:cNvPr>
          <p:cNvSpPr>
            <a:spLocks noGrp="1"/>
          </p:cNvSpPr>
          <p:nvPr>
            <p:ph type="title"/>
          </p:nvPr>
        </p:nvSpPr>
        <p:spPr>
          <a:xfrm>
            <a:off x="417399" y="482600"/>
            <a:ext cx="8408194" cy="558627"/>
          </a:xfrm>
          <a:solidFill>
            <a:schemeClr val="tx1"/>
          </a:solidFill>
        </p:spPr>
        <p:txBody>
          <a:bodyPr vert="horz" lIns="68580" tIns="34290" rIns="68580" bIns="34290" rtlCol="0" anchor="ctr">
            <a:normAutofit/>
          </a:bodyPr>
          <a:lstStyle/>
          <a:p>
            <a:pPr algn="ctr"/>
            <a:r>
              <a:rPr lang="en-US" sz="2400" dirty="0">
                <a:solidFill>
                  <a:schemeClr val="bg1"/>
                </a:solidFill>
              </a:rPr>
              <a:t>WHO Physical Activity Guidelines</a:t>
            </a:r>
          </a:p>
        </p:txBody>
      </p:sp>
      <p:sp>
        <p:nvSpPr>
          <p:cNvPr id="9" name="Content Placeholder 8">
            <a:extLst>
              <a:ext uri="{FF2B5EF4-FFF2-40B4-BE49-F238E27FC236}">
                <a16:creationId xmlns:a16="http://schemas.microsoft.com/office/drawing/2014/main" id="{8BAE9B5F-515A-4A9C-A8A5-E999CB405E30}"/>
              </a:ext>
            </a:extLst>
          </p:cNvPr>
          <p:cNvSpPr>
            <a:spLocks noGrp="1"/>
          </p:cNvSpPr>
          <p:nvPr>
            <p:ph sz="half" idx="2"/>
          </p:nvPr>
        </p:nvSpPr>
        <p:spPr>
          <a:xfrm>
            <a:off x="311629" y="1261389"/>
            <a:ext cx="3886200" cy="3263504"/>
          </a:xfrm>
        </p:spPr>
        <p:txBody>
          <a:bodyPr>
            <a:normAutofit lnSpcReduction="10000"/>
          </a:bodyPr>
          <a:lstStyle/>
          <a:p>
            <a:r>
              <a:rPr lang="en-US" sz="1650" b="1" dirty="0"/>
              <a:t>Under 12 months of age</a:t>
            </a:r>
          </a:p>
          <a:p>
            <a:pPr lvl="1"/>
            <a:r>
              <a:rPr lang="en-US" sz="1350" dirty="0"/>
              <a:t>Active several times/ day, particularly through interactive floor-based play</a:t>
            </a:r>
          </a:p>
          <a:p>
            <a:pPr lvl="1"/>
            <a:r>
              <a:rPr lang="en-US" sz="1350" dirty="0"/>
              <a:t>At least 30 minutes of floor time each day </a:t>
            </a:r>
          </a:p>
          <a:p>
            <a:r>
              <a:rPr lang="en-US" sz="1650" b="1" dirty="0"/>
              <a:t>1-2 years of age</a:t>
            </a:r>
          </a:p>
          <a:p>
            <a:pPr lvl="1"/>
            <a:r>
              <a:rPr lang="en-US" sz="1350" dirty="0"/>
              <a:t>At least 180 minutes of activity spread throughout the day</a:t>
            </a:r>
          </a:p>
          <a:p>
            <a:pPr lvl="1"/>
            <a:r>
              <a:rPr lang="en-US" sz="1350" dirty="0"/>
              <a:t>Energetic play, crawling, running, climbing</a:t>
            </a:r>
          </a:p>
          <a:p>
            <a:r>
              <a:rPr lang="en-US" sz="1650" b="1" dirty="0"/>
              <a:t>3-4 years of age</a:t>
            </a:r>
          </a:p>
          <a:p>
            <a:pPr lvl="1"/>
            <a:r>
              <a:rPr lang="en-US" sz="1350" dirty="0"/>
              <a:t>At least 180 minutes of activity throughout the day with at least 60 minutes of moderate to vigorous intensity activity</a:t>
            </a:r>
          </a:p>
          <a:p>
            <a:pPr lvl="1"/>
            <a:r>
              <a:rPr lang="en-US" sz="1350" dirty="0"/>
              <a:t>Exploring, running, jumping, playing on the playground</a:t>
            </a:r>
          </a:p>
        </p:txBody>
      </p:sp>
      <p:sp>
        <p:nvSpPr>
          <p:cNvPr id="10" name="TextBox 9">
            <a:extLst>
              <a:ext uri="{FF2B5EF4-FFF2-40B4-BE49-F238E27FC236}">
                <a16:creationId xmlns:a16="http://schemas.microsoft.com/office/drawing/2014/main" id="{C4584240-871A-45D2-B1F2-F0F44C91D508}"/>
              </a:ext>
            </a:extLst>
          </p:cNvPr>
          <p:cNvSpPr txBox="1"/>
          <p:nvPr/>
        </p:nvSpPr>
        <p:spPr>
          <a:xfrm>
            <a:off x="161746" y="4862627"/>
            <a:ext cx="8820509" cy="300082"/>
          </a:xfrm>
          <a:prstGeom prst="rect">
            <a:avLst/>
          </a:prstGeom>
          <a:noFill/>
        </p:spPr>
        <p:txBody>
          <a:bodyPr wrap="square" rtlCol="0">
            <a:spAutoFit/>
          </a:bodyPr>
          <a:lstStyle/>
          <a:p>
            <a:r>
              <a:rPr lang="en-US" sz="1350" dirty="0"/>
              <a:t>Information taken from </a:t>
            </a:r>
            <a:r>
              <a:rPr lang="en-US" sz="1350" dirty="0">
                <a:hlinkClick r:id="rId3"/>
              </a:rPr>
              <a:t>Physical activity (who.int)</a:t>
            </a:r>
            <a:r>
              <a:rPr lang="en-US" sz="1350" dirty="0"/>
              <a:t> October 2021</a:t>
            </a:r>
          </a:p>
        </p:txBody>
      </p:sp>
      <p:sp>
        <p:nvSpPr>
          <p:cNvPr id="12" name="Content Placeholder 8">
            <a:extLst>
              <a:ext uri="{FF2B5EF4-FFF2-40B4-BE49-F238E27FC236}">
                <a16:creationId xmlns:a16="http://schemas.microsoft.com/office/drawing/2014/main" id="{417B33F9-A7A1-4231-B8C2-F08B2161BA07}"/>
              </a:ext>
            </a:extLst>
          </p:cNvPr>
          <p:cNvSpPr txBox="1">
            <a:spLocks/>
          </p:cNvSpPr>
          <p:nvPr/>
        </p:nvSpPr>
        <p:spPr>
          <a:xfrm>
            <a:off x="4510536" y="1261389"/>
            <a:ext cx="3886200" cy="3263504"/>
          </a:xfrm>
          <a:prstGeom prst="rect">
            <a:avLst/>
          </a:prstGeom>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5-17 years of age</a:t>
            </a:r>
          </a:p>
          <a:p>
            <a:pPr lvl="1"/>
            <a:r>
              <a:rPr lang="en-US" sz="1500" dirty="0"/>
              <a:t>At least 60 minutes of moderate to vigorous intensity, mostly aerobic, activity</a:t>
            </a:r>
          </a:p>
          <a:p>
            <a:pPr lvl="1"/>
            <a:r>
              <a:rPr lang="en-US" sz="1500" dirty="0"/>
              <a:t>Include vigorous intensity activity that strengthens bone and muscle 3 days/ week</a:t>
            </a:r>
          </a:p>
          <a:p>
            <a:pPr lvl="1"/>
            <a:r>
              <a:rPr lang="en-US" sz="1500" dirty="0"/>
              <a:t>Playing at recess, swimming, organized sports</a:t>
            </a:r>
          </a:p>
          <a:p>
            <a:r>
              <a:rPr lang="en-US" sz="1800" b="1" dirty="0"/>
              <a:t>18-64 years of age</a:t>
            </a:r>
          </a:p>
          <a:p>
            <a:pPr lvl="1"/>
            <a:r>
              <a:rPr lang="en-US" sz="1500" dirty="0"/>
              <a:t>At least 150-300 minutes of moderate intensity physical activity</a:t>
            </a:r>
          </a:p>
          <a:p>
            <a:pPr lvl="1"/>
            <a:r>
              <a:rPr lang="en-US" sz="1500" dirty="0"/>
              <a:t>Or at least 75-100 minutes of vigorous intensity activity</a:t>
            </a:r>
          </a:p>
          <a:p>
            <a:pPr lvl="1"/>
            <a:r>
              <a:rPr lang="en-US" sz="1500" dirty="0"/>
              <a:t>Or an equivalent combination of the two each week</a:t>
            </a:r>
          </a:p>
          <a:p>
            <a:pPr lvl="1"/>
            <a:r>
              <a:rPr lang="en-US" sz="1500" dirty="0"/>
              <a:t>At least 2 days a week, participate in moderate intensity muscle strengthening activities that include all major muscle groups</a:t>
            </a:r>
          </a:p>
        </p:txBody>
      </p:sp>
      <p:pic>
        <p:nvPicPr>
          <p:cNvPr id="15" name="Picture 14">
            <a:extLst>
              <a:ext uri="{FF2B5EF4-FFF2-40B4-BE49-F238E27FC236}">
                <a16:creationId xmlns:a16="http://schemas.microsoft.com/office/drawing/2014/main" id="{BC16F86D-5210-4EEE-A375-2D38F3440163}"/>
              </a:ext>
            </a:extLst>
          </p:cNvPr>
          <p:cNvPicPr>
            <a:picLocks noChangeAspect="1"/>
          </p:cNvPicPr>
          <p:nvPr/>
        </p:nvPicPr>
        <p:blipFill>
          <a:blip r:embed="rId4"/>
          <a:stretch>
            <a:fillRect/>
          </a:stretch>
        </p:blipFill>
        <p:spPr>
          <a:xfrm>
            <a:off x="52325" y="40151"/>
            <a:ext cx="2033198" cy="1156914"/>
          </a:xfrm>
          <a:prstGeom prst="rect">
            <a:avLst/>
          </a:prstGeom>
        </p:spPr>
      </p:pic>
    </p:spTree>
    <p:extLst>
      <p:ext uri="{BB962C8B-B14F-4D97-AF65-F5344CB8AC3E}">
        <p14:creationId xmlns:p14="http://schemas.microsoft.com/office/powerpoint/2010/main" val="3882312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63E7C8-3F17-4B68-AF57-438EE7DC4C73}"/>
              </a:ext>
            </a:extLst>
          </p:cNvPr>
          <p:cNvSpPr>
            <a:spLocks noGrp="1"/>
          </p:cNvSpPr>
          <p:nvPr>
            <p:ph type="title"/>
          </p:nvPr>
        </p:nvSpPr>
        <p:spPr>
          <a:xfrm>
            <a:off x="480060" y="246888"/>
            <a:ext cx="5170932" cy="1337310"/>
          </a:xfrm>
        </p:spPr>
        <p:txBody>
          <a:bodyPr vert="horz" lIns="91440" tIns="45720" rIns="91440" bIns="45720" rtlCol="0" anchor="b">
            <a:normAutofit/>
          </a:bodyPr>
          <a:lstStyle/>
          <a:p>
            <a:pPr defTabSz="914400"/>
            <a:r>
              <a:rPr lang="en-US" sz="3500" b="1" kern="1200" dirty="0">
                <a:solidFill>
                  <a:schemeClr val="tx1"/>
                </a:solidFill>
                <a:effectLst>
                  <a:outerShdw blurRad="38100" dist="38100" dir="2700000" algn="tl">
                    <a:srgbClr val="000000">
                      <a:alpha val="43137"/>
                    </a:srgbClr>
                  </a:outerShdw>
                </a:effectLst>
                <a:latin typeface="+mj-lt"/>
                <a:ea typeface="+mj-ea"/>
                <a:cs typeface="+mj-cs"/>
              </a:rPr>
              <a:t>Physical Activity in Children with Down Syndrome</a:t>
            </a:r>
          </a:p>
        </p:txBody>
      </p:sp>
      <p:sp>
        <p:nvSpPr>
          <p:cNvPr id="15"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1796796"/>
            <a:ext cx="3182691" cy="13716"/>
          </a:xfrm>
          <a:custGeom>
            <a:avLst/>
            <a:gdLst>
              <a:gd name="connsiteX0" fmla="*/ 0 w 3182691"/>
              <a:gd name="connsiteY0" fmla="*/ 0 h 13716"/>
              <a:gd name="connsiteX1" fmla="*/ 636538 w 3182691"/>
              <a:gd name="connsiteY1" fmla="*/ 0 h 13716"/>
              <a:gd name="connsiteX2" fmla="*/ 1273076 w 3182691"/>
              <a:gd name="connsiteY2" fmla="*/ 0 h 13716"/>
              <a:gd name="connsiteX3" fmla="*/ 1909615 w 3182691"/>
              <a:gd name="connsiteY3" fmla="*/ 0 h 13716"/>
              <a:gd name="connsiteX4" fmla="*/ 2482499 w 3182691"/>
              <a:gd name="connsiteY4" fmla="*/ 0 h 13716"/>
              <a:gd name="connsiteX5" fmla="*/ 3182691 w 3182691"/>
              <a:gd name="connsiteY5" fmla="*/ 0 h 13716"/>
              <a:gd name="connsiteX6" fmla="*/ 3182691 w 3182691"/>
              <a:gd name="connsiteY6" fmla="*/ 13716 h 13716"/>
              <a:gd name="connsiteX7" fmla="*/ 2609807 w 3182691"/>
              <a:gd name="connsiteY7" fmla="*/ 13716 h 13716"/>
              <a:gd name="connsiteX8" fmla="*/ 2068749 w 3182691"/>
              <a:gd name="connsiteY8" fmla="*/ 13716 h 13716"/>
              <a:gd name="connsiteX9" fmla="*/ 1432211 w 3182691"/>
              <a:gd name="connsiteY9" fmla="*/ 13716 h 13716"/>
              <a:gd name="connsiteX10" fmla="*/ 859327 w 3182691"/>
              <a:gd name="connsiteY10" fmla="*/ 13716 h 13716"/>
              <a:gd name="connsiteX11" fmla="*/ 0 w 3182691"/>
              <a:gd name="connsiteY11" fmla="*/ 13716 h 13716"/>
              <a:gd name="connsiteX12" fmla="*/ 0 w 3182691"/>
              <a:gd name="connsiteY12" fmla="*/ 0 h 13716"/>
              <a:gd name="connsiteX0" fmla="*/ 0 w 3182691"/>
              <a:gd name="connsiteY0" fmla="*/ 0 h 13716"/>
              <a:gd name="connsiteX1" fmla="*/ 572884 w 3182691"/>
              <a:gd name="connsiteY1" fmla="*/ 0 h 13716"/>
              <a:gd name="connsiteX2" fmla="*/ 1113942 w 3182691"/>
              <a:gd name="connsiteY2" fmla="*/ 0 h 13716"/>
              <a:gd name="connsiteX3" fmla="*/ 1686826 w 3182691"/>
              <a:gd name="connsiteY3" fmla="*/ 0 h 13716"/>
              <a:gd name="connsiteX4" fmla="*/ 2323364 w 3182691"/>
              <a:gd name="connsiteY4" fmla="*/ 0 h 13716"/>
              <a:gd name="connsiteX5" fmla="*/ 3182691 w 3182691"/>
              <a:gd name="connsiteY5" fmla="*/ 0 h 13716"/>
              <a:gd name="connsiteX6" fmla="*/ 3182691 w 3182691"/>
              <a:gd name="connsiteY6" fmla="*/ 13716 h 13716"/>
              <a:gd name="connsiteX7" fmla="*/ 2546153 w 3182691"/>
              <a:gd name="connsiteY7" fmla="*/ 13716 h 13716"/>
              <a:gd name="connsiteX8" fmla="*/ 1845961 w 3182691"/>
              <a:gd name="connsiteY8" fmla="*/ 13716 h 13716"/>
              <a:gd name="connsiteX9" fmla="*/ 1304903 w 3182691"/>
              <a:gd name="connsiteY9" fmla="*/ 13716 h 13716"/>
              <a:gd name="connsiteX10" fmla="*/ 604711 w 3182691"/>
              <a:gd name="connsiteY10" fmla="*/ 13716 h 13716"/>
              <a:gd name="connsiteX11" fmla="*/ 0 w 3182691"/>
              <a:gd name="connsiteY11" fmla="*/ 13716 h 13716"/>
              <a:gd name="connsiteX12" fmla="*/ 0 w 3182691"/>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3716"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69" y="4238"/>
                  <a:pt x="3183053" y="9645"/>
                  <a:pt x="3182691" y="13716"/>
                </a:cubicBezTo>
                <a:cubicBezTo>
                  <a:pt x="2941063" y="-1403"/>
                  <a:pt x="2872422" y="11622"/>
                  <a:pt x="2609807" y="13716"/>
                </a:cubicBezTo>
                <a:cubicBezTo>
                  <a:pt x="2341801" y="5460"/>
                  <a:pt x="2328606" y="24260"/>
                  <a:pt x="2068749" y="13716"/>
                </a:cubicBezTo>
                <a:cubicBezTo>
                  <a:pt x="1813820" y="-3451"/>
                  <a:pt x="1714804" y="33033"/>
                  <a:pt x="1432211" y="13716"/>
                </a:cubicBezTo>
                <a:cubicBezTo>
                  <a:pt x="1164810" y="-31578"/>
                  <a:pt x="993140" y="23003"/>
                  <a:pt x="859327" y="13716"/>
                </a:cubicBezTo>
                <a:cubicBezTo>
                  <a:pt x="750703" y="-29546"/>
                  <a:pt x="236193" y="34159"/>
                  <a:pt x="0" y="13716"/>
                </a:cubicBezTo>
                <a:cubicBezTo>
                  <a:pt x="-950" y="8514"/>
                  <a:pt x="-119" y="3449"/>
                  <a:pt x="0" y="0"/>
                </a:cubicBezTo>
                <a:close/>
              </a:path>
              <a:path w="3182691" h="13716"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1910" y="5403"/>
                  <a:pt x="3181850" y="9705"/>
                  <a:pt x="3182691" y="13716"/>
                </a:cubicBezTo>
                <a:cubicBezTo>
                  <a:pt x="3012562" y="-42392"/>
                  <a:pt x="2765408" y="31046"/>
                  <a:pt x="2546153" y="13716"/>
                </a:cubicBezTo>
                <a:cubicBezTo>
                  <a:pt x="2331952" y="9306"/>
                  <a:pt x="2142129" y="15233"/>
                  <a:pt x="1845961" y="13716"/>
                </a:cubicBezTo>
                <a:cubicBezTo>
                  <a:pt x="1537526" y="27422"/>
                  <a:pt x="1468653" y="-10747"/>
                  <a:pt x="1304903" y="13716"/>
                </a:cubicBezTo>
                <a:cubicBezTo>
                  <a:pt x="1191987" y="21566"/>
                  <a:pt x="927061" y="10054"/>
                  <a:pt x="604711" y="13716"/>
                </a:cubicBezTo>
                <a:cubicBezTo>
                  <a:pt x="273947" y="41005"/>
                  <a:pt x="111622" y="-29126"/>
                  <a:pt x="0" y="13716"/>
                </a:cubicBezTo>
                <a:cubicBezTo>
                  <a:pt x="242" y="7496"/>
                  <a:pt x="776" y="5947"/>
                  <a:pt x="0" y="0"/>
                </a:cubicBezTo>
                <a:close/>
              </a:path>
              <a:path w="3182691" h="13716"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2795" y="3768"/>
                  <a:pt x="3182801" y="10153"/>
                  <a:pt x="3182691" y="13716"/>
                </a:cubicBezTo>
                <a:cubicBezTo>
                  <a:pt x="2948637" y="12517"/>
                  <a:pt x="2873728" y="17755"/>
                  <a:pt x="2609807" y="13716"/>
                </a:cubicBezTo>
                <a:cubicBezTo>
                  <a:pt x="2342839" y="7298"/>
                  <a:pt x="2331621" y="25963"/>
                  <a:pt x="2068749" y="13716"/>
                </a:cubicBezTo>
                <a:cubicBezTo>
                  <a:pt x="1813814" y="-11924"/>
                  <a:pt x="1700576" y="32167"/>
                  <a:pt x="1432211" y="13716"/>
                </a:cubicBezTo>
                <a:cubicBezTo>
                  <a:pt x="1148444" y="-31625"/>
                  <a:pt x="987622" y="-2169"/>
                  <a:pt x="859327" y="13716"/>
                </a:cubicBezTo>
                <a:cubicBezTo>
                  <a:pt x="743387" y="32850"/>
                  <a:pt x="194182" y="14217"/>
                  <a:pt x="0" y="13716"/>
                </a:cubicBezTo>
                <a:cubicBezTo>
                  <a:pt x="84" y="8233"/>
                  <a:pt x="-347" y="318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3716"/>
                      <a:gd name="connsiteX1" fmla="*/ 636538 w 3182691"/>
                      <a:gd name="connsiteY1" fmla="*/ 0 h 13716"/>
                      <a:gd name="connsiteX2" fmla="*/ 1273076 w 3182691"/>
                      <a:gd name="connsiteY2" fmla="*/ 0 h 13716"/>
                      <a:gd name="connsiteX3" fmla="*/ 1909615 w 3182691"/>
                      <a:gd name="connsiteY3" fmla="*/ 0 h 13716"/>
                      <a:gd name="connsiteX4" fmla="*/ 2482499 w 3182691"/>
                      <a:gd name="connsiteY4" fmla="*/ 0 h 13716"/>
                      <a:gd name="connsiteX5" fmla="*/ 3182691 w 3182691"/>
                      <a:gd name="connsiteY5" fmla="*/ 0 h 13716"/>
                      <a:gd name="connsiteX6" fmla="*/ 3182691 w 3182691"/>
                      <a:gd name="connsiteY6" fmla="*/ 13716 h 13716"/>
                      <a:gd name="connsiteX7" fmla="*/ 2609807 w 3182691"/>
                      <a:gd name="connsiteY7" fmla="*/ 13716 h 13716"/>
                      <a:gd name="connsiteX8" fmla="*/ 2068749 w 3182691"/>
                      <a:gd name="connsiteY8" fmla="*/ 13716 h 13716"/>
                      <a:gd name="connsiteX9" fmla="*/ 1432211 w 3182691"/>
                      <a:gd name="connsiteY9" fmla="*/ 13716 h 13716"/>
                      <a:gd name="connsiteX10" fmla="*/ 859327 w 3182691"/>
                      <a:gd name="connsiteY10" fmla="*/ 13716 h 13716"/>
                      <a:gd name="connsiteX11" fmla="*/ 0 w 3182691"/>
                      <a:gd name="connsiteY11" fmla="*/ 13716 h 13716"/>
                      <a:gd name="connsiteX12" fmla="*/ 0 w 3182691"/>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3716"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2905" y="4075"/>
                          <a:pt x="3183007" y="9784"/>
                          <a:pt x="3182691" y="13716"/>
                        </a:cubicBezTo>
                        <a:cubicBezTo>
                          <a:pt x="2947041" y="12115"/>
                          <a:pt x="2875741" y="18365"/>
                          <a:pt x="2609807" y="13716"/>
                        </a:cubicBezTo>
                        <a:cubicBezTo>
                          <a:pt x="2343873" y="9067"/>
                          <a:pt x="2331203" y="27157"/>
                          <a:pt x="2068749" y="13716"/>
                        </a:cubicBezTo>
                        <a:cubicBezTo>
                          <a:pt x="1806295" y="275"/>
                          <a:pt x="1713773" y="42516"/>
                          <a:pt x="1432211" y="13716"/>
                        </a:cubicBezTo>
                        <a:cubicBezTo>
                          <a:pt x="1150649" y="-15084"/>
                          <a:pt x="982765" y="-825"/>
                          <a:pt x="859327" y="13716"/>
                        </a:cubicBezTo>
                        <a:cubicBezTo>
                          <a:pt x="735889" y="28257"/>
                          <a:pt x="254183" y="30659"/>
                          <a:pt x="0" y="13716"/>
                        </a:cubicBezTo>
                        <a:cubicBezTo>
                          <a:pt x="-535" y="8247"/>
                          <a:pt x="-201" y="2959"/>
                          <a:pt x="0" y="0"/>
                        </a:cubicBezTo>
                        <a:close/>
                      </a:path>
                      <a:path w="3182691" h="13716"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2125" y="5320"/>
                          <a:pt x="3182367" y="9001"/>
                          <a:pt x="3182691" y="13716"/>
                        </a:cubicBezTo>
                        <a:cubicBezTo>
                          <a:pt x="3026064" y="-15421"/>
                          <a:pt x="2775005" y="18495"/>
                          <a:pt x="2546153" y="13716"/>
                        </a:cubicBezTo>
                        <a:cubicBezTo>
                          <a:pt x="2317301" y="8937"/>
                          <a:pt x="2164351" y="-14456"/>
                          <a:pt x="1845961" y="13716"/>
                        </a:cubicBezTo>
                        <a:cubicBezTo>
                          <a:pt x="1527571" y="41888"/>
                          <a:pt x="1455006" y="1252"/>
                          <a:pt x="1304903" y="13716"/>
                        </a:cubicBezTo>
                        <a:cubicBezTo>
                          <a:pt x="1154800" y="26180"/>
                          <a:pt x="942107" y="-16628"/>
                          <a:pt x="604711" y="13716"/>
                        </a:cubicBezTo>
                        <a:cubicBezTo>
                          <a:pt x="267315" y="44060"/>
                          <a:pt x="141927" y="-12967"/>
                          <a:pt x="0" y="13716"/>
                        </a:cubicBezTo>
                        <a:cubicBezTo>
                          <a:pt x="58" y="7834"/>
                          <a:pt x="453" y="583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0B6E47E-3F44-49A7-A770-541CE3D5FB2A}"/>
              </a:ext>
            </a:extLst>
          </p:cNvPr>
          <p:cNvSpPr>
            <a:spLocks noGrp="1"/>
          </p:cNvSpPr>
          <p:nvPr>
            <p:ph sz="half" idx="1"/>
          </p:nvPr>
        </p:nvSpPr>
        <p:spPr>
          <a:xfrm>
            <a:off x="480060" y="2029968"/>
            <a:ext cx="5170932" cy="2612898"/>
          </a:xfrm>
        </p:spPr>
        <p:txBody>
          <a:bodyPr vert="horz" lIns="91440" tIns="45720" rIns="91440" bIns="45720" rtlCol="0">
            <a:normAutofit/>
          </a:bodyPr>
          <a:lstStyle/>
          <a:p>
            <a:pPr indent="-228600" defTabSz="914400"/>
            <a:r>
              <a:rPr lang="en-US" sz="1700" dirty="0"/>
              <a:t>Children with Down Syndrome tend to be less active than their neurotypical peers</a:t>
            </a:r>
          </a:p>
          <a:p>
            <a:pPr indent="-228600" defTabSz="914400"/>
            <a:r>
              <a:rPr lang="en-US" sz="1700" dirty="0"/>
              <a:t>Many challenges to being active</a:t>
            </a:r>
          </a:p>
          <a:p>
            <a:pPr indent="-228600" defTabSz="914400"/>
            <a:r>
              <a:rPr lang="en-US" sz="1700" dirty="0"/>
              <a:t>Promote life long fitness from infancy</a:t>
            </a:r>
          </a:p>
          <a:p>
            <a:pPr indent="-228600" defTabSz="914400"/>
            <a:r>
              <a:rPr lang="en-US" sz="1700" dirty="0"/>
              <a:t>Physical activity level of parents and siblings have a significant effect on the child’s activity level</a:t>
            </a:r>
            <a:r>
              <a:rPr lang="en-US" sz="1700" baseline="30000" dirty="0"/>
              <a:t>6</a:t>
            </a:r>
            <a:endParaRPr lang="en-US" sz="1700" dirty="0"/>
          </a:p>
          <a:p>
            <a:pPr indent="-228600" defTabSz="914400"/>
            <a:endParaRPr lang="en-US" sz="1700" dirty="0"/>
          </a:p>
        </p:txBody>
      </p:sp>
      <p:pic>
        <p:nvPicPr>
          <p:cNvPr id="6" name="Picture 5">
            <a:extLst>
              <a:ext uri="{FF2B5EF4-FFF2-40B4-BE49-F238E27FC236}">
                <a16:creationId xmlns:a16="http://schemas.microsoft.com/office/drawing/2014/main" id="{D295E82D-DFB7-43F6-A1E5-43B6AB03AF33}"/>
              </a:ext>
            </a:extLst>
          </p:cNvPr>
          <p:cNvPicPr>
            <a:picLocks noChangeAspect="1"/>
          </p:cNvPicPr>
          <p:nvPr/>
        </p:nvPicPr>
        <p:blipFill rotWithShape="1">
          <a:blip r:embed="rId3"/>
          <a:srcRect r="-2" b="23372"/>
          <a:stretch/>
        </p:blipFill>
        <p:spPr>
          <a:xfrm>
            <a:off x="6117340" y="-5"/>
            <a:ext cx="3026660" cy="3134105"/>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8" name="Picture 7">
            <a:extLst>
              <a:ext uri="{FF2B5EF4-FFF2-40B4-BE49-F238E27FC236}">
                <a16:creationId xmlns:a16="http://schemas.microsoft.com/office/drawing/2014/main" id="{530D96F4-9AA2-4528-9326-4A622940BFFD}"/>
              </a:ext>
            </a:extLst>
          </p:cNvPr>
          <p:cNvPicPr>
            <a:picLocks noChangeAspect="1"/>
          </p:cNvPicPr>
          <p:nvPr/>
        </p:nvPicPr>
        <p:blipFill rotWithShape="1">
          <a:blip r:embed="rId4"/>
          <a:srcRect r="-4" b="4104"/>
          <a:stretch/>
        </p:blipFill>
        <p:spPr>
          <a:xfrm>
            <a:off x="6108267" y="3200400"/>
            <a:ext cx="3035733" cy="1943106"/>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extLst>
      <p:ext uri="{BB962C8B-B14F-4D97-AF65-F5344CB8AC3E}">
        <p14:creationId xmlns:p14="http://schemas.microsoft.com/office/powerpoint/2010/main" val="4988665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043AF4-7D3E-4D25-90F0-D960CD163786}"/>
              </a:ext>
            </a:extLst>
          </p:cNvPr>
          <p:cNvSpPr>
            <a:spLocks noGrp="1"/>
          </p:cNvSpPr>
          <p:nvPr>
            <p:ph type="title"/>
          </p:nvPr>
        </p:nvSpPr>
        <p:spPr>
          <a:xfrm>
            <a:off x="515125" y="865179"/>
            <a:ext cx="2400300" cy="3345872"/>
          </a:xfrm>
        </p:spPr>
        <p:txBody>
          <a:bodyPr vert="horz" lIns="91440" tIns="45720" rIns="91440" bIns="45720" rtlCol="0" anchor="ctr">
            <a:normAutofit/>
          </a:bodyPr>
          <a:lstStyle/>
          <a:p>
            <a:pPr defTabSz="914400"/>
            <a:r>
              <a:rPr lang="en-US" sz="4400" kern="1200">
                <a:solidFill>
                  <a:srgbClr val="FFFFFF"/>
                </a:solidFill>
                <a:latin typeface="+mj-lt"/>
                <a:ea typeface="+mj-ea"/>
                <a:cs typeface="+mj-cs"/>
              </a:rPr>
              <a:t>What does the research say?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1841609"/>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E4A2286-1F95-4119-94DD-2061E21F26A5}"/>
              </a:ext>
            </a:extLst>
          </p:cNvPr>
          <p:cNvSpPr>
            <a:spLocks noGrp="1"/>
          </p:cNvSpPr>
          <p:nvPr>
            <p:ph sz="half" idx="1"/>
          </p:nvPr>
        </p:nvSpPr>
        <p:spPr>
          <a:xfrm>
            <a:off x="3335481" y="443508"/>
            <a:ext cx="5179868" cy="4189214"/>
          </a:xfrm>
        </p:spPr>
        <p:txBody>
          <a:bodyPr vert="horz" lIns="91440" tIns="45720" rIns="91440" bIns="45720" rtlCol="0" anchor="ctr">
            <a:normAutofit/>
          </a:bodyPr>
          <a:lstStyle/>
          <a:p>
            <a:pPr indent="-228600" defTabSz="914400"/>
            <a:r>
              <a:rPr lang="en-US" b="0" i="0">
                <a:effectLst/>
              </a:rPr>
              <a:t>We suggest…change the focus…from underlying impairments such as low tone or joint laxity or from developing motor skills in isolation and "correct" movement patterns. Instead, physical therapists should allow the </a:t>
            </a:r>
            <a:r>
              <a:rPr lang="en-US" b="1" i="1">
                <a:effectLst>
                  <a:outerShdw blurRad="38100" dist="38100" dir="2700000" algn="tl">
                    <a:srgbClr val="000000">
                      <a:alpha val="43137"/>
                    </a:srgbClr>
                  </a:outerShdw>
                </a:effectLst>
              </a:rPr>
              <a:t>physical activity preferences </a:t>
            </a:r>
            <a:r>
              <a:rPr lang="en-US" b="0" i="0">
                <a:effectLst/>
              </a:rPr>
              <a:t>and the </a:t>
            </a:r>
            <a:r>
              <a:rPr lang="en-US" b="1" i="1">
                <a:effectLst>
                  <a:outerShdw blurRad="38100" dist="38100" dir="2700000" algn="tl">
                    <a:srgbClr val="000000">
                      <a:alpha val="43137"/>
                    </a:srgbClr>
                  </a:outerShdw>
                </a:effectLst>
              </a:rPr>
              <a:t>environmental contexts </a:t>
            </a:r>
            <a:r>
              <a:rPr lang="en-US" b="0" i="0">
                <a:effectLst/>
              </a:rPr>
              <a:t>of the children and adolescents they are working with to direct the treatment plan. In this way, (it) becomes more </a:t>
            </a:r>
            <a:r>
              <a:rPr lang="en-US" b="1" i="1">
                <a:effectLst>
                  <a:outerShdw blurRad="38100" dist="38100" dir="2700000" algn="tl">
                    <a:srgbClr val="000000">
                      <a:alpha val="43137"/>
                    </a:srgbClr>
                  </a:outerShdw>
                </a:effectLst>
              </a:rPr>
              <a:t>child centered by concentrating on developing the specific skills and strategies required for success in the child's preferred physical activity</a:t>
            </a:r>
            <a:r>
              <a:rPr lang="en-US" b="0" i="0">
                <a:effectLst/>
              </a:rPr>
              <a:t>.</a:t>
            </a:r>
            <a:r>
              <a:rPr lang="en-US" b="0" i="0" baseline="30000">
                <a:effectLst/>
              </a:rPr>
              <a:t>5</a:t>
            </a:r>
            <a:endParaRPr lang="en-US"/>
          </a:p>
        </p:txBody>
      </p:sp>
    </p:spTree>
    <p:extLst>
      <p:ext uri="{BB962C8B-B14F-4D97-AF65-F5344CB8AC3E}">
        <p14:creationId xmlns:p14="http://schemas.microsoft.com/office/powerpoint/2010/main" val="23840994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and a child playing football&#10;&#10;Description automatically generated with low confidence">
            <a:extLst>
              <a:ext uri="{FF2B5EF4-FFF2-40B4-BE49-F238E27FC236}">
                <a16:creationId xmlns:a16="http://schemas.microsoft.com/office/drawing/2014/main" id="{2DEA4B7A-3193-4CF2-96C8-E297C10B6D15}"/>
              </a:ext>
            </a:extLst>
          </p:cNvPr>
          <p:cNvPicPr>
            <a:picLocks noChangeAspect="1"/>
          </p:cNvPicPr>
          <p:nvPr/>
        </p:nvPicPr>
        <p:blipFill rotWithShape="1">
          <a:blip r:embed="rId3"/>
          <a:srcRect l="4826"/>
          <a:stretch/>
        </p:blipFill>
        <p:spPr>
          <a:xfrm>
            <a:off x="1891767" y="7"/>
            <a:ext cx="7252232" cy="5143493"/>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9CEC8E-986B-48AE-8727-74DA52464FC4}"/>
              </a:ext>
            </a:extLst>
          </p:cNvPr>
          <p:cNvSpPr>
            <a:spLocks noGrp="1"/>
          </p:cNvSpPr>
          <p:nvPr>
            <p:ph type="title"/>
          </p:nvPr>
        </p:nvSpPr>
        <p:spPr>
          <a:xfrm>
            <a:off x="628650" y="273844"/>
            <a:ext cx="2866642" cy="1424934"/>
          </a:xfrm>
        </p:spPr>
        <p:txBody>
          <a:bodyPr vert="horz" lIns="91440" tIns="45720" rIns="91440" bIns="45720" rtlCol="0" anchor="ctr">
            <a:normAutofit/>
          </a:bodyPr>
          <a:lstStyle/>
          <a:p>
            <a:pPr defTabSz="914400"/>
            <a:r>
              <a:rPr lang="en-US" sz="2300" b="1" dirty="0">
                <a:effectLst>
                  <a:outerShdw blurRad="38100" dist="38100" dir="2700000" algn="tl">
                    <a:srgbClr val="000000">
                      <a:alpha val="43137"/>
                    </a:srgbClr>
                  </a:outerShdw>
                </a:effectLst>
              </a:rPr>
              <a:t>Physical Activity Considerations for Individuals with Down Syndrome</a:t>
            </a:r>
          </a:p>
        </p:txBody>
      </p:sp>
      <p:sp>
        <p:nvSpPr>
          <p:cNvPr id="3" name="Content Placeholder 2">
            <a:extLst>
              <a:ext uri="{FF2B5EF4-FFF2-40B4-BE49-F238E27FC236}">
                <a16:creationId xmlns:a16="http://schemas.microsoft.com/office/drawing/2014/main" id="{A69F1A44-DACA-4715-9E29-FF3AB1CDFF3B}"/>
              </a:ext>
            </a:extLst>
          </p:cNvPr>
          <p:cNvSpPr>
            <a:spLocks noGrp="1"/>
          </p:cNvSpPr>
          <p:nvPr>
            <p:ph sz="half" idx="1"/>
          </p:nvPr>
        </p:nvSpPr>
        <p:spPr>
          <a:xfrm>
            <a:off x="628650" y="1825651"/>
            <a:ext cx="2866642" cy="2807072"/>
          </a:xfrm>
        </p:spPr>
        <p:txBody>
          <a:bodyPr vert="horz" lIns="91440" tIns="45720" rIns="91440" bIns="45720" rtlCol="0">
            <a:normAutofit/>
          </a:bodyPr>
          <a:lstStyle/>
          <a:p>
            <a:pPr indent="-228600" defTabSz="914400"/>
            <a:r>
              <a:rPr lang="en-US" sz="1500" dirty="0"/>
              <a:t>Talk with your child’s doctor before starting any formal exercise program</a:t>
            </a:r>
          </a:p>
          <a:p>
            <a:pPr indent="-228600" defTabSz="914400"/>
            <a:r>
              <a:rPr lang="en-US" sz="1500" dirty="0"/>
              <a:t>Start slow if not currently exercising</a:t>
            </a:r>
          </a:p>
          <a:p>
            <a:pPr indent="-228600" defTabSz="914400"/>
            <a:r>
              <a:rPr lang="en-US" sz="1500" dirty="0"/>
              <a:t>Aim for at least 60 minutes/ day</a:t>
            </a:r>
          </a:p>
          <a:p>
            <a:pPr indent="-228600" defTabSz="914400"/>
            <a:r>
              <a:rPr lang="en-US" sz="1500" dirty="0"/>
              <a:t>Include muscle strengthening, cardiovascular, and balance activities</a:t>
            </a:r>
          </a:p>
          <a:p>
            <a:pPr indent="-228600" defTabSz="914400"/>
            <a:r>
              <a:rPr lang="en-US" sz="1500" i="1" dirty="0">
                <a:effectLst>
                  <a:outerShdw blurRad="38100" dist="38100" dir="2700000" algn="tl">
                    <a:srgbClr val="000000">
                      <a:alpha val="43137"/>
                    </a:srgbClr>
                  </a:outerShdw>
                </a:effectLst>
              </a:rPr>
              <a:t>MAKE IT FUN!</a:t>
            </a:r>
          </a:p>
          <a:p>
            <a:pPr marL="0" indent="-228600" defTabSz="914400"/>
            <a:endParaRPr lang="en-US" sz="1500" dirty="0"/>
          </a:p>
        </p:txBody>
      </p:sp>
    </p:spTree>
    <p:extLst>
      <p:ext uri="{BB962C8B-B14F-4D97-AF65-F5344CB8AC3E}">
        <p14:creationId xmlns:p14="http://schemas.microsoft.com/office/powerpoint/2010/main" val="3318983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D325C9-A910-4958-91F0-82F9FEBE69B5}"/>
              </a:ext>
            </a:extLst>
          </p:cNvPr>
          <p:cNvSpPr>
            <a:spLocks noGrp="1"/>
          </p:cNvSpPr>
          <p:nvPr>
            <p:ph type="title"/>
          </p:nvPr>
        </p:nvSpPr>
        <p:spPr>
          <a:xfrm>
            <a:off x="628650" y="273843"/>
            <a:ext cx="7886700" cy="994173"/>
          </a:xfrm>
        </p:spPr>
        <p:txBody>
          <a:bodyPr vert="horz" lIns="91440" tIns="45720" rIns="91440" bIns="45720" rtlCol="0" anchor="ctr">
            <a:normAutofit/>
          </a:bodyPr>
          <a:lstStyle/>
          <a:p>
            <a:pPr defTabSz="914400"/>
            <a:r>
              <a:rPr lang="en-US" sz="4100" kern="1200">
                <a:solidFill>
                  <a:schemeClr val="tx1"/>
                </a:solidFill>
                <a:latin typeface="+mj-lt"/>
                <a:ea typeface="+mj-ea"/>
                <a:cs typeface="+mj-cs"/>
              </a:rPr>
              <a:t>To Summarize…</a:t>
            </a:r>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258029"/>
            <a:ext cx="8140446" cy="13716"/>
          </a:xfrm>
          <a:custGeom>
            <a:avLst/>
            <a:gdLst>
              <a:gd name="connsiteX0" fmla="*/ 0 w 8140446"/>
              <a:gd name="connsiteY0" fmla="*/ 0 h 13716"/>
              <a:gd name="connsiteX1" fmla="*/ 434157 w 8140446"/>
              <a:gd name="connsiteY1" fmla="*/ 0 h 13716"/>
              <a:gd name="connsiteX2" fmla="*/ 1193932 w 8140446"/>
              <a:gd name="connsiteY2" fmla="*/ 0 h 13716"/>
              <a:gd name="connsiteX3" fmla="*/ 1628089 w 8140446"/>
              <a:gd name="connsiteY3" fmla="*/ 0 h 13716"/>
              <a:gd name="connsiteX4" fmla="*/ 2225055 w 8140446"/>
              <a:gd name="connsiteY4" fmla="*/ 0 h 13716"/>
              <a:gd name="connsiteX5" fmla="*/ 3066235 w 8140446"/>
              <a:gd name="connsiteY5" fmla="*/ 0 h 13716"/>
              <a:gd name="connsiteX6" fmla="*/ 3744605 w 8140446"/>
              <a:gd name="connsiteY6" fmla="*/ 0 h 13716"/>
              <a:gd name="connsiteX7" fmla="*/ 4504380 w 8140446"/>
              <a:gd name="connsiteY7" fmla="*/ 0 h 13716"/>
              <a:gd name="connsiteX8" fmla="*/ 5101346 w 8140446"/>
              <a:gd name="connsiteY8" fmla="*/ 0 h 13716"/>
              <a:gd name="connsiteX9" fmla="*/ 5779717 w 8140446"/>
              <a:gd name="connsiteY9" fmla="*/ 0 h 13716"/>
              <a:gd name="connsiteX10" fmla="*/ 6620896 w 8140446"/>
              <a:gd name="connsiteY10" fmla="*/ 0 h 13716"/>
              <a:gd name="connsiteX11" fmla="*/ 7136458 w 8140446"/>
              <a:gd name="connsiteY11" fmla="*/ 0 h 13716"/>
              <a:gd name="connsiteX12" fmla="*/ 8140446 w 8140446"/>
              <a:gd name="connsiteY12" fmla="*/ 0 h 13716"/>
              <a:gd name="connsiteX13" fmla="*/ 8140446 w 8140446"/>
              <a:gd name="connsiteY13" fmla="*/ 13716 h 13716"/>
              <a:gd name="connsiteX14" fmla="*/ 7543480 w 8140446"/>
              <a:gd name="connsiteY14" fmla="*/ 13716 h 13716"/>
              <a:gd name="connsiteX15" fmla="*/ 7109323 w 8140446"/>
              <a:gd name="connsiteY15" fmla="*/ 13716 h 13716"/>
              <a:gd name="connsiteX16" fmla="*/ 6430952 w 8140446"/>
              <a:gd name="connsiteY16" fmla="*/ 13716 h 13716"/>
              <a:gd name="connsiteX17" fmla="*/ 5915391 w 8140446"/>
              <a:gd name="connsiteY17" fmla="*/ 13716 h 13716"/>
              <a:gd name="connsiteX18" fmla="*/ 5237020 w 8140446"/>
              <a:gd name="connsiteY18" fmla="*/ 13716 h 13716"/>
              <a:gd name="connsiteX19" fmla="*/ 4558650 w 8140446"/>
              <a:gd name="connsiteY19" fmla="*/ 13716 h 13716"/>
              <a:gd name="connsiteX20" fmla="*/ 3880279 w 8140446"/>
              <a:gd name="connsiteY20" fmla="*/ 13716 h 13716"/>
              <a:gd name="connsiteX21" fmla="*/ 3201909 w 8140446"/>
              <a:gd name="connsiteY21" fmla="*/ 13716 h 13716"/>
              <a:gd name="connsiteX22" fmla="*/ 2604943 w 8140446"/>
              <a:gd name="connsiteY22" fmla="*/ 13716 h 13716"/>
              <a:gd name="connsiteX23" fmla="*/ 1845168 w 8140446"/>
              <a:gd name="connsiteY23" fmla="*/ 13716 h 13716"/>
              <a:gd name="connsiteX24" fmla="*/ 1166797 w 8140446"/>
              <a:gd name="connsiteY24" fmla="*/ 13716 h 13716"/>
              <a:gd name="connsiteX25" fmla="*/ 0 w 8140446"/>
              <a:gd name="connsiteY25" fmla="*/ 13716 h 13716"/>
              <a:gd name="connsiteX26" fmla="*/ 0 w 8140446"/>
              <a:gd name="connsiteY26" fmla="*/ 0 h 13716"/>
              <a:gd name="connsiteX0" fmla="*/ 0 w 8140446"/>
              <a:gd name="connsiteY0" fmla="*/ 0 h 13716"/>
              <a:gd name="connsiteX1" fmla="*/ 596966 w 8140446"/>
              <a:gd name="connsiteY1" fmla="*/ 0 h 13716"/>
              <a:gd name="connsiteX2" fmla="*/ 1031123 w 8140446"/>
              <a:gd name="connsiteY2" fmla="*/ 0 h 13716"/>
              <a:gd name="connsiteX3" fmla="*/ 1872303 w 8140446"/>
              <a:gd name="connsiteY3" fmla="*/ 0 h 13716"/>
              <a:gd name="connsiteX4" fmla="*/ 2469269 w 8140446"/>
              <a:gd name="connsiteY4" fmla="*/ 0 h 13716"/>
              <a:gd name="connsiteX5" fmla="*/ 3066235 w 8140446"/>
              <a:gd name="connsiteY5" fmla="*/ 0 h 13716"/>
              <a:gd name="connsiteX6" fmla="*/ 3907414 w 8140446"/>
              <a:gd name="connsiteY6" fmla="*/ 0 h 13716"/>
              <a:gd name="connsiteX7" fmla="*/ 4422976 w 8140446"/>
              <a:gd name="connsiteY7" fmla="*/ 0 h 13716"/>
              <a:gd name="connsiteX8" fmla="*/ 5264155 w 8140446"/>
              <a:gd name="connsiteY8" fmla="*/ 0 h 13716"/>
              <a:gd name="connsiteX9" fmla="*/ 6105335 w 8140446"/>
              <a:gd name="connsiteY9" fmla="*/ 0 h 13716"/>
              <a:gd name="connsiteX10" fmla="*/ 6783705 w 8140446"/>
              <a:gd name="connsiteY10" fmla="*/ 0 h 13716"/>
              <a:gd name="connsiteX11" fmla="*/ 8140446 w 8140446"/>
              <a:gd name="connsiteY11" fmla="*/ 0 h 13716"/>
              <a:gd name="connsiteX12" fmla="*/ 8140446 w 8140446"/>
              <a:gd name="connsiteY12" fmla="*/ 13716 h 13716"/>
              <a:gd name="connsiteX13" fmla="*/ 7706289 w 8140446"/>
              <a:gd name="connsiteY13" fmla="*/ 13716 h 13716"/>
              <a:gd name="connsiteX14" fmla="*/ 6865109 w 8140446"/>
              <a:gd name="connsiteY14" fmla="*/ 13716 h 13716"/>
              <a:gd name="connsiteX15" fmla="*/ 6349548 w 8140446"/>
              <a:gd name="connsiteY15" fmla="*/ 13716 h 13716"/>
              <a:gd name="connsiteX16" fmla="*/ 5671177 w 8140446"/>
              <a:gd name="connsiteY16" fmla="*/ 13716 h 13716"/>
              <a:gd name="connsiteX17" fmla="*/ 4829998 w 8140446"/>
              <a:gd name="connsiteY17" fmla="*/ 13716 h 13716"/>
              <a:gd name="connsiteX18" fmla="*/ 4151627 w 8140446"/>
              <a:gd name="connsiteY18" fmla="*/ 13716 h 13716"/>
              <a:gd name="connsiteX19" fmla="*/ 3717470 w 8140446"/>
              <a:gd name="connsiteY19" fmla="*/ 13716 h 13716"/>
              <a:gd name="connsiteX20" fmla="*/ 3201909 w 8140446"/>
              <a:gd name="connsiteY20" fmla="*/ 13716 h 13716"/>
              <a:gd name="connsiteX21" fmla="*/ 2360729 w 8140446"/>
              <a:gd name="connsiteY21" fmla="*/ 13716 h 13716"/>
              <a:gd name="connsiteX22" fmla="*/ 1682359 w 8140446"/>
              <a:gd name="connsiteY22" fmla="*/ 13716 h 13716"/>
              <a:gd name="connsiteX23" fmla="*/ 1166797 w 8140446"/>
              <a:gd name="connsiteY23" fmla="*/ 13716 h 13716"/>
              <a:gd name="connsiteX24" fmla="*/ 0 w 8140446"/>
              <a:gd name="connsiteY24" fmla="*/ 13716 h 13716"/>
              <a:gd name="connsiteX25" fmla="*/ 0 w 8140446"/>
              <a:gd name="connsiteY25"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3716"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575" y="3138"/>
                  <a:pt x="8140433" y="8565"/>
                  <a:pt x="8140446" y="13716"/>
                </a:cubicBezTo>
                <a:cubicBezTo>
                  <a:pt x="7908069" y="-25208"/>
                  <a:pt x="7683037" y="17405"/>
                  <a:pt x="7543480" y="13716"/>
                </a:cubicBezTo>
                <a:cubicBezTo>
                  <a:pt x="7393752" y="5478"/>
                  <a:pt x="7221032" y="-7801"/>
                  <a:pt x="7109323" y="13716"/>
                </a:cubicBezTo>
                <a:cubicBezTo>
                  <a:pt x="7015297" y="17911"/>
                  <a:pt x="6599332" y="36327"/>
                  <a:pt x="6430952" y="13716"/>
                </a:cubicBezTo>
                <a:cubicBezTo>
                  <a:pt x="6292915" y="-38722"/>
                  <a:pt x="6142305" y="16935"/>
                  <a:pt x="5915391" y="13716"/>
                </a:cubicBezTo>
                <a:cubicBezTo>
                  <a:pt x="5682725" y="43271"/>
                  <a:pt x="5440566" y="26848"/>
                  <a:pt x="5237020" y="13716"/>
                </a:cubicBezTo>
                <a:cubicBezTo>
                  <a:pt x="5046456" y="6005"/>
                  <a:pt x="4706449" y="47404"/>
                  <a:pt x="4558650" y="13716"/>
                </a:cubicBezTo>
                <a:cubicBezTo>
                  <a:pt x="4361396" y="-5559"/>
                  <a:pt x="4145362" y="-26875"/>
                  <a:pt x="3880279" y="13716"/>
                </a:cubicBezTo>
                <a:cubicBezTo>
                  <a:pt x="3610716" y="20839"/>
                  <a:pt x="3472690" y="-564"/>
                  <a:pt x="3201909" y="13716"/>
                </a:cubicBezTo>
                <a:cubicBezTo>
                  <a:pt x="2913595" y="30525"/>
                  <a:pt x="2753317" y="-5721"/>
                  <a:pt x="2604943" y="13716"/>
                </a:cubicBezTo>
                <a:cubicBezTo>
                  <a:pt x="2450130" y="32417"/>
                  <a:pt x="1974183" y="35587"/>
                  <a:pt x="1845168" y="13716"/>
                </a:cubicBezTo>
                <a:cubicBezTo>
                  <a:pt x="1677929" y="-4352"/>
                  <a:pt x="1378098" y="-5344"/>
                  <a:pt x="1166797" y="13716"/>
                </a:cubicBezTo>
                <a:cubicBezTo>
                  <a:pt x="921150" y="48705"/>
                  <a:pt x="327457" y="42725"/>
                  <a:pt x="0" y="13716"/>
                </a:cubicBezTo>
                <a:cubicBezTo>
                  <a:pt x="-457" y="9675"/>
                  <a:pt x="580" y="3290"/>
                  <a:pt x="0" y="0"/>
                </a:cubicBezTo>
                <a:close/>
              </a:path>
              <a:path w="8140446" h="13716"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39761" y="5232"/>
                  <a:pt x="8140368" y="9058"/>
                  <a:pt x="8140446" y="13716"/>
                </a:cubicBezTo>
                <a:cubicBezTo>
                  <a:pt x="7961834" y="3834"/>
                  <a:pt x="7874097" y="5778"/>
                  <a:pt x="7706289" y="13716"/>
                </a:cubicBezTo>
                <a:cubicBezTo>
                  <a:pt x="7582508" y="-19492"/>
                  <a:pt x="7179551" y="-37683"/>
                  <a:pt x="6865109" y="13716"/>
                </a:cubicBezTo>
                <a:cubicBezTo>
                  <a:pt x="6583382" y="19545"/>
                  <a:pt x="6525821" y="32124"/>
                  <a:pt x="6349548" y="13716"/>
                </a:cubicBezTo>
                <a:cubicBezTo>
                  <a:pt x="6209953" y="6309"/>
                  <a:pt x="5959707" y="-52400"/>
                  <a:pt x="5671177" y="13716"/>
                </a:cubicBezTo>
                <a:cubicBezTo>
                  <a:pt x="5387744" y="25237"/>
                  <a:pt x="5228514" y="96935"/>
                  <a:pt x="4829998" y="13716"/>
                </a:cubicBezTo>
                <a:cubicBezTo>
                  <a:pt x="4415646" y="-33168"/>
                  <a:pt x="4343809" y="24382"/>
                  <a:pt x="4151627" y="13716"/>
                </a:cubicBezTo>
                <a:cubicBezTo>
                  <a:pt x="3950673" y="-14368"/>
                  <a:pt x="3879947" y="36571"/>
                  <a:pt x="3717470" y="13716"/>
                </a:cubicBezTo>
                <a:cubicBezTo>
                  <a:pt x="3558660" y="5538"/>
                  <a:pt x="3468854" y="24803"/>
                  <a:pt x="3201909" y="13716"/>
                </a:cubicBezTo>
                <a:cubicBezTo>
                  <a:pt x="2965673" y="5933"/>
                  <a:pt x="2568327" y="17544"/>
                  <a:pt x="2360729" y="13716"/>
                </a:cubicBezTo>
                <a:cubicBezTo>
                  <a:pt x="2171885" y="44572"/>
                  <a:pt x="1923258" y="11448"/>
                  <a:pt x="1682359" y="13716"/>
                </a:cubicBezTo>
                <a:cubicBezTo>
                  <a:pt x="1430698" y="-6950"/>
                  <a:pt x="1324229" y="-6323"/>
                  <a:pt x="1166797" y="13716"/>
                </a:cubicBezTo>
                <a:cubicBezTo>
                  <a:pt x="1001390" y="37223"/>
                  <a:pt x="324313" y="53392"/>
                  <a:pt x="0" y="13716"/>
                </a:cubicBezTo>
                <a:cubicBezTo>
                  <a:pt x="427" y="7441"/>
                  <a:pt x="425" y="4765"/>
                  <a:pt x="0" y="0"/>
                </a:cubicBezTo>
                <a:close/>
              </a:path>
              <a:path w="8140446" h="13716"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370" y="2812"/>
                  <a:pt x="8139830" y="9122"/>
                  <a:pt x="8140446" y="13716"/>
                </a:cubicBezTo>
                <a:cubicBezTo>
                  <a:pt x="7892673" y="-8584"/>
                  <a:pt x="7668025" y="-3922"/>
                  <a:pt x="7543480" y="13716"/>
                </a:cubicBezTo>
                <a:cubicBezTo>
                  <a:pt x="7406710" y="-8039"/>
                  <a:pt x="7207646" y="4321"/>
                  <a:pt x="7109323" y="13716"/>
                </a:cubicBezTo>
                <a:cubicBezTo>
                  <a:pt x="6993037" y="44439"/>
                  <a:pt x="6598723" y="54833"/>
                  <a:pt x="6430952" y="13716"/>
                </a:cubicBezTo>
                <a:cubicBezTo>
                  <a:pt x="6284771" y="10743"/>
                  <a:pt x="6162730" y="15778"/>
                  <a:pt x="5915391" y="13716"/>
                </a:cubicBezTo>
                <a:cubicBezTo>
                  <a:pt x="5684668" y="9031"/>
                  <a:pt x="5422852" y="49046"/>
                  <a:pt x="5237020" y="13716"/>
                </a:cubicBezTo>
                <a:cubicBezTo>
                  <a:pt x="5035482" y="21724"/>
                  <a:pt x="4719808" y="50573"/>
                  <a:pt x="4558650" y="13716"/>
                </a:cubicBezTo>
                <a:cubicBezTo>
                  <a:pt x="4375169" y="-40159"/>
                  <a:pt x="4137553" y="7514"/>
                  <a:pt x="3880279" y="13716"/>
                </a:cubicBezTo>
                <a:cubicBezTo>
                  <a:pt x="3624533" y="28076"/>
                  <a:pt x="3467387" y="1908"/>
                  <a:pt x="3201909" y="13716"/>
                </a:cubicBezTo>
                <a:cubicBezTo>
                  <a:pt x="2918126" y="68770"/>
                  <a:pt x="2717830" y="-21728"/>
                  <a:pt x="2604943" y="13716"/>
                </a:cubicBezTo>
                <a:cubicBezTo>
                  <a:pt x="2496133" y="39953"/>
                  <a:pt x="2003915" y="13682"/>
                  <a:pt x="1845168" y="13716"/>
                </a:cubicBezTo>
                <a:cubicBezTo>
                  <a:pt x="1694518" y="10417"/>
                  <a:pt x="1344959" y="39616"/>
                  <a:pt x="1166797" y="13716"/>
                </a:cubicBezTo>
                <a:cubicBezTo>
                  <a:pt x="935925" y="64879"/>
                  <a:pt x="319712" y="-68544"/>
                  <a:pt x="0" y="13716"/>
                </a:cubicBezTo>
                <a:cubicBezTo>
                  <a:pt x="203" y="9362"/>
                  <a:pt x="845" y="232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3716"/>
                      <a:gd name="connsiteX1" fmla="*/ 434157 w 8140446"/>
                      <a:gd name="connsiteY1" fmla="*/ 0 h 13716"/>
                      <a:gd name="connsiteX2" fmla="*/ 1193932 w 8140446"/>
                      <a:gd name="connsiteY2" fmla="*/ 0 h 13716"/>
                      <a:gd name="connsiteX3" fmla="*/ 1628089 w 8140446"/>
                      <a:gd name="connsiteY3" fmla="*/ 0 h 13716"/>
                      <a:gd name="connsiteX4" fmla="*/ 2225055 w 8140446"/>
                      <a:gd name="connsiteY4" fmla="*/ 0 h 13716"/>
                      <a:gd name="connsiteX5" fmla="*/ 3066235 w 8140446"/>
                      <a:gd name="connsiteY5" fmla="*/ 0 h 13716"/>
                      <a:gd name="connsiteX6" fmla="*/ 3744605 w 8140446"/>
                      <a:gd name="connsiteY6" fmla="*/ 0 h 13716"/>
                      <a:gd name="connsiteX7" fmla="*/ 4504380 w 8140446"/>
                      <a:gd name="connsiteY7" fmla="*/ 0 h 13716"/>
                      <a:gd name="connsiteX8" fmla="*/ 5101346 w 8140446"/>
                      <a:gd name="connsiteY8" fmla="*/ 0 h 13716"/>
                      <a:gd name="connsiteX9" fmla="*/ 5779717 w 8140446"/>
                      <a:gd name="connsiteY9" fmla="*/ 0 h 13716"/>
                      <a:gd name="connsiteX10" fmla="*/ 6620896 w 8140446"/>
                      <a:gd name="connsiteY10" fmla="*/ 0 h 13716"/>
                      <a:gd name="connsiteX11" fmla="*/ 7136458 w 8140446"/>
                      <a:gd name="connsiteY11" fmla="*/ 0 h 13716"/>
                      <a:gd name="connsiteX12" fmla="*/ 8140446 w 8140446"/>
                      <a:gd name="connsiteY12" fmla="*/ 0 h 13716"/>
                      <a:gd name="connsiteX13" fmla="*/ 8140446 w 8140446"/>
                      <a:gd name="connsiteY13" fmla="*/ 13716 h 13716"/>
                      <a:gd name="connsiteX14" fmla="*/ 7543480 w 8140446"/>
                      <a:gd name="connsiteY14" fmla="*/ 13716 h 13716"/>
                      <a:gd name="connsiteX15" fmla="*/ 7109323 w 8140446"/>
                      <a:gd name="connsiteY15" fmla="*/ 13716 h 13716"/>
                      <a:gd name="connsiteX16" fmla="*/ 6430952 w 8140446"/>
                      <a:gd name="connsiteY16" fmla="*/ 13716 h 13716"/>
                      <a:gd name="connsiteX17" fmla="*/ 5915391 w 8140446"/>
                      <a:gd name="connsiteY17" fmla="*/ 13716 h 13716"/>
                      <a:gd name="connsiteX18" fmla="*/ 5237020 w 8140446"/>
                      <a:gd name="connsiteY18" fmla="*/ 13716 h 13716"/>
                      <a:gd name="connsiteX19" fmla="*/ 4558650 w 8140446"/>
                      <a:gd name="connsiteY19" fmla="*/ 13716 h 13716"/>
                      <a:gd name="connsiteX20" fmla="*/ 3880279 w 8140446"/>
                      <a:gd name="connsiteY20" fmla="*/ 13716 h 13716"/>
                      <a:gd name="connsiteX21" fmla="*/ 3201909 w 8140446"/>
                      <a:gd name="connsiteY21" fmla="*/ 13716 h 13716"/>
                      <a:gd name="connsiteX22" fmla="*/ 2604943 w 8140446"/>
                      <a:gd name="connsiteY22" fmla="*/ 13716 h 13716"/>
                      <a:gd name="connsiteX23" fmla="*/ 1845168 w 8140446"/>
                      <a:gd name="connsiteY23" fmla="*/ 13716 h 13716"/>
                      <a:gd name="connsiteX24" fmla="*/ 1166797 w 8140446"/>
                      <a:gd name="connsiteY24" fmla="*/ 13716 h 13716"/>
                      <a:gd name="connsiteX25" fmla="*/ 0 w 8140446"/>
                      <a:gd name="connsiteY25" fmla="*/ 13716 h 13716"/>
                      <a:gd name="connsiteX26" fmla="*/ 0 w 8140446"/>
                      <a:gd name="connsiteY2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3716"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543" y="2784"/>
                          <a:pt x="8140462" y="9558"/>
                          <a:pt x="8140446" y="13716"/>
                        </a:cubicBezTo>
                        <a:cubicBezTo>
                          <a:pt x="7906329" y="-7615"/>
                          <a:pt x="7681180" y="22893"/>
                          <a:pt x="7543480" y="13716"/>
                        </a:cubicBezTo>
                        <a:cubicBezTo>
                          <a:pt x="7405780" y="4539"/>
                          <a:pt x="7216607" y="-912"/>
                          <a:pt x="7109323" y="13716"/>
                        </a:cubicBezTo>
                        <a:cubicBezTo>
                          <a:pt x="7002039" y="28344"/>
                          <a:pt x="6576231" y="38120"/>
                          <a:pt x="6430952" y="13716"/>
                        </a:cubicBezTo>
                        <a:cubicBezTo>
                          <a:pt x="6285673" y="-10688"/>
                          <a:pt x="6138840" y="29949"/>
                          <a:pt x="5915391" y="13716"/>
                        </a:cubicBezTo>
                        <a:cubicBezTo>
                          <a:pt x="5691942" y="-2517"/>
                          <a:pt x="5459460" y="47094"/>
                          <a:pt x="5237020" y="13716"/>
                        </a:cubicBezTo>
                        <a:cubicBezTo>
                          <a:pt x="5014580" y="-19662"/>
                          <a:pt x="4747677" y="35877"/>
                          <a:pt x="4558650" y="13716"/>
                        </a:cubicBezTo>
                        <a:cubicBezTo>
                          <a:pt x="4369623" y="-8445"/>
                          <a:pt x="4146061" y="7996"/>
                          <a:pt x="3880279" y="13716"/>
                        </a:cubicBezTo>
                        <a:cubicBezTo>
                          <a:pt x="3614497" y="19436"/>
                          <a:pt x="3473808" y="-17480"/>
                          <a:pt x="3201909" y="13716"/>
                        </a:cubicBezTo>
                        <a:cubicBezTo>
                          <a:pt x="2930010" y="44912"/>
                          <a:pt x="2728175" y="-8002"/>
                          <a:pt x="2604943" y="13716"/>
                        </a:cubicBezTo>
                        <a:cubicBezTo>
                          <a:pt x="2481711" y="35434"/>
                          <a:pt x="2004334" y="22380"/>
                          <a:pt x="1845168" y="13716"/>
                        </a:cubicBezTo>
                        <a:cubicBezTo>
                          <a:pt x="1686003" y="5052"/>
                          <a:pt x="1375070" y="33008"/>
                          <a:pt x="1166797" y="13716"/>
                        </a:cubicBezTo>
                        <a:cubicBezTo>
                          <a:pt x="958524" y="-5576"/>
                          <a:pt x="342846" y="4308"/>
                          <a:pt x="0" y="13716"/>
                        </a:cubicBezTo>
                        <a:cubicBezTo>
                          <a:pt x="-100" y="9589"/>
                          <a:pt x="468" y="2983"/>
                          <a:pt x="0" y="0"/>
                        </a:cubicBezTo>
                        <a:close/>
                      </a:path>
                      <a:path w="8140446" h="13716"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39772" y="5682"/>
                          <a:pt x="8139843" y="9439"/>
                          <a:pt x="8140446" y="13716"/>
                        </a:cubicBezTo>
                        <a:cubicBezTo>
                          <a:pt x="7959314" y="-1227"/>
                          <a:pt x="7870113" y="5865"/>
                          <a:pt x="7706289" y="13716"/>
                        </a:cubicBezTo>
                        <a:cubicBezTo>
                          <a:pt x="7542465" y="21567"/>
                          <a:pt x="7157940" y="12910"/>
                          <a:pt x="6865109" y="13716"/>
                        </a:cubicBezTo>
                        <a:cubicBezTo>
                          <a:pt x="6572278" y="14522"/>
                          <a:pt x="6524256" y="33479"/>
                          <a:pt x="6349548" y="13716"/>
                        </a:cubicBezTo>
                        <a:cubicBezTo>
                          <a:pt x="6174840" y="-6047"/>
                          <a:pt x="5951624" y="-4398"/>
                          <a:pt x="5671177" y="13716"/>
                        </a:cubicBezTo>
                        <a:cubicBezTo>
                          <a:pt x="5390730" y="31830"/>
                          <a:pt x="5222992" y="55486"/>
                          <a:pt x="4829998" y="13716"/>
                        </a:cubicBezTo>
                        <a:cubicBezTo>
                          <a:pt x="4437004" y="-28054"/>
                          <a:pt x="4344181" y="34515"/>
                          <a:pt x="4151627" y="13716"/>
                        </a:cubicBezTo>
                        <a:cubicBezTo>
                          <a:pt x="3959073" y="-7083"/>
                          <a:pt x="3886970" y="28303"/>
                          <a:pt x="3717470" y="13716"/>
                        </a:cubicBezTo>
                        <a:cubicBezTo>
                          <a:pt x="3547970" y="-871"/>
                          <a:pt x="3451521" y="27300"/>
                          <a:pt x="3201909" y="13716"/>
                        </a:cubicBezTo>
                        <a:cubicBezTo>
                          <a:pt x="2952297" y="132"/>
                          <a:pt x="2543413" y="1457"/>
                          <a:pt x="2360729" y="13716"/>
                        </a:cubicBezTo>
                        <a:cubicBezTo>
                          <a:pt x="2178045" y="25975"/>
                          <a:pt x="1906056" y="21275"/>
                          <a:pt x="1682359" y="13716"/>
                        </a:cubicBezTo>
                        <a:cubicBezTo>
                          <a:pt x="1458662" y="6158"/>
                          <a:pt x="1330405" y="3474"/>
                          <a:pt x="1166797" y="13716"/>
                        </a:cubicBezTo>
                        <a:cubicBezTo>
                          <a:pt x="1003189" y="23958"/>
                          <a:pt x="278098" y="14961"/>
                          <a:pt x="0" y="13716"/>
                        </a:cubicBezTo>
                        <a:cubicBezTo>
                          <a:pt x="303" y="7982"/>
                          <a:pt x="182" y="520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5F66333-8CC8-48F9-A55F-CD2EFCB0EDDD}"/>
              </a:ext>
            </a:extLst>
          </p:cNvPr>
          <p:cNvSpPr>
            <a:spLocks noGrp="1"/>
          </p:cNvSpPr>
          <p:nvPr>
            <p:ph sz="half" idx="1"/>
          </p:nvPr>
        </p:nvSpPr>
        <p:spPr>
          <a:xfrm>
            <a:off x="628650" y="1447038"/>
            <a:ext cx="7886700" cy="3188970"/>
          </a:xfrm>
        </p:spPr>
        <p:txBody>
          <a:bodyPr vert="horz" lIns="91440" tIns="45720" rIns="91440" bIns="45720" rtlCol="0">
            <a:normAutofit/>
          </a:bodyPr>
          <a:lstStyle/>
          <a:p>
            <a:pPr indent="-228600" defTabSz="914400"/>
            <a:r>
              <a:rPr lang="en-US" sz="1600" dirty="0"/>
              <a:t>Physical activity is any movement of our body that uses energy.</a:t>
            </a:r>
          </a:p>
          <a:p>
            <a:pPr indent="-228600" defTabSz="914400"/>
            <a:r>
              <a:rPr lang="en-US" sz="1600" dirty="0"/>
              <a:t>Physical activity needs to be </a:t>
            </a:r>
            <a:r>
              <a:rPr lang="en-US" sz="1600" b="1" i="1" dirty="0"/>
              <a:t>FUN</a:t>
            </a:r>
            <a:r>
              <a:rPr lang="en-US" sz="1600" dirty="0"/>
              <a:t> and </a:t>
            </a:r>
            <a:r>
              <a:rPr lang="en-US" sz="1600" b="1" i="1" dirty="0"/>
              <a:t>MEANINGFUL.</a:t>
            </a:r>
          </a:p>
          <a:p>
            <a:pPr indent="-228600" defTabSz="914400"/>
            <a:r>
              <a:rPr lang="en-US" sz="1600" b="1" u="sng" dirty="0"/>
              <a:t>Everyone</a:t>
            </a:r>
            <a:r>
              <a:rPr lang="en-US" sz="1600" dirty="0"/>
              <a:t> needs regular physical activity to stay fit and strong.</a:t>
            </a:r>
          </a:p>
          <a:p>
            <a:pPr indent="-228600" defTabSz="914400"/>
            <a:r>
              <a:rPr lang="en-US" sz="1600" dirty="0"/>
              <a:t>Physical activity improves</a:t>
            </a:r>
          </a:p>
          <a:p>
            <a:pPr lvl="1" indent="-228600" defTabSz="914400"/>
            <a:r>
              <a:rPr lang="en-US" sz="1600" dirty="0"/>
              <a:t>Motor skills</a:t>
            </a:r>
          </a:p>
          <a:p>
            <a:pPr lvl="1" indent="-228600" defTabSz="914400"/>
            <a:r>
              <a:rPr lang="en-US" sz="1600" dirty="0"/>
              <a:t>Muscle (including our heart!) and bone health</a:t>
            </a:r>
          </a:p>
          <a:p>
            <a:pPr lvl="1" indent="-228600" defTabSz="914400"/>
            <a:r>
              <a:rPr lang="en-US" sz="1600" dirty="0"/>
              <a:t>Focus and attention</a:t>
            </a:r>
          </a:p>
          <a:p>
            <a:pPr lvl="1" indent="-228600" defTabSz="914400"/>
            <a:r>
              <a:rPr lang="en-US" sz="1600" dirty="0"/>
              <a:t>Memory</a:t>
            </a:r>
          </a:p>
          <a:p>
            <a:pPr lvl="1" indent="-228600" defTabSz="914400"/>
            <a:r>
              <a:rPr lang="en-US" sz="1600" dirty="0"/>
              <a:t>Problem solving</a:t>
            </a:r>
          </a:p>
          <a:p>
            <a:pPr lvl="1" indent="-228600" defTabSz="914400"/>
            <a:r>
              <a:rPr lang="en-US" sz="1600" dirty="0"/>
              <a:t>Brain development</a:t>
            </a:r>
          </a:p>
          <a:p>
            <a:pPr lvl="1" indent="-228600" defTabSz="914400"/>
            <a:r>
              <a:rPr lang="en-US" sz="1600" b="1" i="1" dirty="0">
                <a:effectLst>
                  <a:outerShdw blurRad="38100" dist="38100" dir="2700000" algn="tl">
                    <a:srgbClr val="000000">
                      <a:alpha val="43137"/>
                    </a:srgbClr>
                  </a:outerShdw>
                </a:effectLst>
              </a:rPr>
              <a:t>Our ability to do our daily tasks or FUNCTION!</a:t>
            </a:r>
          </a:p>
          <a:p>
            <a:pPr lvl="1" indent="-228600" defTabSz="914400"/>
            <a:endParaRPr lang="en-US" sz="1600" dirty="0"/>
          </a:p>
          <a:p>
            <a:pPr lvl="1" indent="-228600" defTabSz="914400"/>
            <a:endParaRPr lang="en-US" sz="1600" dirty="0"/>
          </a:p>
        </p:txBody>
      </p:sp>
    </p:spTree>
    <p:extLst>
      <p:ext uri="{BB962C8B-B14F-4D97-AF65-F5344CB8AC3E}">
        <p14:creationId xmlns:p14="http://schemas.microsoft.com/office/powerpoint/2010/main" val="6671861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F81B7-01F0-48A8-AE9D-A040773989AC}"/>
              </a:ext>
            </a:extLst>
          </p:cNvPr>
          <p:cNvSpPr>
            <a:spLocks noGrp="1"/>
          </p:cNvSpPr>
          <p:nvPr>
            <p:ph type="title"/>
          </p:nvPr>
        </p:nvSpPr>
        <p:spPr>
          <a:xfrm>
            <a:off x="417399" y="482600"/>
            <a:ext cx="8408194" cy="558627"/>
          </a:xfrm>
          <a:solidFill>
            <a:schemeClr val="accent2"/>
          </a:solidFill>
        </p:spPr>
        <p:txBody>
          <a:bodyPr vert="horz" lIns="68580" tIns="34290" rIns="68580" bIns="34290" rtlCol="0" anchor="ctr">
            <a:normAutofit/>
          </a:bodyPr>
          <a:lstStyle/>
          <a:p>
            <a:pPr algn="ctr"/>
            <a:r>
              <a:rPr lang="en-US" sz="2400" dirty="0">
                <a:solidFill>
                  <a:schemeClr val="bg1"/>
                </a:solidFill>
              </a:rPr>
              <a:t>Physical Activity Resources</a:t>
            </a:r>
          </a:p>
        </p:txBody>
      </p:sp>
      <p:sp>
        <p:nvSpPr>
          <p:cNvPr id="9" name="Content Placeholder 8">
            <a:extLst>
              <a:ext uri="{FF2B5EF4-FFF2-40B4-BE49-F238E27FC236}">
                <a16:creationId xmlns:a16="http://schemas.microsoft.com/office/drawing/2014/main" id="{8BAE9B5F-515A-4A9C-A8A5-E999CB405E30}"/>
              </a:ext>
            </a:extLst>
          </p:cNvPr>
          <p:cNvSpPr>
            <a:spLocks noGrp="1"/>
          </p:cNvSpPr>
          <p:nvPr>
            <p:ph sz="half" idx="2"/>
          </p:nvPr>
        </p:nvSpPr>
        <p:spPr>
          <a:xfrm>
            <a:off x="311629" y="1261389"/>
            <a:ext cx="3886200" cy="3263504"/>
          </a:xfrm>
        </p:spPr>
        <p:txBody>
          <a:bodyPr>
            <a:normAutofit/>
          </a:bodyPr>
          <a:lstStyle/>
          <a:p>
            <a:pPr marL="0" indent="0">
              <a:buNone/>
            </a:pPr>
            <a:r>
              <a:rPr lang="en-US" sz="1950" dirty="0"/>
              <a:t>Community Resources</a:t>
            </a:r>
          </a:p>
          <a:p>
            <a:r>
              <a:rPr lang="en-US" sz="1800" dirty="0">
                <a:solidFill>
                  <a:srgbClr val="0563C1"/>
                </a:solidFill>
                <a:hlinkClick r:id="rId3">
                  <a:extLst>
                    <a:ext uri="{A12FA001-AC4F-418D-AE19-62706E023703}">
                      <ahyp:hlinkClr xmlns:ahyp="http://schemas.microsoft.com/office/drawing/2018/hyperlinkcolor" val="tx"/>
                    </a:ext>
                  </a:extLst>
                </a:hlinkClick>
              </a:rPr>
              <a:t>CDC</a:t>
            </a:r>
            <a:endParaRPr lang="en-US" sz="1800" dirty="0">
              <a:hlinkClick r:id="rId4"/>
            </a:endParaRPr>
          </a:p>
          <a:p>
            <a:r>
              <a:rPr lang="en-US" sz="1800" dirty="0">
                <a:hlinkClick r:id="rId4"/>
              </a:rPr>
              <a:t>Canadian Physical Activity Guidelines</a:t>
            </a:r>
            <a:endParaRPr lang="en-US" sz="1800" dirty="0"/>
          </a:p>
          <a:p>
            <a:r>
              <a:rPr lang="en-US" sz="1800" dirty="0">
                <a:hlinkClick r:id="rId5"/>
              </a:rPr>
              <a:t>raisingchildren.net.au</a:t>
            </a:r>
            <a:endParaRPr lang="en-US" sz="1800" dirty="0"/>
          </a:p>
        </p:txBody>
      </p:sp>
      <p:sp>
        <p:nvSpPr>
          <p:cNvPr id="12" name="Content Placeholder 8">
            <a:extLst>
              <a:ext uri="{FF2B5EF4-FFF2-40B4-BE49-F238E27FC236}">
                <a16:creationId xmlns:a16="http://schemas.microsoft.com/office/drawing/2014/main" id="{417B33F9-A7A1-4231-B8C2-F08B2161BA07}"/>
              </a:ext>
            </a:extLst>
          </p:cNvPr>
          <p:cNvSpPr txBox="1">
            <a:spLocks/>
          </p:cNvSpPr>
          <p:nvPr/>
        </p:nvSpPr>
        <p:spPr>
          <a:xfrm>
            <a:off x="4510536" y="1261389"/>
            <a:ext cx="3886200" cy="3263504"/>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t>Community Resources</a:t>
            </a:r>
          </a:p>
          <a:p>
            <a:r>
              <a:rPr lang="en-US" sz="2100" dirty="0">
                <a:hlinkClick r:id="rId6"/>
              </a:rPr>
              <a:t>Munroe Meyer Recreational Therapy Programs</a:t>
            </a:r>
            <a:endParaRPr lang="en-US" sz="2100" dirty="0"/>
          </a:p>
          <a:p>
            <a:r>
              <a:rPr lang="en-US" sz="2100" dirty="0">
                <a:hlinkClick r:id="rId7"/>
              </a:rPr>
              <a:t>Special Olympics</a:t>
            </a:r>
            <a:endParaRPr lang="en-US" sz="2100" dirty="0"/>
          </a:p>
          <a:p>
            <a:pPr lvl="1"/>
            <a:r>
              <a:rPr lang="en-US" sz="1800" dirty="0">
                <a:hlinkClick r:id="rId8"/>
              </a:rPr>
              <a:t>Young Athletes</a:t>
            </a:r>
            <a:endParaRPr lang="en-US" sz="1800" dirty="0"/>
          </a:p>
          <a:p>
            <a:r>
              <a:rPr lang="en-US" sz="2100" dirty="0">
                <a:hlinkClick r:id="rId9"/>
              </a:rPr>
              <a:t>Dancing Beyond Limits</a:t>
            </a:r>
            <a:endParaRPr lang="en-US" sz="2100" dirty="0"/>
          </a:p>
          <a:p>
            <a:r>
              <a:rPr lang="en-US" sz="2100" dirty="0">
                <a:hlinkClick r:id="rId10"/>
              </a:rPr>
              <a:t>TOPSoccer</a:t>
            </a:r>
            <a:endParaRPr lang="en-US" sz="2100" dirty="0"/>
          </a:p>
          <a:p>
            <a:r>
              <a:rPr lang="en-US" sz="2100" dirty="0" err="1">
                <a:hlinkClick r:id="rId11"/>
              </a:rPr>
              <a:t>AllPlay</a:t>
            </a:r>
            <a:endParaRPr lang="en-US" sz="2100" dirty="0"/>
          </a:p>
          <a:p>
            <a:r>
              <a:rPr lang="en-US" sz="2100" dirty="0">
                <a:hlinkClick r:id="rId12"/>
              </a:rPr>
              <a:t>Metro Stars Gymnastics</a:t>
            </a:r>
            <a:endParaRPr lang="en-US" sz="2100" dirty="0"/>
          </a:p>
          <a:p>
            <a:r>
              <a:rPr lang="en-US" sz="2100" dirty="0"/>
              <a:t>Adapted Swimming</a:t>
            </a:r>
          </a:p>
        </p:txBody>
      </p:sp>
    </p:spTree>
    <p:extLst>
      <p:ext uri="{BB962C8B-B14F-4D97-AF65-F5344CB8AC3E}">
        <p14:creationId xmlns:p14="http://schemas.microsoft.com/office/powerpoint/2010/main" val="739069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A1442-7B2A-43B6-8EB6-ADA75D5F2031}"/>
              </a:ext>
            </a:extLst>
          </p:cNvPr>
          <p:cNvSpPr>
            <a:spLocks noGrp="1"/>
          </p:cNvSpPr>
          <p:nvPr>
            <p:ph type="title"/>
          </p:nvPr>
        </p:nvSpPr>
        <p:spPr>
          <a:xfrm>
            <a:off x="473202" y="371995"/>
            <a:ext cx="3146355" cy="4229123"/>
          </a:xfrm>
          <a:noFill/>
        </p:spPr>
        <p:txBody>
          <a:bodyPr anchor="ctr">
            <a:normAutofit/>
          </a:bodyPr>
          <a:lstStyle/>
          <a:p>
            <a:r>
              <a:rPr lang="en-US" sz="3600"/>
              <a:t>Physical Characteristics of Down Syndrome</a:t>
            </a:r>
          </a:p>
        </p:txBody>
      </p:sp>
      <p:graphicFrame>
        <p:nvGraphicFramePr>
          <p:cNvPr id="12" name="Content Placeholder 2">
            <a:extLst>
              <a:ext uri="{FF2B5EF4-FFF2-40B4-BE49-F238E27FC236}">
                <a16:creationId xmlns:a16="http://schemas.microsoft.com/office/drawing/2014/main" id="{820EED9C-3BE9-415E-8F26-F23DDC213476}"/>
              </a:ext>
            </a:extLst>
          </p:cNvPr>
          <p:cNvGraphicFramePr>
            <a:graphicFrameLocks noGrp="1"/>
          </p:cNvGraphicFramePr>
          <p:nvPr>
            <p:ph idx="1"/>
            <p:extLst>
              <p:ext uri="{D42A27DB-BD31-4B8C-83A1-F6EECF244321}">
                <p14:modId xmlns:p14="http://schemas.microsoft.com/office/powerpoint/2010/main" val="811445710"/>
              </p:ext>
            </p:extLst>
          </p:nvPr>
        </p:nvGraphicFramePr>
        <p:xfrm>
          <a:off x="3686960" y="649939"/>
          <a:ext cx="4690292" cy="3792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72698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804CCDD-88C7-4B43-A381-F2D8DAF62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2CF84E-85F8-4A55-B88C-AA0EC596B2DC}"/>
              </a:ext>
            </a:extLst>
          </p:cNvPr>
          <p:cNvSpPr>
            <a:spLocks noGrp="1"/>
          </p:cNvSpPr>
          <p:nvPr>
            <p:ph type="title"/>
          </p:nvPr>
        </p:nvSpPr>
        <p:spPr>
          <a:xfrm>
            <a:off x="459486" y="273843"/>
            <a:ext cx="3915918" cy="1549908"/>
          </a:xfrm>
        </p:spPr>
        <p:txBody>
          <a:bodyPr vert="horz" lIns="91440" tIns="45720" rIns="91440" bIns="45720" rtlCol="0" anchor="b">
            <a:normAutofit/>
          </a:bodyPr>
          <a:lstStyle/>
          <a:p>
            <a:pPr defTabSz="914400"/>
            <a:r>
              <a:rPr lang="en-US" sz="4100" b="1" kern="1200">
                <a:solidFill>
                  <a:schemeClr val="tx1"/>
                </a:solidFill>
                <a:effectLst>
                  <a:outerShdw blurRad="38100" dist="38100" dir="2700000" algn="tl">
                    <a:srgbClr val="000000">
                      <a:alpha val="43137"/>
                    </a:srgbClr>
                  </a:outerShdw>
                </a:effectLst>
                <a:latin typeface="+mj-lt"/>
                <a:ea typeface="+mj-ea"/>
                <a:cs typeface="+mj-cs"/>
              </a:rPr>
              <a:t>FRIENDS</a:t>
            </a:r>
            <a:endParaRPr lang="en-US" sz="4100" b="1" kern="1200" dirty="0">
              <a:solidFill>
                <a:schemeClr val="tx1"/>
              </a:solidFill>
              <a:effectLst>
                <a:outerShdw blurRad="38100" dist="38100" dir="2700000" algn="tl">
                  <a:srgbClr val="000000">
                    <a:alpha val="43137"/>
                  </a:srgbClr>
                </a:outerShdw>
              </a:effectLst>
              <a:latin typeface="+mj-lt"/>
              <a:ea typeface="+mj-ea"/>
              <a:cs typeface="+mj-cs"/>
            </a:endParaRPr>
          </a:p>
        </p:txBody>
      </p:sp>
      <p:pic>
        <p:nvPicPr>
          <p:cNvPr id="7" name="Picture 6">
            <a:extLst>
              <a:ext uri="{FF2B5EF4-FFF2-40B4-BE49-F238E27FC236}">
                <a16:creationId xmlns:a16="http://schemas.microsoft.com/office/drawing/2014/main" id="{BB8A469F-993F-452A-9155-FCE211777E1D}"/>
              </a:ext>
            </a:extLst>
          </p:cNvPr>
          <p:cNvPicPr>
            <a:picLocks noChangeAspect="1"/>
          </p:cNvPicPr>
          <p:nvPr/>
        </p:nvPicPr>
        <p:blipFill rotWithShape="1">
          <a:blip r:embed="rId3"/>
          <a:srcRect r="5" b="7063"/>
          <a:stretch/>
        </p:blipFill>
        <p:spPr>
          <a:xfrm flipH="1">
            <a:off x="4795737" y="3"/>
            <a:ext cx="2068302" cy="1893474"/>
          </a:xfrm>
          <a:custGeom>
            <a:avLst/>
            <a:gdLst/>
            <a:ahLst/>
            <a:cxnLst/>
            <a:rect l="l" t="t" r="r" b="b"/>
            <a:pathLst>
              <a:path w="2757736" h="2524633">
                <a:moveTo>
                  <a:pt x="21123" y="0"/>
                </a:moveTo>
                <a:lnTo>
                  <a:pt x="2731055" y="0"/>
                </a:lnTo>
                <a:lnTo>
                  <a:pt x="2730838" y="5093"/>
                </a:lnTo>
                <a:cubicBezTo>
                  <a:pt x="2730487" y="45377"/>
                  <a:pt x="2732295" y="85646"/>
                  <a:pt x="2738658" y="125789"/>
                </a:cubicBezTo>
                <a:cubicBezTo>
                  <a:pt x="2756621" y="238377"/>
                  <a:pt x="2761924" y="352450"/>
                  <a:pt x="2754463" y="466085"/>
                </a:cubicBezTo>
                <a:cubicBezTo>
                  <a:pt x="2744150" y="620982"/>
                  <a:pt x="2730085" y="775628"/>
                  <a:pt x="2725799" y="930904"/>
                </a:cubicBezTo>
                <a:cubicBezTo>
                  <a:pt x="2721780" y="1082146"/>
                  <a:pt x="2734774" y="1233389"/>
                  <a:pt x="2744685" y="1383875"/>
                </a:cubicBezTo>
                <a:cubicBezTo>
                  <a:pt x="2759152" y="1603429"/>
                  <a:pt x="2748838" y="1823108"/>
                  <a:pt x="2739863" y="2042788"/>
                </a:cubicBezTo>
                <a:cubicBezTo>
                  <a:pt x="2736448" y="2125925"/>
                  <a:pt x="2737930" y="2209061"/>
                  <a:pt x="2740205" y="2292197"/>
                </a:cubicBezTo>
                <a:lnTo>
                  <a:pt x="2744484" y="2501376"/>
                </a:lnTo>
                <a:lnTo>
                  <a:pt x="2513574" y="2517337"/>
                </a:lnTo>
                <a:cubicBezTo>
                  <a:pt x="2415696" y="2521959"/>
                  <a:pt x="2317754" y="2524358"/>
                  <a:pt x="2219717" y="2524288"/>
                </a:cubicBezTo>
                <a:cubicBezTo>
                  <a:pt x="2139473" y="2526009"/>
                  <a:pt x="2059213" y="2521297"/>
                  <a:pt x="1979578" y="2510176"/>
                </a:cubicBezTo>
                <a:cubicBezTo>
                  <a:pt x="1865287" y="2491406"/>
                  <a:pt x="1749852" y="2477294"/>
                  <a:pt x="1633783" y="2489008"/>
                </a:cubicBezTo>
                <a:cubicBezTo>
                  <a:pt x="1553779" y="2497192"/>
                  <a:pt x="1473902" y="2501991"/>
                  <a:pt x="1393517" y="2501709"/>
                </a:cubicBezTo>
                <a:cubicBezTo>
                  <a:pt x="1208744" y="2501709"/>
                  <a:pt x="1023847" y="2500016"/>
                  <a:pt x="839074" y="2503543"/>
                </a:cubicBezTo>
                <a:cubicBezTo>
                  <a:pt x="674622" y="2506648"/>
                  <a:pt x="510804" y="2513421"/>
                  <a:pt x="346224" y="2496346"/>
                </a:cubicBezTo>
                <a:cubicBezTo>
                  <a:pt x="285491" y="2490066"/>
                  <a:pt x="224679" y="2485859"/>
                  <a:pt x="163814" y="2483127"/>
                </a:cubicBezTo>
                <a:lnTo>
                  <a:pt x="18517" y="2479653"/>
                </a:lnTo>
                <a:lnTo>
                  <a:pt x="18260" y="2465175"/>
                </a:lnTo>
                <a:cubicBezTo>
                  <a:pt x="17160" y="2423362"/>
                  <a:pt x="16458" y="2381580"/>
                  <a:pt x="22836" y="2339990"/>
                </a:cubicBezTo>
                <a:cubicBezTo>
                  <a:pt x="31895" y="2273000"/>
                  <a:pt x="32239" y="2205116"/>
                  <a:pt x="23857" y="2138036"/>
                </a:cubicBezTo>
                <a:cubicBezTo>
                  <a:pt x="8778" y="2011225"/>
                  <a:pt x="9721" y="1883023"/>
                  <a:pt x="26663" y="1756454"/>
                </a:cubicBezTo>
                <a:cubicBezTo>
                  <a:pt x="37125" y="1682587"/>
                  <a:pt x="43121" y="1606552"/>
                  <a:pt x="24367" y="1534088"/>
                </a:cubicBezTo>
                <a:cubicBezTo>
                  <a:pt x="-19775" y="1363773"/>
                  <a:pt x="5996" y="1193203"/>
                  <a:pt x="24367" y="1023781"/>
                </a:cubicBezTo>
                <a:cubicBezTo>
                  <a:pt x="35530" y="932794"/>
                  <a:pt x="35786" y="840798"/>
                  <a:pt x="25133" y="749747"/>
                </a:cubicBezTo>
                <a:cubicBezTo>
                  <a:pt x="6226" y="615268"/>
                  <a:pt x="2577" y="479090"/>
                  <a:pt x="14289" y="343797"/>
                </a:cubicBezTo>
                <a:cubicBezTo>
                  <a:pt x="24877" y="233188"/>
                  <a:pt x="35339" y="122324"/>
                  <a:pt x="22581" y="10822"/>
                </a:cubicBezTo>
                <a:close/>
              </a:path>
            </a:pathLst>
          </a:custGeom>
        </p:spPr>
      </p:pic>
      <p:pic>
        <p:nvPicPr>
          <p:cNvPr id="8" name="Picture 7">
            <a:extLst>
              <a:ext uri="{FF2B5EF4-FFF2-40B4-BE49-F238E27FC236}">
                <a16:creationId xmlns:a16="http://schemas.microsoft.com/office/drawing/2014/main" id="{B2581C47-2CEF-4BEB-A6A9-4C1C2C4EA855}"/>
              </a:ext>
            </a:extLst>
          </p:cNvPr>
          <p:cNvPicPr>
            <a:picLocks noChangeAspect="1"/>
          </p:cNvPicPr>
          <p:nvPr/>
        </p:nvPicPr>
        <p:blipFill rotWithShape="1">
          <a:blip r:embed="rId4"/>
          <a:srcRect l="8494" r="6322" b="-7"/>
          <a:stretch/>
        </p:blipFill>
        <p:spPr>
          <a:xfrm>
            <a:off x="7004530" y="10"/>
            <a:ext cx="2139470" cy="1890104"/>
          </a:xfrm>
          <a:custGeom>
            <a:avLst/>
            <a:gdLst/>
            <a:ahLst/>
            <a:cxnLst/>
            <a:rect l="l" t="t" r="r" b="b"/>
            <a:pathLst>
              <a:path w="2852627" h="2520152">
                <a:moveTo>
                  <a:pt x="10064" y="0"/>
                </a:moveTo>
                <a:lnTo>
                  <a:pt x="2852627" y="0"/>
                </a:lnTo>
                <a:lnTo>
                  <a:pt x="2852627" y="2486586"/>
                </a:lnTo>
                <a:lnTo>
                  <a:pt x="2722923" y="2488164"/>
                </a:lnTo>
                <a:cubicBezTo>
                  <a:pt x="2674488" y="2490004"/>
                  <a:pt x="2626073" y="2493170"/>
                  <a:pt x="2577690" y="2497898"/>
                </a:cubicBezTo>
                <a:cubicBezTo>
                  <a:pt x="2399458" y="2512970"/>
                  <a:pt x="2220528" y="2515143"/>
                  <a:pt x="2042042" y="2504390"/>
                </a:cubicBezTo>
                <a:cubicBezTo>
                  <a:pt x="1880764" y="2496911"/>
                  <a:pt x="1719740" y="2478563"/>
                  <a:pt x="1558080" y="2494228"/>
                </a:cubicBezTo>
                <a:cubicBezTo>
                  <a:pt x="1502460" y="2499592"/>
                  <a:pt x="1447854" y="2512575"/>
                  <a:pt x="1391850" y="2515538"/>
                </a:cubicBezTo>
                <a:cubicBezTo>
                  <a:pt x="1129488" y="2529651"/>
                  <a:pt x="868014" y="2508482"/>
                  <a:pt x="606540" y="2491124"/>
                </a:cubicBezTo>
                <a:cubicBezTo>
                  <a:pt x="511296" y="2484774"/>
                  <a:pt x="416054" y="2477012"/>
                  <a:pt x="320810" y="2494370"/>
                </a:cubicBezTo>
                <a:cubicBezTo>
                  <a:pt x="240438" y="2508129"/>
                  <a:pt x="158860" y="2510966"/>
                  <a:pt x="77878" y="2502837"/>
                </a:cubicBezTo>
                <a:lnTo>
                  <a:pt x="9154" y="2498029"/>
                </a:lnTo>
                <a:lnTo>
                  <a:pt x="8320" y="2462991"/>
                </a:lnTo>
                <a:cubicBezTo>
                  <a:pt x="6579" y="2338090"/>
                  <a:pt x="-9495" y="2212684"/>
                  <a:pt x="8320" y="2088414"/>
                </a:cubicBezTo>
                <a:cubicBezTo>
                  <a:pt x="37454" y="1869137"/>
                  <a:pt x="41459" y="1647554"/>
                  <a:pt x="20242" y="1427484"/>
                </a:cubicBezTo>
                <a:cubicBezTo>
                  <a:pt x="-386" y="1179282"/>
                  <a:pt x="-1860" y="930008"/>
                  <a:pt x="15822" y="681605"/>
                </a:cubicBezTo>
                <a:cubicBezTo>
                  <a:pt x="28413" y="497593"/>
                  <a:pt x="37789" y="313203"/>
                  <a:pt x="26537" y="128561"/>
                </a:cubicBezTo>
                <a:cubicBezTo>
                  <a:pt x="24327" y="93208"/>
                  <a:pt x="18400" y="58296"/>
                  <a:pt x="12757" y="23416"/>
                </a:cubicBezTo>
                <a:close/>
              </a:path>
            </a:pathLst>
          </a:custGeom>
        </p:spPr>
      </p:pic>
      <p:sp>
        <p:nvSpPr>
          <p:cNvPr id="20" name="sketch line">
            <a:extLst>
              <a:ext uri="{FF2B5EF4-FFF2-40B4-BE49-F238E27FC236}">
                <a16:creationId xmlns:a16="http://schemas.microsoft.com/office/drawing/2014/main" id="{BBECEAC1-4BBC-4815-B44E-D9B231A3F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40" y="1957401"/>
            <a:ext cx="3182691" cy="13716"/>
          </a:xfrm>
          <a:custGeom>
            <a:avLst/>
            <a:gdLst>
              <a:gd name="connsiteX0" fmla="*/ 0 w 3182691"/>
              <a:gd name="connsiteY0" fmla="*/ 0 h 13716"/>
              <a:gd name="connsiteX1" fmla="*/ 636538 w 3182691"/>
              <a:gd name="connsiteY1" fmla="*/ 0 h 13716"/>
              <a:gd name="connsiteX2" fmla="*/ 1273076 w 3182691"/>
              <a:gd name="connsiteY2" fmla="*/ 0 h 13716"/>
              <a:gd name="connsiteX3" fmla="*/ 1909615 w 3182691"/>
              <a:gd name="connsiteY3" fmla="*/ 0 h 13716"/>
              <a:gd name="connsiteX4" fmla="*/ 2482499 w 3182691"/>
              <a:gd name="connsiteY4" fmla="*/ 0 h 13716"/>
              <a:gd name="connsiteX5" fmla="*/ 3182691 w 3182691"/>
              <a:gd name="connsiteY5" fmla="*/ 0 h 13716"/>
              <a:gd name="connsiteX6" fmla="*/ 3182691 w 3182691"/>
              <a:gd name="connsiteY6" fmla="*/ 13716 h 13716"/>
              <a:gd name="connsiteX7" fmla="*/ 2609807 w 3182691"/>
              <a:gd name="connsiteY7" fmla="*/ 13716 h 13716"/>
              <a:gd name="connsiteX8" fmla="*/ 2068749 w 3182691"/>
              <a:gd name="connsiteY8" fmla="*/ 13716 h 13716"/>
              <a:gd name="connsiteX9" fmla="*/ 1432211 w 3182691"/>
              <a:gd name="connsiteY9" fmla="*/ 13716 h 13716"/>
              <a:gd name="connsiteX10" fmla="*/ 859327 w 3182691"/>
              <a:gd name="connsiteY10" fmla="*/ 13716 h 13716"/>
              <a:gd name="connsiteX11" fmla="*/ 0 w 3182691"/>
              <a:gd name="connsiteY11" fmla="*/ 13716 h 13716"/>
              <a:gd name="connsiteX12" fmla="*/ 0 w 3182691"/>
              <a:gd name="connsiteY12" fmla="*/ 0 h 13716"/>
              <a:gd name="connsiteX0" fmla="*/ 0 w 3182691"/>
              <a:gd name="connsiteY0" fmla="*/ 0 h 13716"/>
              <a:gd name="connsiteX1" fmla="*/ 572884 w 3182691"/>
              <a:gd name="connsiteY1" fmla="*/ 0 h 13716"/>
              <a:gd name="connsiteX2" fmla="*/ 1113942 w 3182691"/>
              <a:gd name="connsiteY2" fmla="*/ 0 h 13716"/>
              <a:gd name="connsiteX3" fmla="*/ 1686826 w 3182691"/>
              <a:gd name="connsiteY3" fmla="*/ 0 h 13716"/>
              <a:gd name="connsiteX4" fmla="*/ 2323364 w 3182691"/>
              <a:gd name="connsiteY4" fmla="*/ 0 h 13716"/>
              <a:gd name="connsiteX5" fmla="*/ 3182691 w 3182691"/>
              <a:gd name="connsiteY5" fmla="*/ 0 h 13716"/>
              <a:gd name="connsiteX6" fmla="*/ 3182691 w 3182691"/>
              <a:gd name="connsiteY6" fmla="*/ 13716 h 13716"/>
              <a:gd name="connsiteX7" fmla="*/ 2546153 w 3182691"/>
              <a:gd name="connsiteY7" fmla="*/ 13716 h 13716"/>
              <a:gd name="connsiteX8" fmla="*/ 1845961 w 3182691"/>
              <a:gd name="connsiteY8" fmla="*/ 13716 h 13716"/>
              <a:gd name="connsiteX9" fmla="*/ 1304903 w 3182691"/>
              <a:gd name="connsiteY9" fmla="*/ 13716 h 13716"/>
              <a:gd name="connsiteX10" fmla="*/ 604711 w 3182691"/>
              <a:gd name="connsiteY10" fmla="*/ 13716 h 13716"/>
              <a:gd name="connsiteX11" fmla="*/ 0 w 3182691"/>
              <a:gd name="connsiteY11" fmla="*/ 13716 h 13716"/>
              <a:gd name="connsiteX12" fmla="*/ 0 w 3182691"/>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3716"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69" y="4238"/>
                  <a:pt x="3183053" y="9645"/>
                  <a:pt x="3182691" y="13716"/>
                </a:cubicBezTo>
                <a:cubicBezTo>
                  <a:pt x="2941063" y="-1403"/>
                  <a:pt x="2872422" y="11622"/>
                  <a:pt x="2609807" y="13716"/>
                </a:cubicBezTo>
                <a:cubicBezTo>
                  <a:pt x="2341801" y="5460"/>
                  <a:pt x="2328606" y="24260"/>
                  <a:pt x="2068749" y="13716"/>
                </a:cubicBezTo>
                <a:cubicBezTo>
                  <a:pt x="1813820" y="-3451"/>
                  <a:pt x="1714804" y="33033"/>
                  <a:pt x="1432211" y="13716"/>
                </a:cubicBezTo>
                <a:cubicBezTo>
                  <a:pt x="1164810" y="-31578"/>
                  <a:pt x="993140" y="23003"/>
                  <a:pt x="859327" y="13716"/>
                </a:cubicBezTo>
                <a:cubicBezTo>
                  <a:pt x="750703" y="-29546"/>
                  <a:pt x="236193" y="34159"/>
                  <a:pt x="0" y="13716"/>
                </a:cubicBezTo>
                <a:cubicBezTo>
                  <a:pt x="-950" y="8514"/>
                  <a:pt x="-119" y="3449"/>
                  <a:pt x="0" y="0"/>
                </a:cubicBezTo>
                <a:close/>
              </a:path>
              <a:path w="3182691" h="13716"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1910" y="5403"/>
                  <a:pt x="3181850" y="9705"/>
                  <a:pt x="3182691" y="13716"/>
                </a:cubicBezTo>
                <a:cubicBezTo>
                  <a:pt x="3012562" y="-42392"/>
                  <a:pt x="2765408" y="31046"/>
                  <a:pt x="2546153" y="13716"/>
                </a:cubicBezTo>
                <a:cubicBezTo>
                  <a:pt x="2331952" y="9306"/>
                  <a:pt x="2142129" y="15233"/>
                  <a:pt x="1845961" y="13716"/>
                </a:cubicBezTo>
                <a:cubicBezTo>
                  <a:pt x="1537526" y="27422"/>
                  <a:pt x="1468653" y="-10747"/>
                  <a:pt x="1304903" y="13716"/>
                </a:cubicBezTo>
                <a:cubicBezTo>
                  <a:pt x="1191987" y="21566"/>
                  <a:pt x="927061" y="10054"/>
                  <a:pt x="604711" y="13716"/>
                </a:cubicBezTo>
                <a:cubicBezTo>
                  <a:pt x="273947" y="41005"/>
                  <a:pt x="111622" y="-29126"/>
                  <a:pt x="0" y="13716"/>
                </a:cubicBezTo>
                <a:cubicBezTo>
                  <a:pt x="242" y="7496"/>
                  <a:pt x="776" y="5947"/>
                  <a:pt x="0" y="0"/>
                </a:cubicBezTo>
                <a:close/>
              </a:path>
              <a:path w="3182691" h="13716"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2795" y="3768"/>
                  <a:pt x="3182801" y="10153"/>
                  <a:pt x="3182691" y="13716"/>
                </a:cubicBezTo>
                <a:cubicBezTo>
                  <a:pt x="2948637" y="12517"/>
                  <a:pt x="2873728" y="17755"/>
                  <a:pt x="2609807" y="13716"/>
                </a:cubicBezTo>
                <a:cubicBezTo>
                  <a:pt x="2342839" y="7298"/>
                  <a:pt x="2331621" y="25963"/>
                  <a:pt x="2068749" y="13716"/>
                </a:cubicBezTo>
                <a:cubicBezTo>
                  <a:pt x="1813814" y="-11924"/>
                  <a:pt x="1700576" y="32167"/>
                  <a:pt x="1432211" y="13716"/>
                </a:cubicBezTo>
                <a:cubicBezTo>
                  <a:pt x="1148444" y="-31625"/>
                  <a:pt x="987622" y="-2169"/>
                  <a:pt x="859327" y="13716"/>
                </a:cubicBezTo>
                <a:cubicBezTo>
                  <a:pt x="743387" y="32850"/>
                  <a:pt x="194182" y="14217"/>
                  <a:pt x="0" y="13716"/>
                </a:cubicBezTo>
                <a:cubicBezTo>
                  <a:pt x="84" y="8233"/>
                  <a:pt x="-347" y="318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3716"/>
                      <a:gd name="connsiteX1" fmla="*/ 636538 w 3182691"/>
                      <a:gd name="connsiteY1" fmla="*/ 0 h 13716"/>
                      <a:gd name="connsiteX2" fmla="*/ 1273076 w 3182691"/>
                      <a:gd name="connsiteY2" fmla="*/ 0 h 13716"/>
                      <a:gd name="connsiteX3" fmla="*/ 1909615 w 3182691"/>
                      <a:gd name="connsiteY3" fmla="*/ 0 h 13716"/>
                      <a:gd name="connsiteX4" fmla="*/ 2482499 w 3182691"/>
                      <a:gd name="connsiteY4" fmla="*/ 0 h 13716"/>
                      <a:gd name="connsiteX5" fmla="*/ 3182691 w 3182691"/>
                      <a:gd name="connsiteY5" fmla="*/ 0 h 13716"/>
                      <a:gd name="connsiteX6" fmla="*/ 3182691 w 3182691"/>
                      <a:gd name="connsiteY6" fmla="*/ 13716 h 13716"/>
                      <a:gd name="connsiteX7" fmla="*/ 2609807 w 3182691"/>
                      <a:gd name="connsiteY7" fmla="*/ 13716 h 13716"/>
                      <a:gd name="connsiteX8" fmla="*/ 2068749 w 3182691"/>
                      <a:gd name="connsiteY8" fmla="*/ 13716 h 13716"/>
                      <a:gd name="connsiteX9" fmla="*/ 1432211 w 3182691"/>
                      <a:gd name="connsiteY9" fmla="*/ 13716 h 13716"/>
                      <a:gd name="connsiteX10" fmla="*/ 859327 w 3182691"/>
                      <a:gd name="connsiteY10" fmla="*/ 13716 h 13716"/>
                      <a:gd name="connsiteX11" fmla="*/ 0 w 3182691"/>
                      <a:gd name="connsiteY11" fmla="*/ 13716 h 13716"/>
                      <a:gd name="connsiteX12" fmla="*/ 0 w 3182691"/>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3716"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2905" y="4075"/>
                          <a:pt x="3183007" y="9784"/>
                          <a:pt x="3182691" y="13716"/>
                        </a:cubicBezTo>
                        <a:cubicBezTo>
                          <a:pt x="2947041" y="12115"/>
                          <a:pt x="2875741" y="18365"/>
                          <a:pt x="2609807" y="13716"/>
                        </a:cubicBezTo>
                        <a:cubicBezTo>
                          <a:pt x="2343873" y="9067"/>
                          <a:pt x="2331203" y="27157"/>
                          <a:pt x="2068749" y="13716"/>
                        </a:cubicBezTo>
                        <a:cubicBezTo>
                          <a:pt x="1806295" y="275"/>
                          <a:pt x="1713773" y="42516"/>
                          <a:pt x="1432211" y="13716"/>
                        </a:cubicBezTo>
                        <a:cubicBezTo>
                          <a:pt x="1150649" y="-15084"/>
                          <a:pt x="982765" y="-825"/>
                          <a:pt x="859327" y="13716"/>
                        </a:cubicBezTo>
                        <a:cubicBezTo>
                          <a:pt x="735889" y="28257"/>
                          <a:pt x="254183" y="30659"/>
                          <a:pt x="0" y="13716"/>
                        </a:cubicBezTo>
                        <a:cubicBezTo>
                          <a:pt x="-535" y="8247"/>
                          <a:pt x="-201" y="2959"/>
                          <a:pt x="0" y="0"/>
                        </a:cubicBezTo>
                        <a:close/>
                      </a:path>
                      <a:path w="3182691" h="13716"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2125" y="5320"/>
                          <a:pt x="3182367" y="9001"/>
                          <a:pt x="3182691" y="13716"/>
                        </a:cubicBezTo>
                        <a:cubicBezTo>
                          <a:pt x="3026064" y="-15421"/>
                          <a:pt x="2775005" y="18495"/>
                          <a:pt x="2546153" y="13716"/>
                        </a:cubicBezTo>
                        <a:cubicBezTo>
                          <a:pt x="2317301" y="8937"/>
                          <a:pt x="2164351" y="-14456"/>
                          <a:pt x="1845961" y="13716"/>
                        </a:cubicBezTo>
                        <a:cubicBezTo>
                          <a:pt x="1527571" y="41888"/>
                          <a:pt x="1455006" y="1252"/>
                          <a:pt x="1304903" y="13716"/>
                        </a:cubicBezTo>
                        <a:cubicBezTo>
                          <a:pt x="1154800" y="26180"/>
                          <a:pt x="942107" y="-16628"/>
                          <a:pt x="604711" y="13716"/>
                        </a:cubicBezTo>
                        <a:cubicBezTo>
                          <a:pt x="267315" y="44060"/>
                          <a:pt x="141927" y="-12967"/>
                          <a:pt x="0" y="13716"/>
                        </a:cubicBezTo>
                        <a:cubicBezTo>
                          <a:pt x="58" y="7834"/>
                          <a:pt x="453" y="583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8A64833-0059-4FE8-A04D-C9AC7955DA5A}"/>
              </a:ext>
            </a:extLst>
          </p:cNvPr>
          <p:cNvSpPr>
            <a:spLocks noGrp="1"/>
          </p:cNvSpPr>
          <p:nvPr>
            <p:ph sz="half" idx="1"/>
          </p:nvPr>
        </p:nvSpPr>
        <p:spPr>
          <a:xfrm>
            <a:off x="459486" y="2132838"/>
            <a:ext cx="3915918" cy="2496312"/>
          </a:xfrm>
        </p:spPr>
        <p:txBody>
          <a:bodyPr vert="horz" lIns="91440" tIns="45720" rIns="91440" bIns="45720" rtlCol="0">
            <a:normAutofit/>
          </a:bodyPr>
          <a:lstStyle/>
          <a:p>
            <a:pPr indent="-228600" defTabSz="914400"/>
            <a:r>
              <a:rPr lang="en-US" sz="1700"/>
              <a:t>Friendships help</a:t>
            </a:r>
          </a:p>
          <a:p>
            <a:pPr lvl="1" indent="-228600" defTabSz="914400"/>
            <a:r>
              <a:rPr lang="en-US" sz="1700"/>
              <a:t>promote social, cognitive, language, and emotional development</a:t>
            </a:r>
          </a:p>
          <a:p>
            <a:pPr lvl="1" indent="-228600" defTabSz="914400"/>
            <a:r>
              <a:rPr lang="en-US" sz="1700"/>
              <a:t>Provide security and social support</a:t>
            </a:r>
          </a:p>
          <a:p>
            <a:pPr lvl="1" indent="-228600" defTabSz="914400"/>
            <a:r>
              <a:rPr lang="en-US" sz="1700"/>
              <a:t>support social problem-solving skills</a:t>
            </a:r>
          </a:p>
          <a:p>
            <a:pPr lvl="1" indent="-228600" defTabSz="914400"/>
            <a:r>
              <a:rPr lang="en-US" sz="1700"/>
              <a:t>Improve attitudes about school, self-image, and overall well-being</a:t>
            </a:r>
          </a:p>
          <a:p>
            <a:pPr lvl="1" indent="-228600" defTabSz="914400"/>
            <a:endParaRPr lang="en-US" sz="1700" b="1" dirty="0"/>
          </a:p>
          <a:p>
            <a:pPr lvl="1" indent="-228600" defTabSz="914400"/>
            <a:endParaRPr lang="en-US" sz="1700" b="1" dirty="0"/>
          </a:p>
        </p:txBody>
      </p:sp>
      <p:pic>
        <p:nvPicPr>
          <p:cNvPr id="9" name="Content Placeholder 5">
            <a:extLst>
              <a:ext uri="{FF2B5EF4-FFF2-40B4-BE49-F238E27FC236}">
                <a16:creationId xmlns:a16="http://schemas.microsoft.com/office/drawing/2014/main" id="{3A2AEDC2-BF85-4093-97C3-7C82E85304EB}"/>
              </a:ext>
            </a:extLst>
          </p:cNvPr>
          <p:cNvPicPr>
            <a:picLocks noGrp="1" noChangeAspect="1"/>
          </p:cNvPicPr>
          <p:nvPr>
            <p:ph sz="half" idx="2"/>
          </p:nvPr>
        </p:nvPicPr>
        <p:blipFill rotWithShape="1">
          <a:blip r:embed="rId5"/>
          <a:srcRect l="14990" r="10751"/>
          <a:stretch/>
        </p:blipFill>
        <p:spPr>
          <a:xfrm>
            <a:off x="4791525" y="2037055"/>
            <a:ext cx="4352475" cy="3106443"/>
          </a:xfrm>
          <a:custGeom>
            <a:avLst/>
            <a:gdLst/>
            <a:ahLst/>
            <a:cxnLst/>
            <a:rect l="l" t="t" r="r" b="b"/>
            <a:pathLst>
              <a:path w="5803299" h="4141924">
                <a:moveTo>
                  <a:pt x="4086182" y="1329"/>
                </a:moveTo>
                <a:cubicBezTo>
                  <a:pt x="4156698" y="-1238"/>
                  <a:pt x="4227324" y="-85"/>
                  <a:pt x="4297823" y="4799"/>
                </a:cubicBezTo>
                <a:cubicBezTo>
                  <a:pt x="4587107" y="19899"/>
                  <a:pt x="4876647" y="16089"/>
                  <a:pt x="5166059" y="27661"/>
                </a:cubicBezTo>
                <a:cubicBezTo>
                  <a:pt x="5261555" y="31612"/>
                  <a:pt x="5356545" y="10444"/>
                  <a:pt x="5451787" y="9315"/>
                </a:cubicBezTo>
                <a:cubicBezTo>
                  <a:pt x="5565889" y="7904"/>
                  <a:pt x="5680275" y="12949"/>
                  <a:pt x="5794837" y="16636"/>
                </a:cubicBezTo>
                <a:lnTo>
                  <a:pt x="5803299" y="16810"/>
                </a:lnTo>
                <a:lnTo>
                  <a:pt x="5803299" y="4141924"/>
                </a:lnTo>
                <a:lnTo>
                  <a:pt x="25520" y="4141924"/>
                </a:lnTo>
                <a:lnTo>
                  <a:pt x="38276" y="3985509"/>
                </a:lnTo>
                <a:cubicBezTo>
                  <a:pt x="68779" y="3844294"/>
                  <a:pt x="65552" y="3697862"/>
                  <a:pt x="28835" y="3558127"/>
                </a:cubicBezTo>
                <a:cubicBezTo>
                  <a:pt x="-4463" y="3426468"/>
                  <a:pt x="-11352" y="3294426"/>
                  <a:pt x="21053" y="3161618"/>
                </a:cubicBezTo>
                <a:cubicBezTo>
                  <a:pt x="51646" y="3038188"/>
                  <a:pt x="50153" y="2908978"/>
                  <a:pt x="16716" y="2786288"/>
                </a:cubicBezTo>
                <a:cubicBezTo>
                  <a:pt x="9316" y="2754521"/>
                  <a:pt x="4787" y="2722155"/>
                  <a:pt x="3192" y="2689584"/>
                </a:cubicBezTo>
                <a:cubicBezTo>
                  <a:pt x="-6887" y="2570683"/>
                  <a:pt x="10081" y="2453440"/>
                  <a:pt x="24242" y="2335942"/>
                </a:cubicBezTo>
                <a:cubicBezTo>
                  <a:pt x="33683" y="2261054"/>
                  <a:pt x="48099" y="2185401"/>
                  <a:pt x="24242" y="2111279"/>
                </a:cubicBezTo>
                <a:cubicBezTo>
                  <a:pt x="7899" y="2059623"/>
                  <a:pt x="4264" y="2004791"/>
                  <a:pt x="13654" y="1951426"/>
                </a:cubicBezTo>
                <a:cubicBezTo>
                  <a:pt x="29486" y="1856713"/>
                  <a:pt x="32790" y="1760329"/>
                  <a:pt x="23477" y="1664761"/>
                </a:cubicBezTo>
                <a:cubicBezTo>
                  <a:pt x="17328" y="1601751"/>
                  <a:pt x="18272" y="1538243"/>
                  <a:pt x="26284" y="1475437"/>
                </a:cubicBezTo>
                <a:cubicBezTo>
                  <a:pt x="36872" y="1390981"/>
                  <a:pt x="53330" y="1304994"/>
                  <a:pt x="33300" y="1220284"/>
                </a:cubicBezTo>
                <a:cubicBezTo>
                  <a:pt x="1406" y="1085690"/>
                  <a:pt x="7785" y="951224"/>
                  <a:pt x="20543" y="815610"/>
                </a:cubicBezTo>
                <a:cubicBezTo>
                  <a:pt x="30111" y="714697"/>
                  <a:pt x="40700" y="612636"/>
                  <a:pt x="21563" y="510574"/>
                </a:cubicBezTo>
                <a:cubicBezTo>
                  <a:pt x="13335" y="463218"/>
                  <a:pt x="13335" y="414790"/>
                  <a:pt x="21563" y="367433"/>
                </a:cubicBezTo>
                <a:cubicBezTo>
                  <a:pt x="31514" y="303645"/>
                  <a:pt x="40955" y="240494"/>
                  <a:pt x="28197" y="176068"/>
                </a:cubicBezTo>
                <a:cubicBezTo>
                  <a:pt x="22584" y="148001"/>
                  <a:pt x="18374" y="119679"/>
                  <a:pt x="15439" y="91357"/>
                </a:cubicBezTo>
                <a:lnTo>
                  <a:pt x="13471" y="15444"/>
                </a:lnTo>
                <a:lnTo>
                  <a:pt x="161497" y="23093"/>
                </a:lnTo>
                <a:cubicBezTo>
                  <a:pt x="242184" y="25544"/>
                  <a:pt x="322886" y="25615"/>
                  <a:pt x="403652" y="21310"/>
                </a:cubicBezTo>
                <a:cubicBezTo>
                  <a:pt x="579090" y="9611"/>
                  <a:pt x="755048" y="12123"/>
                  <a:pt x="930155" y="28790"/>
                </a:cubicBezTo>
                <a:cubicBezTo>
                  <a:pt x="934727" y="29284"/>
                  <a:pt x="939871" y="27908"/>
                  <a:pt x="944744" y="27978"/>
                </a:cubicBezTo>
                <a:lnTo>
                  <a:pt x="944756" y="27986"/>
                </a:lnTo>
                <a:lnTo>
                  <a:pt x="949368" y="27641"/>
                </a:lnTo>
                <a:lnTo>
                  <a:pt x="981805" y="30065"/>
                </a:lnTo>
                <a:lnTo>
                  <a:pt x="983936" y="28984"/>
                </a:lnTo>
                <a:cubicBezTo>
                  <a:pt x="988825" y="29108"/>
                  <a:pt x="993905" y="30625"/>
                  <a:pt x="998603" y="30483"/>
                </a:cubicBezTo>
                <a:cubicBezTo>
                  <a:pt x="1047368" y="29496"/>
                  <a:pt x="1096133" y="30483"/>
                  <a:pt x="1144770" y="25121"/>
                </a:cubicBezTo>
                <a:cubicBezTo>
                  <a:pt x="1267037" y="10007"/>
                  <a:pt x="1390204" y="6041"/>
                  <a:pt x="1513043" y="13266"/>
                </a:cubicBezTo>
                <a:cubicBezTo>
                  <a:pt x="1691465" y="24557"/>
                  <a:pt x="1870141" y="31472"/>
                  <a:pt x="2048943" y="16089"/>
                </a:cubicBezTo>
                <a:cubicBezTo>
                  <a:pt x="2150537" y="7480"/>
                  <a:pt x="2252129" y="-1693"/>
                  <a:pt x="2353721" y="10161"/>
                </a:cubicBezTo>
                <a:cubicBezTo>
                  <a:pt x="2440545" y="21000"/>
                  <a:pt x="2528079" y="22750"/>
                  <a:pt x="2615195" y="15383"/>
                </a:cubicBezTo>
                <a:cubicBezTo>
                  <a:pt x="2710489" y="8045"/>
                  <a:pt x="2806139" y="8045"/>
                  <a:pt x="2901433" y="15383"/>
                </a:cubicBezTo>
                <a:cubicBezTo>
                  <a:pt x="2992739" y="21029"/>
                  <a:pt x="3084299" y="30483"/>
                  <a:pt x="3175351" y="20323"/>
                </a:cubicBezTo>
                <a:cubicBezTo>
                  <a:pt x="3303357" y="6210"/>
                  <a:pt x="3430983" y="10867"/>
                  <a:pt x="3558737" y="19476"/>
                </a:cubicBezTo>
                <a:cubicBezTo>
                  <a:pt x="3664265" y="26532"/>
                  <a:pt x="3770177" y="36834"/>
                  <a:pt x="3875197" y="20181"/>
                </a:cubicBezTo>
                <a:cubicBezTo>
                  <a:pt x="3945258" y="10183"/>
                  <a:pt x="4015665" y="3895"/>
                  <a:pt x="4086182" y="1329"/>
                </a:cubicBezTo>
                <a:close/>
              </a:path>
            </a:pathLst>
          </a:custGeom>
        </p:spPr>
      </p:pic>
    </p:spTree>
    <p:extLst>
      <p:ext uri="{BB962C8B-B14F-4D97-AF65-F5344CB8AC3E}">
        <p14:creationId xmlns:p14="http://schemas.microsoft.com/office/powerpoint/2010/main" val="41008238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AC1364A-3E3D-4F0D-8776-78AF3A270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4887D4-1F87-4E3E-949C-1EAE2D775F78}"/>
              </a:ext>
            </a:extLst>
          </p:cNvPr>
          <p:cNvSpPr>
            <a:spLocks noGrp="1"/>
          </p:cNvSpPr>
          <p:nvPr>
            <p:ph type="title"/>
          </p:nvPr>
        </p:nvSpPr>
        <p:spPr>
          <a:xfrm>
            <a:off x="3598125" y="246888"/>
            <a:ext cx="5066720" cy="1337310"/>
          </a:xfrm>
        </p:spPr>
        <p:txBody>
          <a:bodyPr vert="horz" lIns="91440" tIns="45720" rIns="91440" bIns="45720" rtlCol="0" anchor="b">
            <a:normAutofit/>
          </a:bodyPr>
          <a:lstStyle/>
          <a:p>
            <a:pPr defTabSz="914400"/>
            <a:r>
              <a:rPr lang="en-US" sz="4100" b="1" dirty="0">
                <a:effectLst>
                  <a:outerShdw blurRad="38100" dist="38100" dir="2700000" algn="tl">
                    <a:srgbClr val="000000">
                      <a:alpha val="43137"/>
                    </a:srgbClr>
                  </a:outerShdw>
                </a:effectLst>
              </a:rPr>
              <a:t>FUN</a:t>
            </a:r>
          </a:p>
        </p:txBody>
      </p:sp>
      <p:pic>
        <p:nvPicPr>
          <p:cNvPr id="8" name="Picture 7">
            <a:extLst>
              <a:ext uri="{FF2B5EF4-FFF2-40B4-BE49-F238E27FC236}">
                <a16:creationId xmlns:a16="http://schemas.microsoft.com/office/drawing/2014/main" id="{8F821A14-7EDD-432F-8181-6A3F9A5B641E}"/>
              </a:ext>
            </a:extLst>
          </p:cNvPr>
          <p:cNvPicPr>
            <a:picLocks noChangeAspect="1"/>
          </p:cNvPicPr>
          <p:nvPr/>
        </p:nvPicPr>
        <p:blipFill>
          <a:blip r:embed="rId3"/>
          <a:stretch>
            <a:fillRect/>
          </a:stretch>
        </p:blipFill>
        <p:spPr>
          <a:xfrm>
            <a:off x="240030" y="155688"/>
            <a:ext cx="3010662" cy="26192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5"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8120" y="1796796"/>
            <a:ext cx="3182692" cy="13716"/>
          </a:xfrm>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 name="connsiteX0" fmla="*/ 0 w 3182692"/>
              <a:gd name="connsiteY0" fmla="*/ 0 h 13716"/>
              <a:gd name="connsiteX1" fmla="*/ 572885 w 3182692"/>
              <a:gd name="connsiteY1" fmla="*/ 0 h 13716"/>
              <a:gd name="connsiteX2" fmla="*/ 1113942 w 3182692"/>
              <a:gd name="connsiteY2" fmla="*/ 0 h 13716"/>
              <a:gd name="connsiteX3" fmla="*/ 1686827 w 3182692"/>
              <a:gd name="connsiteY3" fmla="*/ 0 h 13716"/>
              <a:gd name="connsiteX4" fmla="*/ 2323365 w 3182692"/>
              <a:gd name="connsiteY4" fmla="*/ 0 h 13716"/>
              <a:gd name="connsiteX5" fmla="*/ 3182692 w 3182692"/>
              <a:gd name="connsiteY5" fmla="*/ 0 h 13716"/>
              <a:gd name="connsiteX6" fmla="*/ 3182692 w 3182692"/>
              <a:gd name="connsiteY6" fmla="*/ 13716 h 13716"/>
              <a:gd name="connsiteX7" fmla="*/ 2546154 w 3182692"/>
              <a:gd name="connsiteY7" fmla="*/ 13716 h 13716"/>
              <a:gd name="connsiteX8" fmla="*/ 1845961 w 3182692"/>
              <a:gd name="connsiteY8" fmla="*/ 13716 h 13716"/>
              <a:gd name="connsiteX9" fmla="*/ 1304904 w 3182692"/>
              <a:gd name="connsiteY9" fmla="*/ 13716 h 13716"/>
              <a:gd name="connsiteX10" fmla="*/ 604711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70" y="4238"/>
                  <a:pt x="3183054" y="9645"/>
                  <a:pt x="3182692" y="13716"/>
                </a:cubicBezTo>
                <a:cubicBezTo>
                  <a:pt x="2944477" y="11253"/>
                  <a:pt x="2868931" y="7798"/>
                  <a:pt x="2609807" y="13716"/>
                </a:cubicBezTo>
                <a:cubicBezTo>
                  <a:pt x="2341556" y="1621"/>
                  <a:pt x="2324113" y="18134"/>
                  <a:pt x="2068750" y="13716"/>
                </a:cubicBezTo>
                <a:cubicBezTo>
                  <a:pt x="1817163" y="3280"/>
                  <a:pt x="1716254" y="21407"/>
                  <a:pt x="1432211" y="13716"/>
                </a:cubicBezTo>
                <a:cubicBezTo>
                  <a:pt x="1164747" y="-32709"/>
                  <a:pt x="993140" y="23003"/>
                  <a:pt x="859327" y="13716"/>
                </a:cubicBezTo>
                <a:cubicBezTo>
                  <a:pt x="750703" y="-29546"/>
                  <a:pt x="236193" y="34159"/>
                  <a:pt x="0" y="13716"/>
                </a:cubicBezTo>
                <a:cubicBezTo>
                  <a:pt x="-950" y="8514"/>
                  <a:pt x="-119" y="3449"/>
                  <a:pt x="0" y="0"/>
                </a:cubicBezTo>
                <a:close/>
              </a:path>
              <a:path w="3182692" h="13716"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1911" y="5403"/>
                  <a:pt x="3181851" y="9705"/>
                  <a:pt x="3182692" y="13716"/>
                </a:cubicBezTo>
                <a:cubicBezTo>
                  <a:pt x="3012563" y="-42392"/>
                  <a:pt x="2765409" y="31046"/>
                  <a:pt x="2546154" y="13716"/>
                </a:cubicBezTo>
                <a:cubicBezTo>
                  <a:pt x="2333381" y="9342"/>
                  <a:pt x="2154438" y="5266"/>
                  <a:pt x="1845961" y="13716"/>
                </a:cubicBezTo>
                <a:cubicBezTo>
                  <a:pt x="1531509" y="29240"/>
                  <a:pt x="1456631" y="-11178"/>
                  <a:pt x="1304904" y="13716"/>
                </a:cubicBezTo>
                <a:cubicBezTo>
                  <a:pt x="1168344" y="31779"/>
                  <a:pt x="928499" y="10475"/>
                  <a:pt x="604711" y="13716"/>
                </a:cubicBezTo>
                <a:cubicBezTo>
                  <a:pt x="285438" y="33435"/>
                  <a:pt x="116029" y="-26776"/>
                  <a:pt x="0" y="13716"/>
                </a:cubicBezTo>
                <a:cubicBezTo>
                  <a:pt x="242" y="7496"/>
                  <a:pt x="776" y="5947"/>
                  <a:pt x="0" y="0"/>
                </a:cubicBezTo>
                <a:close/>
              </a:path>
              <a:path w="3182692" h="13716"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2796" y="3768"/>
                  <a:pt x="3182802" y="10153"/>
                  <a:pt x="3182692" y="13716"/>
                </a:cubicBezTo>
                <a:cubicBezTo>
                  <a:pt x="2959845" y="21002"/>
                  <a:pt x="2868929" y="20408"/>
                  <a:pt x="2609807" y="13716"/>
                </a:cubicBezTo>
                <a:cubicBezTo>
                  <a:pt x="2341405" y="1420"/>
                  <a:pt x="2328488" y="15864"/>
                  <a:pt x="2068750" y="13716"/>
                </a:cubicBezTo>
                <a:cubicBezTo>
                  <a:pt x="1816113" y="-2177"/>
                  <a:pt x="1699345" y="32283"/>
                  <a:pt x="1432211" y="13716"/>
                </a:cubicBezTo>
                <a:cubicBezTo>
                  <a:pt x="1148381" y="-32756"/>
                  <a:pt x="987622" y="-2169"/>
                  <a:pt x="859327" y="13716"/>
                </a:cubicBezTo>
                <a:cubicBezTo>
                  <a:pt x="743387" y="32850"/>
                  <a:pt x="194182" y="14217"/>
                  <a:pt x="0" y="13716"/>
                </a:cubicBezTo>
                <a:cubicBezTo>
                  <a:pt x="84" y="8233"/>
                  <a:pt x="-347" y="318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2906" y="4075"/>
                          <a:pt x="3183008" y="9784"/>
                          <a:pt x="3182692" y="13716"/>
                        </a:cubicBezTo>
                        <a:cubicBezTo>
                          <a:pt x="2947402" y="17868"/>
                          <a:pt x="2876226" y="22619"/>
                          <a:pt x="2609807" y="13716"/>
                        </a:cubicBezTo>
                        <a:cubicBezTo>
                          <a:pt x="2343389" y="4813"/>
                          <a:pt x="2326689" y="21007"/>
                          <a:pt x="2068750" y="13716"/>
                        </a:cubicBezTo>
                        <a:cubicBezTo>
                          <a:pt x="1810811" y="6425"/>
                          <a:pt x="1713836" y="43647"/>
                          <a:pt x="1432211" y="13716"/>
                        </a:cubicBezTo>
                        <a:cubicBezTo>
                          <a:pt x="1150586" y="-16215"/>
                          <a:pt x="982765" y="-825"/>
                          <a:pt x="859327" y="13716"/>
                        </a:cubicBezTo>
                        <a:cubicBezTo>
                          <a:pt x="735889" y="28257"/>
                          <a:pt x="254183" y="30659"/>
                          <a:pt x="0" y="13716"/>
                        </a:cubicBezTo>
                        <a:cubicBezTo>
                          <a:pt x="-535" y="8247"/>
                          <a:pt x="-201" y="2959"/>
                          <a:pt x="0" y="0"/>
                        </a:cubicBezTo>
                        <a:close/>
                      </a:path>
                      <a:path w="3182692" h="13716"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2126" y="5320"/>
                          <a:pt x="3182368" y="9001"/>
                          <a:pt x="3182692" y="13716"/>
                        </a:cubicBezTo>
                        <a:cubicBezTo>
                          <a:pt x="3026065" y="-15421"/>
                          <a:pt x="2775006" y="18495"/>
                          <a:pt x="2546154" y="13716"/>
                        </a:cubicBezTo>
                        <a:cubicBezTo>
                          <a:pt x="2317302" y="8937"/>
                          <a:pt x="2168173" y="-13085"/>
                          <a:pt x="1845961" y="13716"/>
                        </a:cubicBezTo>
                        <a:cubicBezTo>
                          <a:pt x="1523749" y="40517"/>
                          <a:pt x="1450078" y="-5416"/>
                          <a:pt x="1304904" y="13716"/>
                        </a:cubicBezTo>
                        <a:cubicBezTo>
                          <a:pt x="1159730" y="32848"/>
                          <a:pt x="942635" y="-14593"/>
                          <a:pt x="604711" y="13716"/>
                        </a:cubicBezTo>
                        <a:cubicBezTo>
                          <a:pt x="266787" y="42025"/>
                          <a:pt x="141927" y="-12967"/>
                          <a:pt x="0" y="13716"/>
                        </a:cubicBezTo>
                        <a:cubicBezTo>
                          <a:pt x="58" y="7834"/>
                          <a:pt x="453" y="583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FBDB1D-B17E-4CE6-95F1-9C1515709BB3}"/>
              </a:ext>
            </a:extLst>
          </p:cNvPr>
          <p:cNvPicPr>
            <a:picLocks noChangeAspect="1"/>
          </p:cNvPicPr>
          <p:nvPr/>
        </p:nvPicPr>
        <p:blipFill rotWithShape="1">
          <a:blip r:embed="rId4"/>
          <a:srcRect l="15023" r="13218" b="-1"/>
          <a:stretch/>
        </p:blipFill>
        <p:spPr>
          <a:xfrm>
            <a:off x="647151" y="3112198"/>
            <a:ext cx="2182703" cy="1574102"/>
          </a:xfrm>
          <a:prstGeom prst="rect">
            <a:avLst/>
          </a:prstGeom>
        </p:spPr>
      </p:pic>
      <p:sp>
        <p:nvSpPr>
          <p:cNvPr id="3" name="Content Placeholder 2">
            <a:extLst>
              <a:ext uri="{FF2B5EF4-FFF2-40B4-BE49-F238E27FC236}">
                <a16:creationId xmlns:a16="http://schemas.microsoft.com/office/drawing/2014/main" id="{BFE0165E-B98F-46E0-8510-83A4D0C9D704}"/>
              </a:ext>
            </a:extLst>
          </p:cNvPr>
          <p:cNvSpPr>
            <a:spLocks noGrp="1"/>
          </p:cNvSpPr>
          <p:nvPr>
            <p:ph sz="half" idx="1"/>
          </p:nvPr>
        </p:nvSpPr>
        <p:spPr>
          <a:xfrm>
            <a:off x="3598120" y="2029968"/>
            <a:ext cx="5066720" cy="2612898"/>
          </a:xfrm>
        </p:spPr>
        <p:txBody>
          <a:bodyPr vert="horz" lIns="91440" tIns="45720" rIns="91440" bIns="45720" rtlCol="0">
            <a:normAutofit/>
          </a:bodyPr>
          <a:lstStyle/>
          <a:p>
            <a:pPr indent="-228600" defTabSz="914400"/>
            <a:r>
              <a:rPr lang="en-US" sz="1400" b="1" dirty="0"/>
              <a:t>Having FUN is a product of play</a:t>
            </a:r>
          </a:p>
          <a:p>
            <a:pPr indent="-228600" defTabSz="914400"/>
            <a:r>
              <a:rPr lang="en-US" sz="1400" b="1" dirty="0"/>
              <a:t>Supports cognitive, physical, social, and emotional well-being</a:t>
            </a:r>
          </a:p>
          <a:p>
            <a:pPr indent="-228600" defTabSz="914400"/>
            <a:r>
              <a:rPr lang="en-US" sz="1400" b="1" dirty="0"/>
              <a:t>Characteristics of optimal learning (1)</a:t>
            </a:r>
          </a:p>
          <a:p>
            <a:pPr lvl="1" indent="-228600" defTabSz="914400"/>
            <a:r>
              <a:rPr lang="en-US" sz="1400" b="1" dirty="0"/>
              <a:t>Active</a:t>
            </a:r>
          </a:p>
          <a:p>
            <a:pPr lvl="1" indent="-228600" defTabSz="914400"/>
            <a:r>
              <a:rPr lang="en-US" sz="1400" b="1" dirty="0"/>
              <a:t>Engaged</a:t>
            </a:r>
          </a:p>
          <a:p>
            <a:pPr lvl="1" indent="-228600" defTabSz="914400"/>
            <a:r>
              <a:rPr lang="en-US" sz="1400" b="1" dirty="0"/>
              <a:t>Meaningful</a:t>
            </a:r>
          </a:p>
          <a:p>
            <a:pPr lvl="1" indent="-228600" defTabSz="914400"/>
            <a:r>
              <a:rPr lang="en-US" sz="1400" b="1" dirty="0"/>
              <a:t>Social</a:t>
            </a:r>
          </a:p>
          <a:p>
            <a:pPr lvl="1" indent="-228600" defTabSz="914400"/>
            <a:r>
              <a:rPr lang="en-US" sz="1400" b="1" dirty="0"/>
              <a:t>Iterative</a:t>
            </a:r>
          </a:p>
          <a:p>
            <a:pPr lvl="1" indent="-228600" defTabSz="914400"/>
            <a:r>
              <a:rPr lang="en-US" sz="1400" b="1" dirty="0"/>
              <a:t>Joyful…or FUN!</a:t>
            </a:r>
          </a:p>
          <a:p>
            <a:pPr lvl="1" indent="-228600" defTabSz="914400"/>
            <a:endParaRPr lang="en-US" sz="1400" dirty="0"/>
          </a:p>
          <a:p>
            <a:pPr indent="-228600" defTabSz="914400"/>
            <a:endParaRPr lang="en-US" sz="1400" dirty="0"/>
          </a:p>
          <a:p>
            <a:pPr indent="-228600" defTabSz="914400"/>
            <a:endParaRPr lang="en-US" sz="1400" dirty="0"/>
          </a:p>
        </p:txBody>
      </p:sp>
    </p:spTree>
    <p:extLst>
      <p:ext uri="{BB962C8B-B14F-4D97-AF65-F5344CB8AC3E}">
        <p14:creationId xmlns:p14="http://schemas.microsoft.com/office/powerpoint/2010/main" val="31797686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977A1-217A-49C7-AAEF-2BEB92F0E084}"/>
              </a:ext>
            </a:extLst>
          </p:cNvPr>
          <p:cNvSpPr>
            <a:spLocks noGrp="1"/>
          </p:cNvSpPr>
          <p:nvPr>
            <p:ph type="title"/>
          </p:nvPr>
        </p:nvSpPr>
        <p:spPr>
          <a:xfrm>
            <a:off x="226611" y="228601"/>
            <a:ext cx="2696759" cy="998129"/>
          </a:xfrm>
        </p:spPr>
        <p:txBody>
          <a:bodyPr vert="horz" lIns="68580" tIns="34290" rIns="68580" bIns="34290" rtlCol="0" anchor="ctr">
            <a:normAutofit/>
          </a:bodyPr>
          <a:lstStyle/>
          <a:p>
            <a:r>
              <a:rPr lang="en-US" b="1" dirty="0"/>
              <a:t>FUTURE</a:t>
            </a:r>
          </a:p>
        </p:txBody>
      </p:sp>
      <p:sp>
        <p:nvSpPr>
          <p:cNvPr id="3" name="Content Placeholder 2">
            <a:extLst>
              <a:ext uri="{FF2B5EF4-FFF2-40B4-BE49-F238E27FC236}">
                <a16:creationId xmlns:a16="http://schemas.microsoft.com/office/drawing/2014/main" id="{D3FC925F-09F5-4A9B-B245-D79962414F07}"/>
              </a:ext>
            </a:extLst>
          </p:cNvPr>
          <p:cNvSpPr>
            <a:spLocks noGrp="1"/>
          </p:cNvSpPr>
          <p:nvPr>
            <p:ph sz="half" idx="1"/>
          </p:nvPr>
        </p:nvSpPr>
        <p:spPr>
          <a:xfrm>
            <a:off x="387624" y="1455329"/>
            <a:ext cx="3323517" cy="2931440"/>
          </a:xfrm>
        </p:spPr>
        <p:txBody>
          <a:bodyPr vert="horz" lIns="68580" tIns="34290" rIns="68580" bIns="34290" rtlCol="0">
            <a:normAutofit/>
          </a:bodyPr>
          <a:lstStyle/>
          <a:p>
            <a:r>
              <a:rPr lang="en-US" sz="1500" dirty="0"/>
              <a:t>Today sets the stage for tomorrow</a:t>
            </a:r>
          </a:p>
        </p:txBody>
      </p:sp>
      <p:pic>
        <p:nvPicPr>
          <p:cNvPr id="10" name="Picture 9">
            <a:extLst>
              <a:ext uri="{FF2B5EF4-FFF2-40B4-BE49-F238E27FC236}">
                <a16:creationId xmlns:a16="http://schemas.microsoft.com/office/drawing/2014/main" id="{76D1FE1E-BFB6-4C74-BFA2-BC45A374BB27}"/>
              </a:ext>
            </a:extLst>
          </p:cNvPr>
          <p:cNvPicPr>
            <a:picLocks noChangeAspect="1"/>
          </p:cNvPicPr>
          <p:nvPr/>
        </p:nvPicPr>
        <p:blipFill rotWithShape="1">
          <a:blip r:embed="rId3"/>
          <a:srcRect r="27646" b="-1"/>
          <a:stretch/>
        </p:blipFill>
        <p:spPr>
          <a:xfrm>
            <a:off x="3711141" y="1"/>
            <a:ext cx="5432859" cy="51434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pic>
        <p:nvPicPr>
          <p:cNvPr id="11" name="Picture 10">
            <a:extLst>
              <a:ext uri="{FF2B5EF4-FFF2-40B4-BE49-F238E27FC236}">
                <a16:creationId xmlns:a16="http://schemas.microsoft.com/office/drawing/2014/main" id="{BA924548-FDC1-4A9A-B3FF-E37139C373BB}"/>
              </a:ext>
            </a:extLst>
          </p:cNvPr>
          <p:cNvPicPr>
            <a:picLocks noChangeAspect="1"/>
          </p:cNvPicPr>
          <p:nvPr/>
        </p:nvPicPr>
        <p:blipFill>
          <a:blip r:embed="rId4"/>
          <a:stretch>
            <a:fillRect/>
          </a:stretch>
        </p:blipFill>
        <p:spPr>
          <a:xfrm>
            <a:off x="6841" y="4490791"/>
            <a:ext cx="6620830" cy="548687"/>
          </a:xfrm>
          <a:prstGeom prst="rect">
            <a:avLst/>
          </a:prstGeom>
        </p:spPr>
      </p:pic>
    </p:spTree>
    <p:extLst>
      <p:ext uri="{BB962C8B-B14F-4D97-AF65-F5344CB8AC3E}">
        <p14:creationId xmlns:p14="http://schemas.microsoft.com/office/powerpoint/2010/main" val="25381271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lowchart: Document 11">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1" y="0"/>
            <a:ext cx="2436019" cy="2550319"/>
          </a:xfrm>
          <a:prstGeom prst="flowChartDocument">
            <a:avLst/>
          </a:prstGeom>
          <a:solidFill>
            <a:srgbClr val="707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B149C2DD-4FB3-473F-9032-6F60E203BF12}"/>
              </a:ext>
            </a:extLst>
          </p:cNvPr>
          <p:cNvPicPr>
            <a:picLocks noChangeAspect="1"/>
          </p:cNvPicPr>
          <p:nvPr/>
        </p:nvPicPr>
        <p:blipFill rotWithShape="1">
          <a:blip r:embed="rId2"/>
          <a:srcRect l="2610" r="11181" b="-3"/>
          <a:stretch/>
        </p:blipFill>
        <p:spPr>
          <a:xfrm>
            <a:off x="3154363" y="523875"/>
            <a:ext cx="2720975" cy="4094163"/>
          </a:xfrm>
          <a:prstGeom prst="rect">
            <a:avLst/>
          </a:prstGeom>
        </p:spPr>
      </p:pic>
      <p:pic>
        <p:nvPicPr>
          <p:cNvPr id="7" name="Picture 6">
            <a:extLst>
              <a:ext uri="{FF2B5EF4-FFF2-40B4-BE49-F238E27FC236}">
                <a16:creationId xmlns:a16="http://schemas.microsoft.com/office/drawing/2014/main" id="{0660B86D-4224-41B3-8041-BA008D45FFCD}"/>
              </a:ext>
            </a:extLst>
          </p:cNvPr>
          <p:cNvPicPr>
            <a:picLocks noChangeAspect="1"/>
          </p:cNvPicPr>
          <p:nvPr/>
        </p:nvPicPr>
        <p:blipFill rotWithShape="1">
          <a:blip r:embed="rId3"/>
          <a:srcRect r="13791" b="-3"/>
          <a:stretch/>
        </p:blipFill>
        <p:spPr>
          <a:xfrm>
            <a:off x="5942013" y="523875"/>
            <a:ext cx="2720975" cy="4094163"/>
          </a:xfrm>
          <a:prstGeom prst="rect">
            <a:avLst/>
          </a:prstGeom>
        </p:spPr>
      </p:pic>
      <p:sp>
        <p:nvSpPr>
          <p:cNvPr id="2" name="Title 1">
            <a:extLst>
              <a:ext uri="{FF2B5EF4-FFF2-40B4-BE49-F238E27FC236}">
                <a16:creationId xmlns:a16="http://schemas.microsoft.com/office/drawing/2014/main" id="{9BB92648-E482-4726-B2E6-75DAC7230480}"/>
              </a:ext>
            </a:extLst>
          </p:cNvPr>
          <p:cNvSpPr>
            <a:spLocks noGrp="1"/>
          </p:cNvSpPr>
          <p:nvPr>
            <p:ph type="title"/>
          </p:nvPr>
        </p:nvSpPr>
        <p:spPr>
          <a:xfrm>
            <a:off x="628650" y="128371"/>
            <a:ext cx="2130136" cy="1778361"/>
          </a:xfrm>
        </p:spPr>
        <p:txBody>
          <a:bodyPr vert="horz" lIns="91440" tIns="45720" rIns="91440" bIns="45720" rtlCol="0" anchor="ctr">
            <a:normAutofit/>
          </a:bodyPr>
          <a:lstStyle/>
          <a:p>
            <a:pPr defTabSz="914400"/>
            <a:r>
              <a:rPr lang="en-US" sz="2400" b="1" kern="1200">
                <a:solidFill>
                  <a:srgbClr val="FFFFFF"/>
                </a:solidFill>
                <a:effectLst>
                  <a:outerShdw blurRad="38100" dist="38100" dir="2700000" algn="tl">
                    <a:srgbClr val="000000">
                      <a:alpha val="43137"/>
                    </a:srgbClr>
                  </a:outerShdw>
                </a:effectLst>
                <a:latin typeface="+mj-lt"/>
                <a:ea typeface="+mj-ea"/>
                <a:cs typeface="+mj-cs"/>
              </a:rPr>
              <a:t>How Can I Use This?</a:t>
            </a:r>
          </a:p>
        </p:txBody>
      </p:sp>
    </p:spTree>
    <p:extLst>
      <p:ext uri="{BB962C8B-B14F-4D97-AF65-F5344CB8AC3E}">
        <p14:creationId xmlns:p14="http://schemas.microsoft.com/office/powerpoint/2010/main" val="76785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45026-82A3-4CF4-8E8C-8A194A2C981F}"/>
              </a:ext>
            </a:extLst>
          </p:cNvPr>
          <p:cNvSpPr>
            <a:spLocks noGrp="1"/>
          </p:cNvSpPr>
          <p:nvPr>
            <p:ph type="title"/>
          </p:nvPr>
        </p:nvSpPr>
        <p:spPr>
          <a:xfrm>
            <a:off x="628650" y="482600"/>
            <a:ext cx="2493576" cy="4178300"/>
          </a:xfrm>
        </p:spPr>
        <p:txBody>
          <a:bodyPr>
            <a:normAutofit/>
          </a:bodyPr>
          <a:lstStyle/>
          <a:p>
            <a:r>
              <a:rPr lang="en-US" b="1" dirty="0">
                <a:effectLst>
                  <a:outerShdw blurRad="38100" dist="38100" dir="2700000" algn="tl">
                    <a:srgbClr val="000000">
                      <a:alpha val="43137"/>
                    </a:srgbClr>
                  </a:outerShdw>
                </a:effectLst>
              </a:rPr>
              <a:t>Early Intervention Services</a:t>
            </a:r>
          </a:p>
        </p:txBody>
      </p:sp>
      <p:graphicFrame>
        <p:nvGraphicFramePr>
          <p:cNvPr id="30" name="Content Placeholder 2">
            <a:extLst>
              <a:ext uri="{FF2B5EF4-FFF2-40B4-BE49-F238E27FC236}">
                <a16:creationId xmlns:a16="http://schemas.microsoft.com/office/drawing/2014/main" id="{19A8F008-31C1-4064-BF34-F43AAE6D1948}"/>
              </a:ext>
            </a:extLst>
          </p:cNvPr>
          <p:cNvGraphicFramePr>
            <a:graphicFrameLocks noGrp="1"/>
          </p:cNvGraphicFramePr>
          <p:nvPr>
            <p:ph idx="1"/>
          </p:nvPr>
        </p:nvGraphicFramePr>
        <p:xfrm>
          <a:off x="3905730" y="482600"/>
          <a:ext cx="4718786" cy="41480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49652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671122-6E3B-48DA-8C1F-F2CFA83B28F8}"/>
              </a:ext>
            </a:extLst>
          </p:cNvPr>
          <p:cNvSpPr>
            <a:spLocks noGrp="1"/>
          </p:cNvSpPr>
          <p:nvPr>
            <p:ph type="title"/>
          </p:nvPr>
        </p:nvSpPr>
        <p:spPr>
          <a:xfrm>
            <a:off x="628650" y="417891"/>
            <a:ext cx="2530602" cy="4175919"/>
          </a:xfrm>
        </p:spPr>
        <p:txBody>
          <a:bodyPr>
            <a:normAutofit/>
          </a:bodyPr>
          <a:lstStyle/>
          <a:p>
            <a:r>
              <a:rPr lang="en-US" sz="3900" b="1" dirty="0">
                <a:effectLst>
                  <a:outerShdw blurRad="38100" dist="38100" dir="2700000" algn="tl">
                    <a:srgbClr val="000000">
                      <a:alpha val="43137"/>
                    </a:srgbClr>
                  </a:outerShdw>
                </a:effectLst>
              </a:rPr>
              <a:t>School-Based Physical Therapy</a:t>
            </a:r>
          </a:p>
        </p:txBody>
      </p:sp>
      <p:graphicFrame>
        <p:nvGraphicFramePr>
          <p:cNvPr id="5" name="Content Placeholder 2">
            <a:extLst>
              <a:ext uri="{FF2B5EF4-FFF2-40B4-BE49-F238E27FC236}">
                <a16:creationId xmlns:a16="http://schemas.microsoft.com/office/drawing/2014/main" id="{9EFAA697-4A82-4B4F-8FA5-29352AFE0B86}"/>
              </a:ext>
            </a:extLst>
          </p:cNvPr>
          <p:cNvGraphicFramePr>
            <a:graphicFrameLocks noGrp="1"/>
          </p:cNvGraphicFramePr>
          <p:nvPr>
            <p:ph idx="1"/>
            <p:extLst>
              <p:ext uri="{D42A27DB-BD31-4B8C-83A1-F6EECF244321}">
                <p14:modId xmlns:p14="http://schemas.microsoft.com/office/powerpoint/2010/main" val="1070482676"/>
              </p:ext>
            </p:extLst>
          </p:nvPr>
        </p:nvGraphicFramePr>
        <p:xfrm>
          <a:off x="3819906" y="465294"/>
          <a:ext cx="4697730" cy="4128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04835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FBD27-7205-4601-8D4C-23F1ED53D725}"/>
              </a:ext>
            </a:extLst>
          </p:cNvPr>
          <p:cNvSpPr>
            <a:spLocks noGrp="1"/>
          </p:cNvSpPr>
          <p:nvPr>
            <p:ph type="title"/>
          </p:nvPr>
        </p:nvSpPr>
        <p:spPr>
          <a:xfrm>
            <a:off x="628650" y="482600"/>
            <a:ext cx="2213404" cy="4178300"/>
          </a:xfrm>
        </p:spPr>
        <p:txBody>
          <a:bodyPr>
            <a:normAutofit/>
          </a:bodyPr>
          <a:lstStyle/>
          <a:p>
            <a:r>
              <a:rPr lang="en-US" b="1" dirty="0">
                <a:effectLst>
                  <a:outerShdw blurRad="38100" dist="38100" dir="2700000" algn="tl">
                    <a:srgbClr val="000000">
                      <a:alpha val="43137"/>
                    </a:srgbClr>
                  </a:outerShdw>
                </a:effectLst>
              </a:rPr>
              <a:t>Outpatient Physical Therapy</a:t>
            </a:r>
          </a:p>
        </p:txBody>
      </p:sp>
      <p:graphicFrame>
        <p:nvGraphicFramePr>
          <p:cNvPr id="5" name="Content Placeholder 2">
            <a:extLst>
              <a:ext uri="{FF2B5EF4-FFF2-40B4-BE49-F238E27FC236}">
                <a16:creationId xmlns:a16="http://schemas.microsoft.com/office/drawing/2014/main" id="{896D66C1-8715-4CE2-9B6B-B451605D4B64}"/>
              </a:ext>
            </a:extLst>
          </p:cNvPr>
          <p:cNvGraphicFramePr>
            <a:graphicFrameLocks noGrp="1"/>
          </p:cNvGraphicFramePr>
          <p:nvPr>
            <p:ph idx="1"/>
          </p:nvPr>
        </p:nvGraphicFramePr>
        <p:xfrm>
          <a:off x="3905730" y="482600"/>
          <a:ext cx="4718786" cy="41480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48965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BB6EAE-1645-49FD-858F-DF47E92FE6D6}"/>
              </a:ext>
            </a:extLst>
          </p:cNvPr>
          <p:cNvSpPr>
            <a:spLocks noGrp="1"/>
          </p:cNvSpPr>
          <p:nvPr>
            <p:ph type="title"/>
          </p:nvPr>
        </p:nvSpPr>
        <p:spPr>
          <a:xfrm>
            <a:off x="628650" y="273843"/>
            <a:ext cx="7886700" cy="994173"/>
          </a:xfrm>
        </p:spPr>
        <p:txBody>
          <a:bodyPr>
            <a:normAutofit/>
          </a:bodyPr>
          <a:lstStyle/>
          <a:p>
            <a:r>
              <a:rPr lang="en-US" sz="4100"/>
              <a:t>References</a:t>
            </a:r>
          </a:p>
        </p:txBody>
      </p:sp>
      <p:sp>
        <p:nvSpPr>
          <p:cNvPr id="1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258029"/>
            <a:ext cx="8140446" cy="13716"/>
          </a:xfrm>
          <a:custGeom>
            <a:avLst/>
            <a:gdLst>
              <a:gd name="connsiteX0" fmla="*/ 0 w 8140446"/>
              <a:gd name="connsiteY0" fmla="*/ 0 h 13716"/>
              <a:gd name="connsiteX1" fmla="*/ 434157 w 8140446"/>
              <a:gd name="connsiteY1" fmla="*/ 0 h 13716"/>
              <a:gd name="connsiteX2" fmla="*/ 1193932 w 8140446"/>
              <a:gd name="connsiteY2" fmla="*/ 0 h 13716"/>
              <a:gd name="connsiteX3" fmla="*/ 1628089 w 8140446"/>
              <a:gd name="connsiteY3" fmla="*/ 0 h 13716"/>
              <a:gd name="connsiteX4" fmla="*/ 2225055 w 8140446"/>
              <a:gd name="connsiteY4" fmla="*/ 0 h 13716"/>
              <a:gd name="connsiteX5" fmla="*/ 3066235 w 8140446"/>
              <a:gd name="connsiteY5" fmla="*/ 0 h 13716"/>
              <a:gd name="connsiteX6" fmla="*/ 3744605 w 8140446"/>
              <a:gd name="connsiteY6" fmla="*/ 0 h 13716"/>
              <a:gd name="connsiteX7" fmla="*/ 4504380 w 8140446"/>
              <a:gd name="connsiteY7" fmla="*/ 0 h 13716"/>
              <a:gd name="connsiteX8" fmla="*/ 5101346 w 8140446"/>
              <a:gd name="connsiteY8" fmla="*/ 0 h 13716"/>
              <a:gd name="connsiteX9" fmla="*/ 5779717 w 8140446"/>
              <a:gd name="connsiteY9" fmla="*/ 0 h 13716"/>
              <a:gd name="connsiteX10" fmla="*/ 6620896 w 8140446"/>
              <a:gd name="connsiteY10" fmla="*/ 0 h 13716"/>
              <a:gd name="connsiteX11" fmla="*/ 7136458 w 8140446"/>
              <a:gd name="connsiteY11" fmla="*/ 0 h 13716"/>
              <a:gd name="connsiteX12" fmla="*/ 8140446 w 8140446"/>
              <a:gd name="connsiteY12" fmla="*/ 0 h 13716"/>
              <a:gd name="connsiteX13" fmla="*/ 8140446 w 8140446"/>
              <a:gd name="connsiteY13" fmla="*/ 13716 h 13716"/>
              <a:gd name="connsiteX14" fmla="*/ 7543480 w 8140446"/>
              <a:gd name="connsiteY14" fmla="*/ 13716 h 13716"/>
              <a:gd name="connsiteX15" fmla="*/ 7109323 w 8140446"/>
              <a:gd name="connsiteY15" fmla="*/ 13716 h 13716"/>
              <a:gd name="connsiteX16" fmla="*/ 6430952 w 8140446"/>
              <a:gd name="connsiteY16" fmla="*/ 13716 h 13716"/>
              <a:gd name="connsiteX17" fmla="*/ 5915391 w 8140446"/>
              <a:gd name="connsiteY17" fmla="*/ 13716 h 13716"/>
              <a:gd name="connsiteX18" fmla="*/ 5237020 w 8140446"/>
              <a:gd name="connsiteY18" fmla="*/ 13716 h 13716"/>
              <a:gd name="connsiteX19" fmla="*/ 4558650 w 8140446"/>
              <a:gd name="connsiteY19" fmla="*/ 13716 h 13716"/>
              <a:gd name="connsiteX20" fmla="*/ 3880279 w 8140446"/>
              <a:gd name="connsiteY20" fmla="*/ 13716 h 13716"/>
              <a:gd name="connsiteX21" fmla="*/ 3201909 w 8140446"/>
              <a:gd name="connsiteY21" fmla="*/ 13716 h 13716"/>
              <a:gd name="connsiteX22" fmla="*/ 2604943 w 8140446"/>
              <a:gd name="connsiteY22" fmla="*/ 13716 h 13716"/>
              <a:gd name="connsiteX23" fmla="*/ 1845168 w 8140446"/>
              <a:gd name="connsiteY23" fmla="*/ 13716 h 13716"/>
              <a:gd name="connsiteX24" fmla="*/ 1166797 w 8140446"/>
              <a:gd name="connsiteY24" fmla="*/ 13716 h 13716"/>
              <a:gd name="connsiteX25" fmla="*/ 0 w 8140446"/>
              <a:gd name="connsiteY25" fmla="*/ 13716 h 13716"/>
              <a:gd name="connsiteX26" fmla="*/ 0 w 8140446"/>
              <a:gd name="connsiteY26" fmla="*/ 0 h 13716"/>
              <a:gd name="connsiteX0" fmla="*/ 0 w 8140446"/>
              <a:gd name="connsiteY0" fmla="*/ 0 h 13716"/>
              <a:gd name="connsiteX1" fmla="*/ 596966 w 8140446"/>
              <a:gd name="connsiteY1" fmla="*/ 0 h 13716"/>
              <a:gd name="connsiteX2" fmla="*/ 1031123 w 8140446"/>
              <a:gd name="connsiteY2" fmla="*/ 0 h 13716"/>
              <a:gd name="connsiteX3" fmla="*/ 1872303 w 8140446"/>
              <a:gd name="connsiteY3" fmla="*/ 0 h 13716"/>
              <a:gd name="connsiteX4" fmla="*/ 2469269 w 8140446"/>
              <a:gd name="connsiteY4" fmla="*/ 0 h 13716"/>
              <a:gd name="connsiteX5" fmla="*/ 3066235 w 8140446"/>
              <a:gd name="connsiteY5" fmla="*/ 0 h 13716"/>
              <a:gd name="connsiteX6" fmla="*/ 3907414 w 8140446"/>
              <a:gd name="connsiteY6" fmla="*/ 0 h 13716"/>
              <a:gd name="connsiteX7" fmla="*/ 4422976 w 8140446"/>
              <a:gd name="connsiteY7" fmla="*/ 0 h 13716"/>
              <a:gd name="connsiteX8" fmla="*/ 5264155 w 8140446"/>
              <a:gd name="connsiteY8" fmla="*/ 0 h 13716"/>
              <a:gd name="connsiteX9" fmla="*/ 6105335 w 8140446"/>
              <a:gd name="connsiteY9" fmla="*/ 0 h 13716"/>
              <a:gd name="connsiteX10" fmla="*/ 6783705 w 8140446"/>
              <a:gd name="connsiteY10" fmla="*/ 0 h 13716"/>
              <a:gd name="connsiteX11" fmla="*/ 8140446 w 8140446"/>
              <a:gd name="connsiteY11" fmla="*/ 0 h 13716"/>
              <a:gd name="connsiteX12" fmla="*/ 8140446 w 8140446"/>
              <a:gd name="connsiteY12" fmla="*/ 13716 h 13716"/>
              <a:gd name="connsiteX13" fmla="*/ 7706289 w 8140446"/>
              <a:gd name="connsiteY13" fmla="*/ 13716 h 13716"/>
              <a:gd name="connsiteX14" fmla="*/ 6865109 w 8140446"/>
              <a:gd name="connsiteY14" fmla="*/ 13716 h 13716"/>
              <a:gd name="connsiteX15" fmla="*/ 6349548 w 8140446"/>
              <a:gd name="connsiteY15" fmla="*/ 13716 h 13716"/>
              <a:gd name="connsiteX16" fmla="*/ 5671177 w 8140446"/>
              <a:gd name="connsiteY16" fmla="*/ 13716 h 13716"/>
              <a:gd name="connsiteX17" fmla="*/ 4829998 w 8140446"/>
              <a:gd name="connsiteY17" fmla="*/ 13716 h 13716"/>
              <a:gd name="connsiteX18" fmla="*/ 4151627 w 8140446"/>
              <a:gd name="connsiteY18" fmla="*/ 13716 h 13716"/>
              <a:gd name="connsiteX19" fmla="*/ 3717470 w 8140446"/>
              <a:gd name="connsiteY19" fmla="*/ 13716 h 13716"/>
              <a:gd name="connsiteX20" fmla="*/ 3201909 w 8140446"/>
              <a:gd name="connsiteY20" fmla="*/ 13716 h 13716"/>
              <a:gd name="connsiteX21" fmla="*/ 2360729 w 8140446"/>
              <a:gd name="connsiteY21" fmla="*/ 13716 h 13716"/>
              <a:gd name="connsiteX22" fmla="*/ 1682359 w 8140446"/>
              <a:gd name="connsiteY22" fmla="*/ 13716 h 13716"/>
              <a:gd name="connsiteX23" fmla="*/ 1166797 w 8140446"/>
              <a:gd name="connsiteY23" fmla="*/ 13716 h 13716"/>
              <a:gd name="connsiteX24" fmla="*/ 0 w 8140446"/>
              <a:gd name="connsiteY24" fmla="*/ 13716 h 13716"/>
              <a:gd name="connsiteX25" fmla="*/ 0 w 8140446"/>
              <a:gd name="connsiteY25"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3716"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575" y="3138"/>
                  <a:pt x="8140433" y="8565"/>
                  <a:pt x="8140446" y="13716"/>
                </a:cubicBezTo>
                <a:cubicBezTo>
                  <a:pt x="7908069" y="-25208"/>
                  <a:pt x="7683037" y="17405"/>
                  <a:pt x="7543480" y="13716"/>
                </a:cubicBezTo>
                <a:cubicBezTo>
                  <a:pt x="7393752" y="5478"/>
                  <a:pt x="7221032" y="-7801"/>
                  <a:pt x="7109323" y="13716"/>
                </a:cubicBezTo>
                <a:cubicBezTo>
                  <a:pt x="7015297" y="17911"/>
                  <a:pt x="6599332" y="36327"/>
                  <a:pt x="6430952" y="13716"/>
                </a:cubicBezTo>
                <a:cubicBezTo>
                  <a:pt x="6292915" y="-38722"/>
                  <a:pt x="6142305" y="16935"/>
                  <a:pt x="5915391" y="13716"/>
                </a:cubicBezTo>
                <a:cubicBezTo>
                  <a:pt x="5682725" y="43271"/>
                  <a:pt x="5440566" y="26848"/>
                  <a:pt x="5237020" y="13716"/>
                </a:cubicBezTo>
                <a:cubicBezTo>
                  <a:pt x="5046456" y="6005"/>
                  <a:pt x="4706449" y="47404"/>
                  <a:pt x="4558650" y="13716"/>
                </a:cubicBezTo>
                <a:cubicBezTo>
                  <a:pt x="4361396" y="-5559"/>
                  <a:pt x="4145362" y="-26875"/>
                  <a:pt x="3880279" y="13716"/>
                </a:cubicBezTo>
                <a:cubicBezTo>
                  <a:pt x="3610716" y="20839"/>
                  <a:pt x="3472690" y="-564"/>
                  <a:pt x="3201909" y="13716"/>
                </a:cubicBezTo>
                <a:cubicBezTo>
                  <a:pt x="2913595" y="30525"/>
                  <a:pt x="2753317" y="-5721"/>
                  <a:pt x="2604943" y="13716"/>
                </a:cubicBezTo>
                <a:cubicBezTo>
                  <a:pt x="2450130" y="32417"/>
                  <a:pt x="1974183" y="35587"/>
                  <a:pt x="1845168" y="13716"/>
                </a:cubicBezTo>
                <a:cubicBezTo>
                  <a:pt x="1677929" y="-4352"/>
                  <a:pt x="1378098" y="-5344"/>
                  <a:pt x="1166797" y="13716"/>
                </a:cubicBezTo>
                <a:cubicBezTo>
                  <a:pt x="921150" y="48705"/>
                  <a:pt x="327457" y="42725"/>
                  <a:pt x="0" y="13716"/>
                </a:cubicBezTo>
                <a:cubicBezTo>
                  <a:pt x="-457" y="9675"/>
                  <a:pt x="580" y="3290"/>
                  <a:pt x="0" y="0"/>
                </a:cubicBezTo>
                <a:close/>
              </a:path>
              <a:path w="8140446" h="13716"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39761" y="5232"/>
                  <a:pt x="8140368" y="9058"/>
                  <a:pt x="8140446" y="13716"/>
                </a:cubicBezTo>
                <a:cubicBezTo>
                  <a:pt x="7961834" y="3834"/>
                  <a:pt x="7874097" y="5778"/>
                  <a:pt x="7706289" y="13716"/>
                </a:cubicBezTo>
                <a:cubicBezTo>
                  <a:pt x="7582508" y="-19492"/>
                  <a:pt x="7179551" y="-37683"/>
                  <a:pt x="6865109" y="13716"/>
                </a:cubicBezTo>
                <a:cubicBezTo>
                  <a:pt x="6583382" y="19545"/>
                  <a:pt x="6525821" y="32124"/>
                  <a:pt x="6349548" y="13716"/>
                </a:cubicBezTo>
                <a:cubicBezTo>
                  <a:pt x="6209953" y="6309"/>
                  <a:pt x="5959707" y="-52400"/>
                  <a:pt x="5671177" y="13716"/>
                </a:cubicBezTo>
                <a:cubicBezTo>
                  <a:pt x="5387744" y="25237"/>
                  <a:pt x="5228514" y="96935"/>
                  <a:pt x="4829998" y="13716"/>
                </a:cubicBezTo>
                <a:cubicBezTo>
                  <a:pt x="4415646" y="-33168"/>
                  <a:pt x="4343809" y="24382"/>
                  <a:pt x="4151627" y="13716"/>
                </a:cubicBezTo>
                <a:cubicBezTo>
                  <a:pt x="3950673" y="-14368"/>
                  <a:pt x="3879947" y="36571"/>
                  <a:pt x="3717470" y="13716"/>
                </a:cubicBezTo>
                <a:cubicBezTo>
                  <a:pt x="3558660" y="5538"/>
                  <a:pt x="3468854" y="24803"/>
                  <a:pt x="3201909" y="13716"/>
                </a:cubicBezTo>
                <a:cubicBezTo>
                  <a:pt x="2965673" y="5933"/>
                  <a:pt x="2568327" y="17544"/>
                  <a:pt x="2360729" y="13716"/>
                </a:cubicBezTo>
                <a:cubicBezTo>
                  <a:pt x="2171885" y="44572"/>
                  <a:pt x="1923258" y="11448"/>
                  <a:pt x="1682359" y="13716"/>
                </a:cubicBezTo>
                <a:cubicBezTo>
                  <a:pt x="1430698" y="-6950"/>
                  <a:pt x="1324229" y="-6323"/>
                  <a:pt x="1166797" y="13716"/>
                </a:cubicBezTo>
                <a:cubicBezTo>
                  <a:pt x="1001390" y="37223"/>
                  <a:pt x="324313" y="53392"/>
                  <a:pt x="0" y="13716"/>
                </a:cubicBezTo>
                <a:cubicBezTo>
                  <a:pt x="427" y="7441"/>
                  <a:pt x="425" y="4765"/>
                  <a:pt x="0" y="0"/>
                </a:cubicBezTo>
                <a:close/>
              </a:path>
              <a:path w="8140446" h="13716"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370" y="2812"/>
                  <a:pt x="8139830" y="9122"/>
                  <a:pt x="8140446" y="13716"/>
                </a:cubicBezTo>
                <a:cubicBezTo>
                  <a:pt x="7892673" y="-8584"/>
                  <a:pt x="7668025" y="-3922"/>
                  <a:pt x="7543480" y="13716"/>
                </a:cubicBezTo>
                <a:cubicBezTo>
                  <a:pt x="7406710" y="-8039"/>
                  <a:pt x="7207646" y="4321"/>
                  <a:pt x="7109323" y="13716"/>
                </a:cubicBezTo>
                <a:cubicBezTo>
                  <a:pt x="6993037" y="44439"/>
                  <a:pt x="6598723" y="54833"/>
                  <a:pt x="6430952" y="13716"/>
                </a:cubicBezTo>
                <a:cubicBezTo>
                  <a:pt x="6284771" y="10743"/>
                  <a:pt x="6162730" y="15778"/>
                  <a:pt x="5915391" y="13716"/>
                </a:cubicBezTo>
                <a:cubicBezTo>
                  <a:pt x="5684668" y="9031"/>
                  <a:pt x="5422852" y="49046"/>
                  <a:pt x="5237020" y="13716"/>
                </a:cubicBezTo>
                <a:cubicBezTo>
                  <a:pt x="5035482" y="21724"/>
                  <a:pt x="4719808" y="50573"/>
                  <a:pt x="4558650" y="13716"/>
                </a:cubicBezTo>
                <a:cubicBezTo>
                  <a:pt x="4375169" y="-40159"/>
                  <a:pt x="4137553" y="7514"/>
                  <a:pt x="3880279" y="13716"/>
                </a:cubicBezTo>
                <a:cubicBezTo>
                  <a:pt x="3624533" y="28076"/>
                  <a:pt x="3467387" y="1908"/>
                  <a:pt x="3201909" y="13716"/>
                </a:cubicBezTo>
                <a:cubicBezTo>
                  <a:pt x="2918126" y="68770"/>
                  <a:pt x="2717830" y="-21728"/>
                  <a:pt x="2604943" y="13716"/>
                </a:cubicBezTo>
                <a:cubicBezTo>
                  <a:pt x="2496133" y="39953"/>
                  <a:pt x="2003915" y="13682"/>
                  <a:pt x="1845168" y="13716"/>
                </a:cubicBezTo>
                <a:cubicBezTo>
                  <a:pt x="1694518" y="10417"/>
                  <a:pt x="1344959" y="39616"/>
                  <a:pt x="1166797" y="13716"/>
                </a:cubicBezTo>
                <a:cubicBezTo>
                  <a:pt x="935925" y="64879"/>
                  <a:pt x="319712" y="-68544"/>
                  <a:pt x="0" y="13716"/>
                </a:cubicBezTo>
                <a:cubicBezTo>
                  <a:pt x="203" y="9362"/>
                  <a:pt x="845" y="232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3716"/>
                      <a:gd name="connsiteX1" fmla="*/ 434157 w 8140446"/>
                      <a:gd name="connsiteY1" fmla="*/ 0 h 13716"/>
                      <a:gd name="connsiteX2" fmla="*/ 1193932 w 8140446"/>
                      <a:gd name="connsiteY2" fmla="*/ 0 h 13716"/>
                      <a:gd name="connsiteX3" fmla="*/ 1628089 w 8140446"/>
                      <a:gd name="connsiteY3" fmla="*/ 0 h 13716"/>
                      <a:gd name="connsiteX4" fmla="*/ 2225055 w 8140446"/>
                      <a:gd name="connsiteY4" fmla="*/ 0 h 13716"/>
                      <a:gd name="connsiteX5" fmla="*/ 3066235 w 8140446"/>
                      <a:gd name="connsiteY5" fmla="*/ 0 h 13716"/>
                      <a:gd name="connsiteX6" fmla="*/ 3744605 w 8140446"/>
                      <a:gd name="connsiteY6" fmla="*/ 0 h 13716"/>
                      <a:gd name="connsiteX7" fmla="*/ 4504380 w 8140446"/>
                      <a:gd name="connsiteY7" fmla="*/ 0 h 13716"/>
                      <a:gd name="connsiteX8" fmla="*/ 5101346 w 8140446"/>
                      <a:gd name="connsiteY8" fmla="*/ 0 h 13716"/>
                      <a:gd name="connsiteX9" fmla="*/ 5779717 w 8140446"/>
                      <a:gd name="connsiteY9" fmla="*/ 0 h 13716"/>
                      <a:gd name="connsiteX10" fmla="*/ 6620896 w 8140446"/>
                      <a:gd name="connsiteY10" fmla="*/ 0 h 13716"/>
                      <a:gd name="connsiteX11" fmla="*/ 7136458 w 8140446"/>
                      <a:gd name="connsiteY11" fmla="*/ 0 h 13716"/>
                      <a:gd name="connsiteX12" fmla="*/ 8140446 w 8140446"/>
                      <a:gd name="connsiteY12" fmla="*/ 0 h 13716"/>
                      <a:gd name="connsiteX13" fmla="*/ 8140446 w 8140446"/>
                      <a:gd name="connsiteY13" fmla="*/ 13716 h 13716"/>
                      <a:gd name="connsiteX14" fmla="*/ 7543480 w 8140446"/>
                      <a:gd name="connsiteY14" fmla="*/ 13716 h 13716"/>
                      <a:gd name="connsiteX15" fmla="*/ 7109323 w 8140446"/>
                      <a:gd name="connsiteY15" fmla="*/ 13716 h 13716"/>
                      <a:gd name="connsiteX16" fmla="*/ 6430952 w 8140446"/>
                      <a:gd name="connsiteY16" fmla="*/ 13716 h 13716"/>
                      <a:gd name="connsiteX17" fmla="*/ 5915391 w 8140446"/>
                      <a:gd name="connsiteY17" fmla="*/ 13716 h 13716"/>
                      <a:gd name="connsiteX18" fmla="*/ 5237020 w 8140446"/>
                      <a:gd name="connsiteY18" fmla="*/ 13716 h 13716"/>
                      <a:gd name="connsiteX19" fmla="*/ 4558650 w 8140446"/>
                      <a:gd name="connsiteY19" fmla="*/ 13716 h 13716"/>
                      <a:gd name="connsiteX20" fmla="*/ 3880279 w 8140446"/>
                      <a:gd name="connsiteY20" fmla="*/ 13716 h 13716"/>
                      <a:gd name="connsiteX21" fmla="*/ 3201909 w 8140446"/>
                      <a:gd name="connsiteY21" fmla="*/ 13716 h 13716"/>
                      <a:gd name="connsiteX22" fmla="*/ 2604943 w 8140446"/>
                      <a:gd name="connsiteY22" fmla="*/ 13716 h 13716"/>
                      <a:gd name="connsiteX23" fmla="*/ 1845168 w 8140446"/>
                      <a:gd name="connsiteY23" fmla="*/ 13716 h 13716"/>
                      <a:gd name="connsiteX24" fmla="*/ 1166797 w 8140446"/>
                      <a:gd name="connsiteY24" fmla="*/ 13716 h 13716"/>
                      <a:gd name="connsiteX25" fmla="*/ 0 w 8140446"/>
                      <a:gd name="connsiteY25" fmla="*/ 13716 h 13716"/>
                      <a:gd name="connsiteX26" fmla="*/ 0 w 8140446"/>
                      <a:gd name="connsiteY2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3716"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543" y="2784"/>
                          <a:pt x="8140462" y="9558"/>
                          <a:pt x="8140446" y="13716"/>
                        </a:cubicBezTo>
                        <a:cubicBezTo>
                          <a:pt x="7906329" y="-7615"/>
                          <a:pt x="7681180" y="22893"/>
                          <a:pt x="7543480" y="13716"/>
                        </a:cubicBezTo>
                        <a:cubicBezTo>
                          <a:pt x="7405780" y="4539"/>
                          <a:pt x="7216607" y="-912"/>
                          <a:pt x="7109323" y="13716"/>
                        </a:cubicBezTo>
                        <a:cubicBezTo>
                          <a:pt x="7002039" y="28344"/>
                          <a:pt x="6576231" y="38120"/>
                          <a:pt x="6430952" y="13716"/>
                        </a:cubicBezTo>
                        <a:cubicBezTo>
                          <a:pt x="6285673" y="-10688"/>
                          <a:pt x="6138840" y="29949"/>
                          <a:pt x="5915391" y="13716"/>
                        </a:cubicBezTo>
                        <a:cubicBezTo>
                          <a:pt x="5691942" y="-2517"/>
                          <a:pt x="5459460" y="47094"/>
                          <a:pt x="5237020" y="13716"/>
                        </a:cubicBezTo>
                        <a:cubicBezTo>
                          <a:pt x="5014580" y="-19662"/>
                          <a:pt x="4747677" y="35877"/>
                          <a:pt x="4558650" y="13716"/>
                        </a:cubicBezTo>
                        <a:cubicBezTo>
                          <a:pt x="4369623" y="-8445"/>
                          <a:pt x="4146061" y="7996"/>
                          <a:pt x="3880279" y="13716"/>
                        </a:cubicBezTo>
                        <a:cubicBezTo>
                          <a:pt x="3614497" y="19436"/>
                          <a:pt x="3473808" y="-17480"/>
                          <a:pt x="3201909" y="13716"/>
                        </a:cubicBezTo>
                        <a:cubicBezTo>
                          <a:pt x="2930010" y="44912"/>
                          <a:pt x="2728175" y="-8002"/>
                          <a:pt x="2604943" y="13716"/>
                        </a:cubicBezTo>
                        <a:cubicBezTo>
                          <a:pt x="2481711" y="35434"/>
                          <a:pt x="2004334" y="22380"/>
                          <a:pt x="1845168" y="13716"/>
                        </a:cubicBezTo>
                        <a:cubicBezTo>
                          <a:pt x="1686003" y="5052"/>
                          <a:pt x="1375070" y="33008"/>
                          <a:pt x="1166797" y="13716"/>
                        </a:cubicBezTo>
                        <a:cubicBezTo>
                          <a:pt x="958524" y="-5576"/>
                          <a:pt x="342846" y="4308"/>
                          <a:pt x="0" y="13716"/>
                        </a:cubicBezTo>
                        <a:cubicBezTo>
                          <a:pt x="-100" y="9589"/>
                          <a:pt x="468" y="2983"/>
                          <a:pt x="0" y="0"/>
                        </a:cubicBezTo>
                        <a:close/>
                      </a:path>
                      <a:path w="8140446" h="13716"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39772" y="5682"/>
                          <a:pt x="8139843" y="9439"/>
                          <a:pt x="8140446" y="13716"/>
                        </a:cubicBezTo>
                        <a:cubicBezTo>
                          <a:pt x="7959314" y="-1227"/>
                          <a:pt x="7870113" y="5865"/>
                          <a:pt x="7706289" y="13716"/>
                        </a:cubicBezTo>
                        <a:cubicBezTo>
                          <a:pt x="7542465" y="21567"/>
                          <a:pt x="7157940" y="12910"/>
                          <a:pt x="6865109" y="13716"/>
                        </a:cubicBezTo>
                        <a:cubicBezTo>
                          <a:pt x="6572278" y="14522"/>
                          <a:pt x="6524256" y="33479"/>
                          <a:pt x="6349548" y="13716"/>
                        </a:cubicBezTo>
                        <a:cubicBezTo>
                          <a:pt x="6174840" y="-6047"/>
                          <a:pt x="5951624" y="-4398"/>
                          <a:pt x="5671177" y="13716"/>
                        </a:cubicBezTo>
                        <a:cubicBezTo>
                          <a:pt x="5390730" y="31830"/>
                          <a:pt x="5222992" y="55486"/>
                          <a:pt x="4829998" y="13716"/>
                        </a:cubicBezTo>
                        <a:cubicBezTo>
                          <a:pt x="4437004" y="-28054"/>
                          <a:pt x="4344181" y="34515"/>
                          <a:pt x="4151627" y="13716"/>
                        </a:cubicBezTo>
                        <a:cubicBezTo>
                          <a:pt x="3959073" y="-7083"/>
                          <a:pt x="3886970" y="28303"/>
                          <a:pt x="3717470" y="13716"/>
                        </a:cubicBezTo>
                        <a:cubicBezTo>
                          <a:pt x="3547970" y="-871"/>
                          <a:pt x="3451521" y="27300"/>
                          <a:pt x="3201909" y="13716"/>
                        </a:cubicBezTo>
                        <a:cubicBezTo>
                          <a:pt x="2952297" y="132"/>
                          <a:pt x="2543413" y="1457"/>
                          <a:pt x="2360729" y="13716"/>
                        </a:cubicBezTo>
                        <a:cubicBezTo>
                          <a:pt x="2178045" y="25975"/>
                          <a:pt x="1906056" y="21275"/>
                          <a:pt x="1682359" y="13716"/>
                        </a:cubicBezTo>
                        <a:cubicBezTo>
                          <a:pt x="1458662" y="6158"/>
                          <a:pt x="1330405" y="3474"/>
                          <a:pt x="1166797" y="13716"/>
                        </a:cubicBezTo>
                        <a:cubicBezTo>
                          <a:pt x="1003189" y="23958"/>
                          <a:pt x="278098" y="14961"/>
                          <a:pt x="0" y="13716"/>
                        </a:cubicBezTo>
                        <a:cubicBezTo>
                          <a:pt x="303" y="7982"/>
                          <a:pt x="182" y="520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C4B299DF-CE4A-4331-B305-A8C104537EFD}"/>
              </a:ext>
            </a:extLst>
          </p:cNvPr>
          <p:cNvSpPr>
            <a:spLocks noGrp="1"/>
          </p:cNvSpPr>
          <p:nvPr>
            <p:ph idx="1"/>
          </p:nvPr>
        </p:nvSpPr>
        <p:spPr>
          <a:xfrm>
            <a:off x="628650" y="1447038"/>
            <a:ext cx="7886700" cy="3188970"/>
          </a:xfrm>
        </p:spPr>
        <p:txBody>
          <a:bodyPr>
            <a:normAutofit/>
          </a:bodyPr>
          <a:lstStyle/>
          <a:p>
            <a:pPr marL="0" indent="0">
              <a:spcBef>
                <a:spcPts val="0"/>
              </a:spcBef>
              <a:spcAft>
                <a:spcPts val="600"/>
              </a:spcAft>
              <a:buNone/>
            </a:pPr>
            <a:r>
              <a:rPr lang="en-US" sz="900">
                <a:latin typeface="Calibri" panose="020F0502020204030204" pitchFamily="34" charset="0"/>
                <a:ea typeface="Calibri" panose="020F0502020204030204" pitchFamily="34" charset="0"/>
                <a:cs typeface="Times New Roman" panose="02020603050405020304" pitchFamily="18" charset="0"/>
              </a:rPr>
              <a:t>1. Winders, P. C. (2014). Gross Motor Skills for Children with Down Syndrome: A Guide for Parents and Professionals (Second Edition). Bethesda, MD: Woodbine House Inc.</a:t>
            </a:r>
          </a:p>
          <a:p>
            <a:pPr marL="0" indent="0">
              <a:spcBef>
                <a:spcPts val="0"/>
              </a:spcBef>
              <a:spcAft>
                <a:spcPts val="600"/>
              </a:spcAft>
              <a:buNone/>
            </a:pPr>
            <a:r>
              <a:rPr lang="en-US" sz="900">
                <a:latin typeface="Calibri" panose="020F0502020204030204" pitchFamily="34" charset="0"/>
                <a:ea typeface="Calibri" panose="020F0502020204030204" pitchFamily="34" charset="0"/>
                <a:cs typeface="Times New Roman" panose="02020603050405020304" pitchFamily="18" charset="0"/>
              </a:rPr>
              <a:t>2. Weber, A., &amp; Martin, K. (2014). Efficacy of Orthoses for Children with Hypotonia: A Systematic Review. Pediatr Phys Ther, 26, 38-47.</a:t>
            </a:r>
          </a:p>
          <a:p>
            <a:pPr marL="0" indent="0">
              <a:spcBef>
                <a:spcPts val="0"/>
              </a:spcBef>
              <a:spcAft>
                <a:spcPts val="600"/>
              </a:spcAft>
              <a:buNone/>
            </a:pPr>
            <a:r>
              <a:rPr lang="en-US" sz="900">
                <a:latin typeface="Calibri" panose="020F0502020204030204" pitchFamily="34" charset="0"/>
                <a:ea typeface="Calibri" panose="020F0502020204030204" pitchFamily="34" charset="0"/>
                <a:cs typeface="Times New Roman" panose="02020603050405020304" pitchFamily="18" charset="0"/>
              </a:rPr>
              <a:t>3. Grounding Early Intervention: Physical Therapy Cannot Just be About Motor Skills Anymore: Michele A Lobo, Regina T Harbourne, Stacey C Dusing, and Sarah Westcott McCoy. PHYS THER 2013; 93;94-103.</a:t>
            </a:r>
          </a:p>
          <a:p>
            <a:pPr marL="0" indent="0">
              <a:spcBef>
                <a:spcPts val="0"/>
              </a:spcBef>
              <a:spcAft>
                <a:spcPts val="600"/>
              </a:spcAft>
              <a:buNone/>
            </a:pPr>
            <a:r>
              <a:rPr lang="en-US" sz="900">
                <a:latin typeface="Calibri" panose="020F0502020204030204" pitchFamily="34" charset="0"/>
                <a:ea typeface="Calibri" panose="020F0502020204030204" pitchFamily="34" charset="0"/>
                <a:cs typeface="Times New Roman" panose="02020603050405020304" pitchFamily="18" charset="0"/>
              </a:rPr>
              <a:t>4. Dare, David; Dodwell, Emily. Pediatric Flatfoot: cause, epidemiology, assessment and treatment. Current Opinion in Pediatrics. 26(1): 93-100, February 2014.</a:t>
            </a:r>
          </a:p>
          <a:p>
            <a:pPr marL="0" indent="0">
              <a:spcBef>
                <a:spcPts val="0"/>
              </a:spcBef>
              <a:spcAft>
                <a:spcPts val="600"/>
              </a:spcAft>
              <a:buNone/>
            </a:pPr>
            <a:r>
              <a:rPr lang="en-US" sz="900">
                <a:latin typeface="Calibri" panose="020F0502020204030204" pitchFamily="34" charset="0"/>
                <a:ea typeface="Calibri" panose="020F0502020204030204" pitchFamily="34" charset="0"/>
                <a:cs typeface="Times New Roman" panose="02020603050405020304" pitchFamily="18" charset="0"/>
              </a:rPr>
              <a:t> 5. </a:t>
            </a:r>
            <a:r>
              <a:rPr lang="en-US" sz="900" b="0" i="0">
                <a:effectLst/>
                <a:latin typeface="BlinkMacSystemFont"/>
              </a:rPr>
              <a:t>Wentz EE, Looper J, Menear KS, Rohadia D, Shields N. Promoting Participation in Physical Activity in Children and Adolescents With Down Syndrome. Phys Ther. 2021 May 4;101(5)</a:t>
            </a:r>
          </a:p>
          <a:p>
            <a:pPr marL="0" indent="0">
              <a:spcBef>
                <a:spcPts val="0"/>
              </a:spcBef>
              <a:spcAft>
                <a:spcPts val="600"/>
              </a:spcAft>
              <a:buNone/>
            </a:pPr>
            <a:r>
              <a:rPr lang="en-US" sz="900" b="0" i="0">
                <a:effectLst/>
                <a:latin typeface="BlinkMacSystemFont"/>
              </a:rPr>
              <a:t>6. Sollerhed AC, Hedov G. Active Parents-Active Children-A Study among Families with Children and Adolescents with Down Syndrome. Int J Environ Res Public Health. 2021 Jan 14;18(2):660.</a:t>
            </a:r>
          </a:p>
          <a:p>
            <a:pPr marL="0" indent="0">
              <a:spcBef>
                <a:spcPts val="0"/>
              </a:spcBef>
              <a:spcAft>
                <a:spcPts val="600"/>
              </a:spcAft>
              <a:buNone/>
            </a:pPr>
            <a:r>
              <a:rPr lang="en-US" sz="900" b="0" i="0">
                <a:effectLst/>
                <a:latin typeface="BlinkMacSystemFont"/>
              </a:rPr>
              <a:t>7. Zosh JM, Hirsh-Pasek K, Hopkins EJ, Jensen H, Liu C, Neale D, Solis SL, Whitebread D. Accessing the Inaccessible: Redefining Play as a Spectrum. Front Psychol. 2018 Aug 2;9:1124</a:t>
            </a:r>
          </a:p>
          <a:p>
            <a:pPr marL="0" indent="0">
              <a:spcBef>
                <a:spcPts val="0"/>
              </a:spcBef>
              <a:spcAft>
                <a:spcPts val="600"/>
              </a:spcAft>
              <a:buNone/>
            </a:pPr>
            <a:endParaRPr lang="en-US" sz="900" b="0" i="0">
              <a:effectLst/>
              <a:latin typeface="BlinkMacSystemFont"/>
            </a:endParaRPr>
          </a:p>
          <a:p>
            <a:pPr marL="0" indent="0">
              <a:spcBef>
                <a:spcPts val="0"/>
              </a:spcBef>
              <a:spcAft>
                <a:spcPts val="600"/>
              </a:spcAft>
              <a:buNone/>
            </a:pPr>
            <a:endParaRPr lang="en-US" sz="90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600"/>
              </a:spcAft>
              <a:buNone/>
            </a:pPr>
            <a:r>
              <a:rPr lang="en-US" sz="900" u="sng">
                <a:latin typeface="Calibri" panose="020F0502020204030204" pitchFamily="34" charset="0"/>
                <a:ea typeface="Calibri" panose="020F0502020204030204" pitchFamily="34" charset="0"/>
                <a:cs typeface="Times New Roman" panose="02020603050405020304" pitchFamily="18" charset="0"/>
              </a:rPr>
              <a:t>Websites:</a:t>
            </a:r>
          </a:p>
          <a:p>
            <a:pPr marL="0">
              <a:spcBef>
                <a:spcPts val="0"/>
              </a:spcBef>
              <a:spcAft>
                <a:spcPts val="600"/>
              </a:spcAft>
            </a:pPr>
            <a:r>
              <a:rPr lang="en-US" sz="900">
                <a:latin typeface="Calibri" panose="020F0502020204030204" pitchFamily="34" charset="0"/>
                <a:ea typeface="Calibri" panose="020F0502020204030204" pitchFamily="34" charset="0"/>
                <a:cs typeface="Times New Roman" panose="02020603050405020304" pitchFamily="18" charset="0"/>
              </a:rPr>
              <a:t>Canchild.ca</a:t>
            </a:r>
          </a:p>
          <a:p>
            <a:pPr marL="0">
              <a:spcBef>
                <a:spcPts val="0"/>
              </a:spcBef>
              <a:spcAft>
                <a:spcPts val="600"/>
              </a:spcAft>
            </a:pPr>
            <a:r>
              <a:rPr lang="en-US" sz="900">
                <a:latin typeface="Calibri" panose="020F0502020204030204" pitchFamily="34" charset="0"/>
                <a:ea typeface="Calibri" panose="020F0502020204030204" pitchFamily="34" charset="0"/>
                <a:cs typeface="Times New Roman" panose="02020603050405020304" pitchFamily="18" charset="0"/>
              </a:rPr>
              <a:t>Ndss.org</a:t>
            </a:r>
          </a:p>
          <a:p>
            <a:endParaRPr lang="en-US" sz="900"/>
          </a:p>
        </p:txBody>
      </p:sp>
    </p:spTree>
    <p:extLst>
      <p:ext uri="{BB962C8B-B14F-4D97-AF65-F5344CB8AC3E}">
        <p14:creationId xmlns:p14="http://schemas.microsoft.com/office/powerpoint/2010/main" val="35648494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6E645-5DEE-4920-A450-0D15D6295A11}"/>
              </a:ext>
            </a:extLst>
          </p:cNvPr>
          <p:cNvSpPr>
            <a:spLocks noGrp="1"/>
          </p:cNvSpPr>
          <p:nvPr>
            <p:ph type="title"/>
          </p:nvPr>
        </p:nvSpPr>
        <p:spPr>
          <a:xfrm>
            <a:off x="480060" y="244027"/>
            <a:ext cx="3276452" cy="1467631"/>
          </a:xfrm>
        </p:spPr>
        <p:txBody>
          <a:bodyPr anchor="b">
            <a:normAutofit/>
          </a:bodyPr>
          <a:lstStyle/>
          <a:p>
            <a:r>
              <a:rPr lang="en-US" sz="4050"/>
              <a:t>Questions?</a:t>
            </a:r>
          </a:p>
        </p:txBody>
      </p:sp>
      <p:pic>
        <p:nvPicPr>
          <p:cNvPr id="4" name="Picture 3" descr="A person playing a violin&#10;&#10;Description automatically generated">
            <a:extLst>
              <a:ext uri="{FF2B5EF4-FFF2-40B4-BE49-F238E27FC236}">
                <a16:creationId xmlns:a16="http://schemas.microsoft.com/office/drawing/2014/main" id="{3665A3AF-4567-4E64-BFA1-35187E50F09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875" r="28172" b="-1"/>
          <a:stretch/>
        </p:blipFill>
        <p:spPr>
          <a:xfrm>
            <a:off x="3983777" y="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5CA160CB-6774-460D-9BBA-7736825A2E9E}"/>
              </a:ext>
            </a:extLst>
          </p:cNvPr>
          <p:cNvSpPr txBox="1"/>
          <p:nvPr/>
        </p:nvSpPr>
        <p:spPr>
          <a:xfrm>
            <a:off x="7362744" y="4993459"/>
            <a:ext cx="1781257" cy="173124"/>
          </a:xfrm>
          <a:prstGeom prst="rect">
            <a:avLst/>
          </a:prstGeom>
          <a:solidFill>
            <a:srgbClr val="000000"/>
          </a:solidFill>
        </p:spPr>
        <p:txBody>
          <a:bodyPr wrap="none" rtlCol="0">
            <a:spAutoFit/>
          </a:bodyPr>
          <a:lstStyle/>
          <a:p>
            <a:pPr algn="r">
              <a:spcAft>
                <a:spcPts val="450"/>
              </a:spcAft>
            </a:pPr>
            <a:r>
              <a:rPr lang="en-US" sz="525">
                <a:solidFill>
                  <a:srgbClr val="FFFFFF"/>
                </a:solidFill>
                <a:hlinkClick r:id="rId3" tooltip="http://theconversation.com/separate-curriculum-for-students-with-disability-no-good-for-anyone-33891">
                  <a:extLst>
                    <a:ext uri="{A12FA001-AC4F-418D-AE19-62706E023703}">
                      <ahyp:hlinkClr xmlns:ahyp="http://schemas.microsoft.com/office/drawing/2018/hyperlinkcolor" val="tx"/>
                    </a:ext>
                  </a:extLst>
                </a:hlinkClick>
              </a:rPr>
              <a:t>This Photo</a:t>
            </a:r>
            <a:r>
              <a:rPr lang="en-US" sz="525">
                <a:solidFill>
                  <a:srgbClr val="FFFFFF"/>
                </a:solidFill>
              </a:rPr>
              <a:t> by Unknown Author is licensed under </a:t>
            </a:r>
            <a:r>
              <a:rPr lang="en-US" sz="525">
                <a:solidFill>
                  <a:srgbClr val="FFFFFF"/>
                </a:solidFill>
                <a:hlinkClick r:id="rId4" tooltip="https://creativecommons.org/licenses/by-nd/3.0/">
                  <a:extLst>
                    <a:ext uri="{A12FA001-AC4F-418D-AE19-62706E023703}">
                      <ahyp:hlinkClr xmlns:ahyp="http://schemas.microsoft.com/office/drawing/2018/hyperlinkcolor" val="tx"/>
                    </a:ext>
                  </a:extLst>
                </a:hlinkClick>
              </a:rPr>
              <a:t>CC BY-ND</a:t>
            </a:r>
            <a:endParaRPr lang="en-US" sz="525">
              <a:solidFill>
                <a:srgbClr val="FFFFFF"/>
              </a:solidFill>
            </a:endParaRPr>
          </a:p>
        </p:txBody>
      </p:sp>
    </p:spTree>
    <p:extLst>
      <p:ext uri="{BB962C8B-B14F-4D97-AF65-F5344CB8AC3E}">
        <p14:creationId xmlns:p14="http://schemas.microsoft.com/office/powerpoint/2010/main" val="24610548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685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9FEA9-6277-445F-893A-E1121D3CBC4B}"/>
              </a:ext>
            </a:extLst>
          </p:cNvPr>
          <p:cNvSpPr>
            <a:spLocks noGrp="1"/>
          </p:cNvSpPr>
          <p:nvPr>
            <p:ph type="title"/>
          </p:nvPr>
        </p:nvSpPr>
        <p:spPr>
          <a:xfrm>
            <a:off x="628650" y="417746"/>
            <a:ext cx="7886700" cy="850270"/>
          </a:xfrm>
        </p:spPr>
        <p:txBody>
          <a:bodyPr>
            <a:normAutofit fontScale="90000"/>
          </a:bodyPr>
          <a:lstStyle/>
          <a:p>
            <a:r>
              <a:rPr lang="en-US" sz="3600" dirty="0">
                <a:latin typeface="+mn-lt"/>
              </a:rPr>
              <a:t>Hypotonia</a:t>
            </a:r>
            <a:br>
              <a:rPr lang="en-US" sz="1600" dirty="0"/>
            </a:br>
            <a:br>
              <a:rPr lang="en-US" sz="1600" dirty="0"/>
            </a:br>
            <a:endParaRPr lang="en-US" sz="1600" dirty="0"/>
          </a:p>
        </p:txBody>
      </p:sp>
      <p:graphicFrame>
        <p:nvGraphicFramePr>
          <p:cNvPr id="5" name="Content Placeholder 2">
            <a:extLst>
              <a:ext uri="{FF2B5EF4-FFF2-40B4-BE49-F238E27FC236}">
                <a16:creationId xmlns:a16="http://schemas.microsoft.com/office/drawing/2014/main" id="{F23F4758-6E40-4EF8-8346-65801B7AC03E}"/>
              </a:ext>
            </a:extLst>
          </p:cNvPr>
          <p:cNvGraphicFramePr>
            <a:graphicFrameLocks noGrp="1"/>
          </p:cNvGraphicFramePr>
          <p:nvPr>
            <p:ph idx="1"/>
            <p:extLst>
              <p:ext uri="{D42A27DB-BD31-4B8C-83A1-F6EECF244321}">
                <p14:modId xmlns:p14="http://schemas.microsoft.com/office/powerpoint/2010/main" val="221127756"/>
              </p:ext>
            </p:extLst>
          </p:nvPr>
        </p:nvGraphicFramePr>
        <p:xfrm>
          <a:off x="628650" y="1369218"/>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2512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2" name="Online Media 4" title="What is hypotonia?">
            <a:hlinkClick r:id="" action="ppaction://media"/>
            <a:extLst>
              <a:ext uri="{FF2B5EF4-FFF2-40B4-BE49-F238E27FC236}">
                <a16:creationId xmlns:a16="http://schemas.microsoft.com/office/drawing/2014/main" id="{8F9BA920-8BCB-4982-9D39-E96F4CC118C5}"/>
              </a:ext>
            </a:extLst>
          </p:cNvPr>
          <p:cNvPicPr>
            <a:picLocks noRot="1" noChangeAspect="1"/>
          </p:cNvPicPr>
          <p:nvPr>
            <a:videoFile r:link="rId1"/>
          </p:nvPr>
        </p:nvPicPr>
        <p:blipFill>
          <a:blip r:embed="rId4"/>
          <a:stretch>
            <a:fillRect/>
          </a:stretch>
        </p:blipFill>
        <p:spPr>
          <a:xfrm>
            <a:off x="1865140" y="967693"/>
            <a:ext cx="5413721" cy="3058753"/>
          </a:xfrm>
          <a:prstGeom prst="rect">
            <a:avLst/>
          </a:prstGeom>
        </p:spPr>
      </p:pic>
    </p:spTree>
    <p:extLst>
      <p:ext uri="{BB962C8B-B14F-4D97-AF65-F5344CB8AC3E}">
        <p14:creationId xmlns:p14="http://schemas.microsoft.com/office/powerpoint/2010/main" val="180223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ymptoms of low muscle tone">
            <a:extLst>
              <a:ext uri="{FF2B5EF4-FFF2-40B4-BE49-F238E27FC236}">
                <a16:creationId xmlns:a16="http://schemas.microsoft.com/office/drawing/2014/main" id="{E02C97E6-93A1-4EB8-ACDB-C6F4789446C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102000"/>
                    </a14:imgEffect>
                  </a14:imgLayer>
                </a14:imgProps>
              </a:ext>
              <a:ext uri="{28A0092B-C50C-407E-A947-70E740481C1C}">
                <a14:useLocalDpi xmlns:a14="http://schemas.microsoft.com/office/drawing/2010/main" val="0"/>
              </a:ext>
            </a:extLst>
          </a:blip>
          <a:stretch>
            <a:fillRect/>
          </a:stretch>
        </p:blipFill>
        <p:spPr bwMode="auto">
          <a:xfrm>
            <a:off x="2230387" y="80253"/>
            <a:ext cx="4982673" cy="4982673"/>
          </a:xfrm>
          <a:prstGeom prst="rect">
            <a:avLst/>
          </a:prstGeom>
          <a:solidFill>
            <a:schemeClr val="tx1"/>
          </a:solidFill>
          <a:scene3d>
            <a:camera prst="orthographicFront">
              <a:rot lat="0" lon="0" rev="0"/>
            </a:camera>
            <a:lightRig rig="threePt" dir="t"/>
          </a:scene3d>
        </p:spPr>
      </p:pic>
    </p:spTree>
    <p:extLst>
      <p:ext uri="{BB962C8B-B14F-4D97-AF65-F5344CB8AC3E}">
        <p14:creationId xmlns:p14="http://schemas.microsoft.com/office/powerpoint/2010/main" val="1907650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C9273C-2B69-4588-8CCD-C2322B50B4DA}"/>
              </a:ext>
            </a:extLst>
          </p:cNvPr>
          <p:cNvPicPr>
            <a:picLocks noChangeAspect="1"/>
          </p:cNvPicPr>
          <p:nvPr/>
        </p:nvPicPr>
        <p:blipFill rotWithShape="1">
          <a:blip r:embed="rId3">
            <a:alphaModFix amt="35000"/>
          </a:blip>
          <a:srcRect t="9916" b="10578"/>
          <a:stretch/>
        </p:blipFill>
        <p:spPr>
          <a:xfrm>
            <a:off x="15" y="7"/>
            <a:ext cx="9143985" cy="5143493"/>
          </a:xfrm>
          <a:prstGeom prst="rect">
            <a:avLst/>
          </a:prstGeom>
        </p:spPr>
      </p:pic>
      <p:sp>
        <p:nvSpPr>
          <p:cNvPr id="2" name="Title 1">
            <a:extLst>
              <a:ext uri="{FF2B5EF4-FFF2-40B4-BE49-F238E27FC236}">
                <a16:creationId xmlns:a16="http://schemas.microsoft.com/office/drawing/2014/main" id="{978F3F52-CD61-49E3-8A0B-1D17ADC5E3DF}"/>
              </a:ext>
            </a:extLst>
          </p:cNvPr>
          <p:cNvSpPr>
            <a:spLocks noGrp="1"/>
          </p:cNvSpPr>
          <p:nvPr>
            <p:ph type="title"/>
          </p:nvPr>
        </p:nvSpPr>
        <p:spPr>
          <a:xfrm>
            <a:off x="1518858" y="273844"/>
            <a:ext cx="6996492" cy="994172"/>
          </a:xfrm>
        </p:spPr>
        <p:txBody>
          <a:bodyPr>
            <a:normAutofit/>
          </a:bodyPr>
          <a:lstStyle/>
          <a:p>
            <a:r>
              <a:rPr lang="en-US" dirty="0">
                <a:solidFill>
                  <a:srgbClr val="FFFFFF"/>
                </a:solidFill>
              </a:rPr>
              <a:t>Functional Impact of Hypotonia</a:t>
            </a:r>
          </a:p>
        </p:txBody>
      </p:sp>
      <p:graphicFrame>
        <p:nvGraphicFramePr>
          <p:cNvPr id="5" name="Content Placeholder 2">
            <a:extLst>
              <a:ext uri="{FF2B5EF4-FFF2-40B4-BE49-F238E27FC236}">
                <a16:creationId xmlns:a16="http://schemas.microsoft.com/office/drawing/2014/main" id="{23320487-33EF-4E3C-A534-D9E0512E423E}"/>
              </a:ext>
            </a:extLst>
          </p:cNvPr>
          <p:cNvGraphicFramePr>
            <a:graphicFrameLocks noGrp="1"/>
          </p:cNvGraphicFramePr>
          <p:nvPr>
            <p:ph idx="1"/>
          </p:nvPr>
        </p:nvGraphicFramePr>
        <p:xfrm>
          <a:off x="0" y="600075"/>
          <a:ext cx="9044609" cy="48863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33986678"/>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UNMC Theme">
  <a:themeElements>
    <a:clrScheme name="UNMC">
      <a:dk1>
        <a:srgbClr val="000000"/>
      </a:dk1>
      <a:lt1>
        <a:srgbClr val="FFFFFF"/>
      </a:lt1>
      <a:dk2>
        <a:srgbClr val="2F3A41"/>
      </a:dk2>
      <a:lt2>
        <a:srgbClr val="DCDDDF"/>
      </a:lt2>
      <a:accent1>
        <a:srgbClr val="AD122A"/>
      </a:accent1>
      <a:accent2>
        <a:srgbClr val="005E63"/>
      </a:accent2>
      <a:accent3>
        <a:srgbClr val="00B2B9"/>
      </a:accent3>
      <a:accent4>
        <a:srgbClr val="129DBF"/>
      </a:accent4>
      <a:accent5>
        <a:srgbClr val="F26721"/>
      </a:accent5>
      <a:accent6>
        <a:srgbClr val="FCB614"/>
      </a:accent6>
      <a:hlink>
        <a:srgbClr val="A1B426"/>
      </a:hlink>
      <a:folHlink>
        <a:srgbClr val="129D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936</TotalTime>
  <Words>4124</Words>
  <Application>Microsoft Office PowerPoint</Application>
  <PresentationFormat>On-screen Show (16:9)</PresentationFormat>
  <Paragraphs>431</Paragraphs>
  <Slides>59</Slides>
  <Notes>41</Notes>
  <HiddenSlides>0</HiddenSlides>
  <MMClips>3</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59</vt:i4>
      </vt:variant>
    </vt:vector>
  </HeadingPairs>
  <TitlesOfParts>
    <vt:vector size="73" baseType="lpstr">
      <vt:lpstr>adelle-sans</vt:lpstr>
      <vt:lpstr>Arial</vt:lpstr>
      <vt:lpstr>Arial-BoldMT</vt:lpstr>
      <vt:lpstr>BlinkMacSystemFont</vt:lpstr>
      <vt:lpstr>Calibri</vt:lpstr>
      <vt:lpstr>Calibri Light</vt:lpstr>
      <vt:lpstr>Comic Sans MS</vt:lpstr>
      <vt:lpstr>effra</vt:lpstr>
      <vt:lpstr>Merriweather</vt:lpstr>
      <vt:lpstr>Noto Sans</vt:lpstr>
      <vt:lpstr>Roboto</vt:lpstr>
      <vt:lpstr>Wingdings</vt:lpstr>
      <vt:lpstr>UNMC Theme</vt:lpstr>
      <vt:lpstr>Office Theme</vt:lpstr>
      <vt:lpstr>Ready, Set, MOVE! Gross Motor Skills in Children with Down Syndrome</vt:lpstr>
      <vt:lpstr>Objectives</vt:lpstr>
      <vt:lpstr>Down syndrome (DS) is the most common chromosomal abnormality and results from the presence of full or partial extra copies of the genes on chromosome 21.  </vt:lpstr>
      <vt:lpstr>Physical Characteristics of Down Syndrome</vt:lpstr>
      <vt:lpstr>Physical Characteristics of Down Syndrome</vt:lpstr>
      <vt:lpstr>Hypotonia  </vt:lpstr>
      <vt:lpstr>PowerPoint Presentation</vt:lpstr>
      <vt:lpstr>PowerPoint Presentation</vt:lpstr>
      <vt:lpstr>Functional Impact of Hypotonia</vt:lpstr>
      <vt:lpstr>Physical Characteristics of Down Syndrome</vt:lpstr>
      <vt:lpstr>Ligamentous Laxity or Hypermobility </vt:lpstr>
      <vt:lpstr>What does this mean for my child?</vt:lpstr>
      <vt:lpstr>Foot alignment</vt:lpstr>
      <vt:lpstr>Flat feet or Pronation?</vt:lpstr>
      <vt:lpstr>What causes pronation in kids with DS?</vt:lpstr>
      <vt:lpstr>To brace or not to brace?</vt:lpstr>
      <vt:lpstr>Research studies</vt:lpstr>
      <vt:lpstr>Research studies</vt:lpstr>
      <vt:lpstr>Bottom line: </vt:lpstr>
      <vt:lpstr>Surestep Orthotics</vt:lpstr>
      <vt:lpstr>Surestep</vt:lpstr>
      <vt:lpstr>Cascade products : https://cascadedafo.com/ </vt:lpstr>
      <vt:lpstr>Example of Pronated feet</vt:lpstr>
      <vt:lpstr>What about shoes? </vt:lpstr>
      <vt:lpstr>Physical Characteristics of Down Syndrome</vt:lpstr>
      <vt:lpstr>Decreased Strength</vt:lpstr>
      <vt:lpstr>Physical Characteristics of Down Syndrome</vt:lpstr>
      <vt:lpstr>Physical Attributes</vt:lpstr>
      <vt:lpstr>Ready, Set, MOVE!</vt:lpstr>
      <vt:lpstr>Why is movement important?</vt:lpstr>
      <vt:lpstr>Exploration and Initiation of Movement</vt:lpstr>
      <vt:lpstr>How can moving/locomotion affect communication and social interactions?</vt:lpstr>
      <vt:lpstr>What does this mean?</vt:lpstr>
      <vt:lpstr>Motor Skill Development</vt:lpstr>
      <vt:lpstr>PowerPoint Presentation</vt:lpstr>
      <vt:lpstr>PowerPoint Presentation</vt:lpstr>
      <vt:lpstr>International Classification of Functioning, Disability and Health </vt:lpstr>
      <vt:lpstr>PowerPoint Presentation</vt:lpstr>
      <vt:lpstr>The Six F-Words of Child Development</vt:lpstr>
      <vt:lpstr>PowerPoint Presentation</vt:lpstr>
      <vt:lpstr>FUNCTION</vt:lpstr>
      <vt:lpstr>FAMILY</vt:lpstr>
      <vt:lpstr>FITNESS</vt:lpstr>
      <vt:lpstr>WHO Physical Activity Guidelines</vt:lpstr>
      <vt:lpstr>Physical Activity in Children with Down Syndrome</vt:lpstr>
      <vt:lpstr>What does the research say?</vt:lpstr>
      <vt:lpstr>Physical Activity Considerations for Individuals with Down Syndrome</vt:lpstr>
      <vt:lpstr>To Summarize…</vt:lpstr>
      <vt:lpstr>Physical Activity Resources</vt:lpstr>
      <vt:lpstr>FRIENDS</vt:lpstr>
      <vt:lpstr>FUN</vt:lpstr>
      <vt:lpstr>FUTURE</vt:lpstr>
      <vt:lpstr>How Can I Use This?</vt:lpstr>
      <vt:lpstr>Early Intervention Services</vt:lpstr>
      <vt:lpstr>School-Based Physical Therapy</vt:lpstr>
      <vt:lpstr>Outpatient Physical Therapy</vt:lpstr>
      <vt:lpstr>References</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Beyersdorf, Amy H</cp:lastModifiedBy>
  <cp:revision>64</cp:revision>
  <dcterms:created xsi:type="dcterms:W3CDTF">2014-09-17T15:14:42Z</dcterms:created>
  <dcterms:modified xsi:type="dcterms:W3CDTF">2021-11-01T13:22:18Z</dcterms:modified>
</cp:coreProperties>
</file>