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2" r:id="rId2"/>
    <p:sldId id="350" r:id="rId3"/>
    <p:sldId id="447" r:id="rId4"/>
    <p:sldId id="434" r:id="rId5"/>
    <p:sldId id="314" r:id="rId6"/>
    <p:sldId id="352" r:id="rId7"/>
    <p:sldId id="360" r:id="rId8"/>
    <p:sldId id="402" r:id="rId9"/>
    <p:sldId id="409" r:id="rId10"/>
    <p:sldId id="436" r:id="rId11"/>
    <p:sldId id="444" r:id="rId12"/>
    <p:sldId id="435" r:id="rId13"/>
    <p:sldId id="439" r:id="rId14"/>
    <p:sldId id="438" r:id="rId15"/>
    <p:sldId id="365" r:id="rId16"/>
    <p:sldId id="398" r:id="rId17"/>
    <p:sldId id="315" r:id="rId18"/>
    <p:sldId id="399" r:id="rId19"/>
    <p:sldId id="449" r:id="rId20"/>
    <p:sldId id="358" r:id="rId21"/>
    <p:sldId id="368" r:id="rId22"/>
    <p:sldId id="370" r:id="rId23"/>
    <p:sldId id="367" r:id="rId24"/>
    <p:sldId id="366" r:id="rId25"/>
    <p:sldId id="357" r:id="rId26"/>
    <p:sldId id="372" r:id="rId27"/>
    <p:sldId id="441" r:id="rId28"/>
    <p:sldId id="432" r:id="rId29"/>
    <p:sldId id="446" r:id="rId30"/>
    <p:sldId id="341" r:id="rId31"/>
    <p:sldId id="445" r:id="rId32"/>
  </p:sldIdLst>
  <p:sldSz cx="9144000" cy="6858000" type="screen4x3"/>
  <p:notesSz cx="7077075" cy="9369425"/>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842"/>
    <a:srgbClr val="000000"/>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7" autoAdjust="0"/>
    <p:restoredTop sz="85224" autoAdjust="0"/>
  </p:normalViewPr>
  <p:slideViewPr>
    <p:cSldViewPr snapToGrid="0" snapToObjects="1">
      <p:cViewPr varScale="1">
        <p:scale>
          <a:sx n="91" d="100"/>
          <a:sy n="91" d="100"/>
        </p:scale>
        <p:origin x="2080" y="17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6EFE5279-A7C8-43FB-9E9E-A35C8F2F3A32}" type="datetimeFigureOut">
              <a:rPr lang="en-US" smtClean="0"/>
              <a:t>5/5/21</a:t>
            </a:fld>
            <a:endParaRPr lang="en-US"/>
          </a:p>
        </p:txBody>
      </p:sp>
      <p:sp>
        <p:nvSpPr>
          <p:cNvPr id="4" name="Slide Image Placeholder 3"/>
          <p:cNvSpPr>
            <a:spLocks noGrp="1" noRot="1" noChangeAspect="1"/>
          </p:cNvSpPr>
          <p:nvPr>
            <p:ph type="sldImg" idx="2"/>
          </p:nvPr>
        </p:nvSpPr>
        <p:spPr>
          <a:xfrm>
            <a:off x="1430338" y="1171575"/>
            <a:ext cx="4216400" cy="3162300"/>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7DC667C5-FD86-48A8-BE91-83888712880A}" type="slidenum">
              <a:rPr lang="en-US" smtClean="0"/>
              <a:t>‹#›</a:t>
            </a:fld>
            <a:endParaRPr lang="en-US"/>
          </a:p>
        </p:txBody>
      </p:sp>
    </p:spTree>
    <p:extLst>
      <p:ext uri="{BB962C8B-B14F-4D97-AF65-F5344CB8AC3E}">
        <p14:creationId xmlns:p14="http://schemas.microsoft.com/office/powerpoint/2010/main" val="204759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hdi.uky.edu/cbwt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kentuckyworks.org/2017/10/10/module-transition-101-what-we-all-need-to-know-about-transition-for-students-with-significant-disabilitie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pacer.org/transit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ky.az1.qualtrics.com/jfe/form/SV_3eqfCIlVXPED0vb"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NOTES: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Presentation introduction slide. Include information such as presenter’s names, date, location, or event. Customize for your own presentation. Provide attendees with the “Brighter Future” handout.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goal for this presentation is to promote the vision that everyone can work and has talents and skills to share with the world if given the proper support, including youth with the most significant disabilities.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presentation is the first of a series and will focus on setting goals for employment from an early age, preparing for employment, and cultivating and sharing a vision for the future. Future presentations will focus on navigating transition to employment in the school system, working with teachers and professionals as a unified team focused on customized employment, and creating a solid foundation for successful employment. We won’t be able to cover everything today, so we will definitely follow up with more in future trainings and resources. And please let us know in the evaluations what you want to learn more about, and we will incorporate your feedback.</a:t>
            </a:r>
          </a:p>
        </p:txBody>
      </p:sp>
      <p:sp>
        <p:nvSpPr>
          <p:cNvPr id="4" name="Slide Number Placeholder 3"/>
          <p:cNvSpPr>
            <a:spLocks noGrp="1"/>
          </p:cNvSpPr>
          <p:nvPr>
            <p:ph type="sldNum" sz="quarter" idx="10"/>
          </p:nvPr>
        </p:nvSpPr>
        <p:spPr/>
        <p:txBody>
          <a:bodyPr/>
          <a:lstStyle/>
          <a:p>
            <a:fld id="{7DC667C5-FD86-48A8-BE91-83888712880A}" type="slidenum">
              <a:rPr lang="en-US" smtClean="0"/>
              <a:t>1</a:t>
            </a:fld>
            <a:endParaRPr lang="en-US" dirty="0"/>
          </a:p>
        </p:txBody>
      </p:sp>
    </p:spTree>
    <p:extLst>
      <p:ext uri="{BB962C8B-B14F-4D97-AF65-F5344CB8AC3E}">
        <p14:creationId xmlns:p14="http://schemas.microsoft.com/office/powerpoint/2010/main" val="52738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reasons why we work and see value in that in our society. Work helps us make friends and find fulfillment. Work can also help us develop and contribute our talents and skills as mentioned about the young man with autism developing his artistic talents. We work to earn money, and people with disabilities often say they love many things about theirs job, but money is often the favorite. And, of course, that money gives independence, as do many of the skills we learn from work. Basically, work is a fundamental expectation of adulthood that we see as important and valuable for everyone.</a:t>
            </a:r>
          </a:p>
        </p:txBody>
      </p:sp>
      <p:sp>
        <p:nvSpPr>
          <p:cNvPr id="4" name="Slide Number Placeholder 3"/>
          <p:cNvSpPr>
            <a:spLocks noGrp="1"/>
          </p:cNvSpPr>
          <p:nvPr>
            <p:ph type="sldNum" sz="quarter" idx="10"/>
          </p:nvPr>
        </p:nvSpPr>
        <p:spPr/>
        <p:txBody>
          <a:bodyPr/>
          <a:lstStyle/>
          <a:p>
            <a:fld id="{7DC667C5-FD86-48A8-BE91-83888712880A}" type="slidenum">
              <a:rPr lang="en-US" smtClean="0"/>
              <a:t>10</a:t>
            </a:fld>
            <a:endParaRPr lang="en-US"/>
          </a:p>
        </p:txBody>
      </p:sp>
    </p:spTree>
    <p:extLst>
      <p:ext uri="{BB962C8B-B14F-4D97-AF65-F5344CB8AC3E}">
        <p14:creationId xmlns:p14="http://schemas.microsoft.com/office/powerpoint/2010/main" val="724496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RELATED ACTIVITY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 our next question we want you to think about is what your son or daughter likes to do, and what are some of his or her talents or skills? Please take a moment to write down your thoughts.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*Use Brighter Futures worksheet.</a:t>
            </a:r>
          </a:p>
        </p:txBody>
      </p:sp>
      <p:sp>
        <p:nvSpPr>
          <p:cNvPr id="4" name="Slide Number Placeholder 3"/>
          <p:cNvSpPr>
            <a:spLocks noGrp="1"/>
          </p:cNvSpPr>
          <p:nvPr>
            <p:ph type="sldNum" sz="quarter" idx="10"/>
          </p:nvPr>
        </p:nvSpPr>
        <p:spPr/>
        <p:txBody>
          <a:bodyPr/>
          <a:lstStyle/>
          <a:p>
            <a:fld id="{7DC667C5-FD86-48A8-BE91-83888712880A}" type="slidenum">
              <a:rPr lang="en-US" smtClean="0"/>
              <a:t>11</a:t>
            </a:fld>
            <a:endParaRPr lang="en-US"/>
          </a:p>
        </p:txBody>
      </p:sp>
    </p:spTree>
    <p:extLst>
      <p:ext uri="{BB962C8B-B14F-4D97-AF65-F5344CB8AC3E}">
        <p14:creationId xmlns:p14="http://schemas.microsoft.com/office/powerpoint/2010/main" val="170635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 can craft a vision statement to share the future you envision for your younger child so that the entire team of professionals who work with your child can see the bigger picture. A vision statement is a description of what you would like your child to achieve as they grow up. It is intended to serve as a clear guide for choosing current and future courses of action.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Tiffany Stafford created this wonderful mission statement for younger children, which she shared at the Down Syndrome Diagnosis Network conference a couple of years ago. She said that she envisions her daughter at 4-years old doing work someday that she enjoys and that makes her feel productive. Work can be a focus of the conversation even when children are very young to set that expectation. The vision statement can also highlight strengths that can one day transform into work skills, and the statement can include important guidance for what motivates and what doesn’t motivate the child.</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https://our3lilbirds.blogspot.com/2017/05/</a:t>
            </a:r>
            <a:r>
              <a:rPr lang="en-US" sz="1200" i="1" kern="1200" err="1">
                <a:solidFill>
                  <a:schemeClr val="tx1"/>
                </a:solidFill>
                <a:effectLst/>
                <a:latin typeface="+mn-lt"/>
                <a:ea typeface="+mn-ea"/>
                <a:cs typeface="+mn-cs"/>
              </a:rPr>
              <a:t>how-to-make-one-page-profile-ellie-style.html?m</a:t>
            </a:r>
            <a:r>
              <a:rPr lang="en-US" sz="1200" i="1" kern="1200">
                <a:solidFill>
                  <a:schemeClr val="tx1"/>
                </a:solidFill>
                <a:effectLst/>
                <a:latin typeface="+mn-lt"/>
                <a:ea typeface="+mn-ea"/>
                <a:cs typeface="+mn-cs"/>
              </a:rPr>
              <a:t>=1</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12</a:t>
            </a:fld>
            <a:endParaRPr lang="en-US"/>
          </a:p>
        </p:txBody>
      </p:sp>
    </p:spTree>
    <p:extLst>
      <p:ext uri="{BB962C8B-B14F-4D97-AF65-F5344CB8AC3E}">
        <p14:creationId xmlns:p14="http://schemas.microsoft.com/office/powerpoint/2010/main" val="367561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As your son or daughter gets older, they can start crafting their own vision statement of what they want for the future. Encourage them to think about what they really want to do as they start discovering their skills and talents by participating in extracurricular activities and seeing what interests them at school and at home.</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Andy’s vision statement, he dictated the content himself about what he wants for the future and then his parents helped him shape the rest of the content. Sometimes as youth with disabilities get older, they start to be directed down some more predictable employment paths: janitorial, cooking, retail, etc. And those are fine if that’s truly what a young person wants to do, but he or she can also forge a different path. Because Andy has always said he wants to be a photographer, his teachers have been more creative where his transition goals have been to take photos for yearbook class or take a design class with a modified curriculum.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your son or daughter gets older, they can also share accomplishments as they participate in extracurricular activities, do volunteer work, and take leadership opportunities as available. These accomplishments will help prepare them for the world of work and also build their resume.—just like any other high school student.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vision statement can also highlight the strengths of the students to better show what soft skills the student might have that could transform into work skills.</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https://</a:t>
            </a:r>
            <a:r>
              <a:rPr lang="en-US" sz="1200" i="1" kern="1200" err="1">
                <a:solidFill>
                  <a:schemeClr val="tx1"/>
                </a:solidFill>
                <a:effectLst/>
                <a:latin typeface="+mn-lt"/>
                <a:ea typeface="+mn-ea"/>
                <a:cs typeface="+mn-cs"/>
              </a:rPr>
              <a:t>tinyurl.com</a:t>
            </a:r>
            <a:r>
              <a:rPr lang="en-US" sz="1200" i="1" kern="1200">
                <a:solidFill>
                  <a:schemeClr val="tx1"/>
                </a:solidFill>
                <a:effectLst/>
                <a:latin typeface="+mn-lt"/>
                <a:ea typeface="+mn-ea"/>
                <a:cs typeface="+mn-cs"/>
              </a:rPr>
              <a:t>/ybkz765w</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13</a:t>
            </a:fld>
            <a:endParaRPr lang="en-US"/>
          </a:p>
        </p:txBody>
      </p:sp>
    </p:spTree>
    <p:extLst>
      <p:ext uri="{BB962C8B-B14F-4D97-AF65-F5344CB8AC3E}">
        <p14:creationId xmlns:p14="http://schemas.microsoft.com/office/powerpoint/2010/main" val="3250255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that you and your son or daughter have created a vision for what the future may look like, how are you going to use it to help reach that goal? You can start each IEP meeting or pre-employment transition services meeting with a vision of the future by sharing a vision statement or PowerPoint about your son or daughter’s dreams for the future, talents, strengths, challenges, and accomplishments. In the primary school years, these vision statements will largely be driven by parents, but the students should take the lead as soon as they are able, especially by 14 when transition starts to become a reality. These vision statements can also be used moving forward with vocational rehab or community employment programs. As all members of the team understand the bigger picture, they can better understand what steps need to be taken along the way to get there.</a:t>
            </a:r>
            <a:r>
              <a:rPr lang="en-US">
                <a:effectLst/>
              </a:rPr>
              <a:t> </a:t>
            </a:r>
            <a:endParaRPr lang="en-US"/>
          </a:p>
        </p:txBody>
      </p:sp>
      <p:sp>
        <p:nvSpPr>
          <p:cNvPr id="4" name="Slide Number Placeholder 3"/>
          <p:cNvSpPr>
            <a:spLocks noGrp="1"/>
          </p:cNvSpPr>
          <p:nvPr>
            <p:ph type="sldNum" sz="quarter" idx="10"/>
          </p:nvPr>
        </p:nvSpPr>
        <p:spPr/>
        <p:txBody>
          <a:bodyPr/>
          <a:lstStyle/>
          <a:p>
            <a:fld id="{7DC667C5-FD86-48A8-BE91-83888712880A}" type="slidenum">
              <a:rPr lang="en-US" smtClean="0"/>
              <a:t>14</a:t>
            </a:fld>
            <a:endParaRPr lang="en-US"/>
          </a:p>
        </p:txBody>
      </p:sp>
    </p:spTree>
    <p:extLst>
      <p:ext uri="{BB962C8B-B14F-4D97-AF65-F5344CB8AC3E}">
        <p14:creationId xmlns:p14="http://schemas.microsoft.com/office/powerpoint/2010/main" val="218560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Preparing for work is a lifelong process, and it’s never too early or late to start. You just want to make sure that your son or daughter is at making as much progress as possible on the continuum of work that starts with chores at home and then moves through stages that can ultimately lead to paid work.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PRESENTER TIP: </a:t>
            </a:r>
            <a:r>
              <a:rPr lang="en-US" sz="1200" i="1" kern="1200" dirty="0">
                <a:solidFill>
                  <a:schemeClr val="tx1"/>
                </a:solidFill>
                <a:effectLst/>
                <a:latin typeface="+mn-lt"/>
                <a:ea typeface="+mn-ea"/>
                <a:cs typeface="+mn-cs"/>
              </a:rPr>
              <a:t>Point to the different stages on the continuum as you share this example.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real life example, if your</a:t>
            </a:r>
            <a:r>
              <a:rPr lang="en-US" sz="1200" kern="1200" baseline="0" dirty="0">
                <a:solidFill>
                  <a:schemeClr val="tx1"/>
                </a:solidFill>
                <a:effectLst/>
                <a:latin typeface="+mn-lt"/>
                <a:ea typeface="+mn-ea"/>
                <a:cs typeface="+mn-cs"/>
              </a:rPr>
              <a:t> son </a:t>
            </a:r>
            <a:r>
              <a:rPr lang="en-US" sz="1200" kern="1200" dirty="0">
                <a:solidFill>
                  <a:schemeClr val="tx1"/>
                </a:solidFill>
                <a:effectLst/>
                <a:latin typeface="+mn-lt"/>
                <a:ea typeface="+mn-ea"/>
                <a:cs typeface="+mn-cs"/>
              </a:rPr>
              <a:t>is interested in cooking and working in the kitchen, you could give him chores to clear the table and help in the kitchen gathering ingredients for dinner. Over time, you may teach him to make fruit salad or other basic recipes as part of his responsibilities. He could also take home economics in an inclusive setting at school and earn a Boy Scout cooking badge as his school and community activities. Next, he could start to offer volunteer work by stocking the pantry or helping to cook and serve meals at a local food ministry. He could also serve as a leader in a Scout troop by helping with Scouting for Food. Then, he could start working through community work experience programs for a few hours on Friday at a coffee shop as facilitated by the school transition coordinator, or a friend with a catering business may hire him to serve or prepare food at a wedding. Finally, he could start applying for competitive employment at restaurants and coffee shops, and, ideally, he has made a number of contacts through his home, community, and school experiences who could offer him employment, and he could have supports to help him be successful</a:t>
            </a:r>
            <a:r>
              <a:rPr lang="en-US" dirty="0">
                <a:effectLst/>
              </a:rPr>
              <a:t> </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Ultimately, we know that youth who have access to these meaningful work experiences will have improved employment outcomes as adults, so we want to make sure we are consistently working along this employment continuum.</a:t>
            </a:r>
          </a:p>
        </p:txBody>
      </p:sp>
      <p:sp>
        <p:nvSpPr>
          <p:cNvPr id="4" name="Slide Number Placeholder 3"/>
          <p:cNvSpPr>
            <a:spLocks noGrp="1"/>
          </p:cNvSpPr>
          <p:nvPr>
            <p:ph type="sldNum" sz="quarter" idx="10"/>
          </p:nvPr>
        </p:nvSpPr>
        <p:spPr/>
        <p:txBody>
          <a:bodyPr/>
          <a:lstStyle/>
          <a:p>
            <a:fld id="{7DC667C5-FD86-48A8-BE91-83888712880A}" type="slidenum">
              <a:rPr lang="en-US" smtClean="0"/>
              <a:t>15</a:t>
            </a:fld>
            <a:endParaRPr lang="en-US"/>
          </a:p>
        </p:txBody>
      </p:sp>
    </p:spTree>
    <p:extLst>
      <p:ext uri="{BB962C8B-B14F-4D97-AF65-F5344CB8AC3E}">
        <p14:creationId xmlns:p14="http://schemas.microsoft.com/office/powerpoint/2010/main" val="180870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Here are some different strategies for making sure your son or daughter understands what kind of jobs are available and that might be interesting.</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Compliment and cultivate skills/talents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your son or daughter shows that he or she has a skill or talent, be sure to compliment them and look for ways to further develop talents. For example, if a young person shows a talent for photography, you can compliment his talent and hang up his photos in the house, enroll him in classes, encourage him to enter school contests, sign him up for yearbook as an extracurricular activity, and take him to photography exhibits.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Ask about interests and potential jobs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your son or daughter develops interest, talk about the different jobs that involve that interest. You could talk to a child who like animals about becoming a dog groomer or a veterinarian, and you could talk about working in a kitchen to a young person who likes to cook. You can also look online for different kinds of jobs in different areas of interest.</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Read books about employment and working</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You can also encourage children and young adults to read books about different kinds of work. There are books about specific kinds of careers for older students and basic books about work for younger children.</a:t>
            </a:r>
          </a:p>
        </p:txBody>
      </p:sp>
      <p:sp>
        <p:nvSpPr>
          <p:cNvPr id="4" name="Slide Number Placeholder 3"/>
          <p:cNvSpPr>
            <a:spLocks noGrp="1"/>
          </p:cNvSpPr>
          <p:nvPr>
            <p:ph type="sldNum" sz="quarter" idx="10"/>
          </p:nvPr>
        </p:nvSpPr>
        <p:spPr/>
        <p:txBody>
          <a:bodyPr/>
          <a:lstStyle/>
          <a:p>
            <a:fld id="{7DC667C5-FD86-48A8-BE91-83888712880A}" type="slidenum">
              <a:rPr lang="en-US" smtClean="0"/>
              <a:t>16</a:t>
            </a:fld>
            <a:endParaRPr lang="en-US"/>
          </a:p>
        </p:txBody>
      </p:sp>
    </p:spTree>
    <p:extLst>
      <p:ext uri="{BB962C8B-B14F-4D97-AF65-F5344CB8AC3E}">
        <p14:creationId xmlns:p14="http://schemas.microsoft.com/office/powerpoint/2010/main" val="173135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Another important way to prepare for work is for young people to get involved in their communities to build relationships and social skills—some of the most important criteria for work. You will want to give your child as many inclusive, integrated experiences at school and in the community as possible because the social skills and independence they learn will be important as they start looking for employment. You also want them to be included with the “typical” population as much as possible because studies show that inclusion benefits everyone. You also want to share the vision with those other students that people with disabilities are valuable members of their community with skills and talents they can contribute … because someday those other students will be the co-workers and employers that will be working alongside your son or daughter.</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Local community classes, such as dance, sports teams, and martial arts classes.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Give your son or daughter the opportunity to participate in inclusive community activities that interest them. Take a local karate or dance class and just assume they belong because they do! These activities and classes give them opportunities to build relationships with adults and peers who can see their talents and skills, and add supports as needed.</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School teams and activities. Consider for IEP as part of son or daughter’s school program.</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Your son or daughter can also participate in school teams or activities. They can participate in chorus, the yearbook staff, the Spanish club, or the wrestling team just like anyone else. You can even include these school activities as part of their IEP or transition plan. For example, if they want to become an artist, you can include joining art club as part of the transition plan. This means they will also meet more students studying art who may become coworkers someday.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Recreation programs, such as Friends’ Club at some schools, Best Buddies, and Unified Sports (part of Special Olympics).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Your son or daughter may also benefit from recreation programs that give extra support to people with disabilities to help learn social skills, like Best Buddies, Friends’ Clubs, and Unified Sports.</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Girl and Boy Scouts and other clubs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Girl Scouts and Boy Scouts are another way to learn valuable life skills like cooking, finances, and family among peers as they work together to earn badges.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Faith-based groups (churches, synagogues, church youth groups, etc.)</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Churches and religious organizations provide tremendous opportunities for your son or daughter to become involved with his or her peers, especially on church projects, activities, and often community service learning activities, in which students are learning potential employment-related skills and to give back to their communities. There is also the opportunity to learn important social interaction and soft skills, to make new friends and have fun!</a:t>
            </a:r>
          </a:p>
        </p:txBody>
      </p:sp>
      <p:sp>
        <p:nvSpPr>
          <p:cNvPr id="4" name="Slide Number Placeholder 3"/>
          <p:cNvSpPr>
            <a:spLocks noGrp="1"/>
          </p:cNvSpPr>
          <p:nvPr>
            <p:ph type="sldNum" sz="quarter" idx="10"/>
          </p:nvPr>
        </p:nvSpPr>
        <p:spPr/>
        <p:txBody>
          <a:bodyPr/>
          <a:lstStyle/>
          <a:p>
            <a:fld id="{7DC667C5-FD86-48A8-BE91-83888712880A}" type="slidenum">
              <a:rPr lang="en-US" smtClean="0"/>
              <a:t>17</a:t>
            </a:fld>
            <a:endParaRPr lang="en-US"/>
          </a:p>
        </p:txBody>
      </p:sp>
    </p:spTree>
    <p:extLst>
      <p:ext uri="{BB962C8B-B14F-4D97-AF65-F5344CB8AC3E}">
        <p14:creationId xmlns:p14="http://schemas.microsoft.com/office/powerpoint/2010/main" val="1310933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Give your child and family opportunities to volunteer at food drives, church events, nursing homes, and more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Take your entire family to do community service. Many times our children with disabilities are the recipients of service, but it’s important that they learn to serve others and that people see what they can do.  For example, we volunteered at our local food ministry, Scouting for Food, and visited nursing homes on holidays. Make sure your kids are also granted leadership opportunities as available at school, in clubs, and at church.</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Encourage leadership at school activities, church, Scouts, and more.  </a:t>
            </a:r>
            <a:r>
              <a:rPr lang="en-US" sz="1200" kern="1200">
                <a:solidFill>
                  <a:schemeClr val="tx1"/>
                </a:solidFill>
                <a:effectLst/>
                <a:latin typeface="+mn-lt"/>
                <a:ea typeface="+mn-ea"/>
                <a:cs typeface="+mn-cs"/>
              </a:rPr>
              <a:t>For example,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Andy is President of Deacon’s Quorum and Scout Historian. He is in charge of announcements as quorum president at church; this also gave him confidence to speak in public. (</a:t>
            </a:r>
            <a:r>
              <a:rPr lang="en-US" sz="1200" b="1" kern="1200">
                <a:solidFill>
                  <a:schemeClr val="tx1"/>
                </a:solidFill>
                <a:effectLst/>
                <a:latin typeface="+mn-lt"/>
                <a:ea typeface="+mn-ea"/>
                <a:cs typeface="+mn-cs"/>
              </a:rPr>
              <a:t>Trainer Note:  Share examples from your own experience here</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School service learning clubs.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School service learning clubs are another opportunity for your son or daughter to work with his or her peers in a school or community project (e.g., planting a school or community garden, shopping and delivering groceries for elderly citizens, collecting food donations for homeless shelter, etc.).  School service learning projects are a great way to establish friendships, learn important soft skills, and develop a sense of how one can contribute to his or her community!</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Note: Volunteering can be an important stepping stone toward employment. </a:t>
            </a:r>
            <a:r>
              <a:rPr lang="en-US" sz="1200" kern="1200">
                <a:solidFill>
                  <a:schemeClr val="tx1"/>
                </a:solidFill>
                <a:effectLst/>
                <a:latin typeface="+mn-lt"/>
                <a:ea typeface="+mn-ea"/>
                <a:cs typeface="+mn-cs"/>
              </a:rPr>
              <a:t>However, it is important to avoid the volunteer employment trap – volunteer experiences can be tremendous opportunities to learn critical job skills, but volunteer work is not the ultimate goal.  Paid, regular work is!</a:t>
            </a:r>
          </a:p>
        </p:txBody>
      </p:sp>
      <p:sp>
        <p:nvSpPr>
          <p:cNvPr id="4" name="Slide Number Placeholder 3"/>
          <p:cNvSpPr>
            <a:spLocks noGrp="1"/>
          </p:cNvSpPr>
          <p:nvPr>
            <p:ph type="sldNum" sz="quarter" idx="10"/>
          </p:nvPr>
        </p:nvSpPr>
        <p:spPr/>
        <p:txBody>
          <a:bodyPr/>
          <a:lstStyle/>
          <a:p>
            <a:fld id="{7DC667C5-FD86-48A8-BE91-83888712880A}" type="slidenum">
              <a:rPr lang="en-US" smtClean="0"/>
              <a:t>18</a:t>
            </a:fld>
            <a:endParaRPr lang="en-US"/>
          </a:p>
        </p:txBody>
      </p:sp>
    </p:spTree>
    <p:extLst>
      <p:ext uri="{BB962C8B-B14F-4D97-AF65-F5344CB8AC3E}">
        <p14:creationId xmlns:p14="http://schemas.microsoft.com/office/powerpoint/2010/main" val="138567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RELATED ACTIVITY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Invite parents to write down 2 steps you can take at home or in the community to prepare their son or daughter for work. Ask 2-3 parents to share their thoughts.</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PRESENTER TIP:</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Be prepared that some parents may say that their child’s disabilities are too significant for chores or activities. Be sure to reinforce that everyone can do something, and parents can start wherever their son or daughter is at. They can start with teaching a child to put their clothes in a laundry basket or take cups to the sink but then move to the next step as their son or daughter learns a skill. Other parents may be afraid of rejection if they enroll their son or daughter in community activities. Remind them also that their son or daughter doesn’t need permission to sign up for an activity in the community-just a plan for supports where needed.</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19</a:t>
            </a:fld>
            <a:endParaRPr lang="en-US"/>
          </a:p>
        </p:txBody>
      </p:sp>
    </p:spTree>
    <p:extLst>
      <p:ext uri="{BB962C8B-B14F-4D97-AF65-F5344CB8AC3E}">
        <p14:creationId xmlns:p14="http://schemas.microsoft.com/office/powerpoint/2010/main" val="203293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NOTES: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put this slide to show the bigger picture of how employment, community life, and adulthood are becoming more inclusive and independent for people with disabilities with the proper supports.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people with all types of disabilities are working in their communities in a variety of professions, such as teaching assistants, artists, musicians, public speakers, medical assistants, entrepreneurs, and so much more! They are attending programs for people with intellectual disabilities found at more than 250 colleges nationwide. They are getting married and owning homes, often with some support to become more independent. As they are included in their schools and communities, they are developing meaningful friendships and relationships. Ultimately, they are living more independent lives and following their own dreams and goals.</a:t>
            </a:r>
          </a:p>
        </p:txBody>
      </p:sp>
      <p:sp>
        <p:nvSpPr>
          <p:cNvPr id="4" name="Slide Number Placeholder 3"/>
          <p:cNvSpPr>
            <a:spLocks noGrp="1"/>
          </p:cNvSpPr>
          <p:nvPr>
            <p:ph type="sldNum" sz="quarter" idx="10"/>
          </p:nvPr>
        </p:nvSpPr>
        <p:spPr/>
        <p:txBody>
          <a:bodyPr/>
          <a:lstStyle/>
          <a:p>
            <a:fld id="{7DC667C5-FD86-48A8-BE91-83888712880A}" type="slidenum">
              <a:rPr lang="en-US" smtClean="0"/>
              <a:t>2</a:t>
            </a:fld>
            <a:endParaRPr lang="en-US" dirty="0"/>
          </a:p>
        </p:txBody>
      </p:sp>
    </p:spTree>
    <p:extLst>
      <p:ext uri="{BB962C8B-B14F-4D97-AF65-F5344CB8AC3E}">
        <p14:creationId xmlns:p14="http://schemas.microsoft.com/office/powerpoint/2010/main" val="316399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RELATED ACTIVITY</a:t>
            </a:r>
            <a:r>
              <a:rPr lang="en-US" sz="1200" b="1"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Now that we have discussed some ways to prepare your son or daughter for work, let’s talk about some possible concerns about employment. Are there some barriers or obstacles that might be holding you back? Take a moment to write down your greatest concerns about employment, and invite 2-3 participants to share their concerns. Tell participants you will be covering more concerns in subsequent slides.</a:t>
            </a:r>
          </a:p>
        </p:txBody>
      </p:sp>
      <p:sp>
        <p:nvSpPr>
          <p:cNvPr id="4" name="Slide Number Placeholder 3"/>
          <p:cNvSpPr>
            <a:spLocks noGrp="1"/>
          </p:cNvSpPr>
          <p:nvPr>
            <p:ph type="sldNum" sz="quarter" idx="10"/>
          </p:nvPr>
        </p:nvSpPr>
        <p:spPr/>
        <p:txBody>
          <a:bodyPr/>
          <a:lstStyle/>
          <a:p>
            <a:fld id="{7DC667C5-FD86-48A8-BE91-83888712880A}" type="slidenum">
              <a:rPr lang="en-US" smtClean="0"/>
              <a:t>20</a:t>
            </a:fld>
            <a:endParaRPr lang="en-US"/>
          </a:p>
        </p:txBody>
      </p:sp>
    </p:spTree>
    <p:extLst>
      <p:ext uri="{BB962C8B-B14F-4D97-AF65-F5344CB8AC3E}">
        <p14:creationId xmlns:p14="http://schemas.microsoft.com/office/powerpoint/2010/main" val="15814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Individuals and families often have a number of concerns about employment. Sometimes they worry about disabilities being too significant for the world of work. They might be concerned about finding a job and whether the job environment will be safe. They might worry about getting started with a job and losing supports that make that job possible. Sometimes transportation can be an issue. Families might be concerned about finding available the services they need to identify and keep a job, and they may be unsure about how all the different services in their lives fit together. Families might be worried about making time for work if they already have a reliable schedule.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one of the biggest concerns individuals and families have is the possibility of losing benefits like SSI and Medicaid. We will address all of these issues in a subsequent presentation, but we did want to address this last one since that can be a major barrier for some families.</a:t>
            </a:r>
          </a:p>
        </p:txBody>
      </p:sp>
      <p:sp>
        <p:nvSpPr>
          <p:cNvPr id="4" name="Slide Number Placeholder 3"/>
          <p:cNvSpPr>
            <a:spLocks noGrp="1"/>
          </p:cNvSpPr>
          <p:nvPr>
            <p:ph type="sldNum" sz="quarter" idx="10"/>
          </p:nvPr>
        </p:nvSpPr>
        <p:spPr/>
        <p:txBody>
          <a:bodyPr/>
          <a:lstStyle/>
          <a:p>
            <a:fld id="{7DC667C5-FD86-48A8-BE91-83888712880A}" type="slidenum">
              <a:rPr lang="en-US" smtClean="0"/>
              <a:t>21</a:t>
            </a:fld>
            <a:endParaRPr lang="en-US"/>
          </a:p>
        </p:txBody>
      </p:sp>
    </p:spTree>
    <p:extLst>
      <p:ext uri="{BB962C8B-B14F-4D97-AF65-F5344CB8AC3E}">
        <p14:creationId xmlns:p14="http://schemas.microsoft.com/office/powerpoint/2010/main" val="179482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One of the most prominent concerns for families is losing benefits. Keeping track of how work and SSI fit together can be complicated, but the main point to remember is that you almost always get more money by working than collecting SSI alone. Below are some great resources to help you understand how the math works and how to make sure you understand the different cut-offs for qualifying for Medicaid. The key is to know what resources can answer your questions.</a:t>
            </a: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Supplemental Security Income Home Page (2018): </a:t>
            </a:r>
            <a:r>
              <a:rPr lang="en-US" sz="1200" kern="1200" err="1">
                <a:solidFill>
                  <a:schemeClr val="tx1"/>
                </a:solidFill>
                <a:effectLst/>
                <a:latin typeface="+mn-lt"/>
                <a:ea typeface="+mn-ea"/>
                <a:cs typeface="+mn-cs"/>
              </a:rPr>
              <a:t>ssa.gov</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How to Make SSI Work for You: Simply Said: </a:t>
            </a:r>
            <a:r>
              <a:rPr lang="en-US" sz="1200" kern="1200" err="1">
                <a:solidFill>
                  <a:schemeClr val="tx1"/>
                </a:solidFill>
                <a:effectLst/>
                <a:latin typeface="+mn-lt"/>
                <a:ea typeface="+mn-ea"/>
                <a:cs typeface="+mn-cs"/>
              </a:rPr>
              <a:t>pacer.org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KENTUCKYWORKS </a:t>
            </a:r>
            <a:r>
              <a:rPr lang="en-US" sz="1200" b="0" kern="1200">
                <a:solidFill>
                  <a:schemeClr val="tx1"/>
                </a:solidFill>
                <a:effectLst/>
                <a:latin typeface="+mn-lt"/>
                <a:ea typeface="+mn-ea"/>
                <a:cs typeface="+mn-cs"/>
              </a:rPr>
              <a:t>Module: Benefits 101</a:t>
            </a:r>
          </a:p>
          <a:p>
            <a:r>
              <a:rPr lang="en-US" sz="1200" b="0" kern="1200">
                <a:solidFill>
                  <a:schemeClr val="tx1"/>
                </a:solidFill>
                <a:effectLst/>
                <a:latin typeface="+mn-lt"/>
                <a:ea typeface="+mn-ea"/>
                <a:cs typeface="+mn-cs"/>
              </a:rPr>
              <a:t>Local WIPA Benefits Counselor: https://</a:t>
            </a:r>
            <a:r>
              <a:rPr lang="en-US" sz="1200" b="0" kern="1200" err="1">
                <a:solidFill>
                  <a:schemeClr val="tx1"/>
                </a:solidFill>
                <a:effectLst/>
                <a:latin typeface="+mn-lt"/>
                <a:ea typeface="+mn-ea"/>
                <a:cs typeface="+mn-cs"/>
              </a:rPr>
              <a:t>choosework.ssa.gov</a:t>
            </a:r>
            <a:r>
              <a:rPr lang="en-US" sz="1200" b="0" kern="1200">
                <a:solidFill>
                  <a:schemeClr val="tx1"/>
                </a:solidFill>
                <a:effectLst/>
                <a:latin typeface="+mn-lt"/>
                <a:ea typeface="+mn-ea"/>
                <a:cs typeface="+mn-cs"/>
              </a:rPr>
              <a:t>/</a:t>
            </a:r>
            <a:r>
              <a:rPr lang="en-US" sz="1200" b="0" kern="1200" err="1">
                <a:solidFill>
                  <a:schemeClr val="tx1"/>
                </a:solidFill>
                <a:effectLst/>
                <a:latin typeface="+mn-lt"/>
                <a:ea typeface="+mn-ea"/>
                <a:cs typeface="+mn-cs"/>
              </a:rPr>
              <a:t>findhelp</a:t>
            </a:r>
            <a:r>
              <a:rPr lang="en-US" sz="1200" b="0" kern="1200">
                <a:solidFill>
                  <a:schemeClr val="tx1"/>
                </a:solidFill>
                <a:effectLst/>
                <a:latin typeface="+mn-lt"/>
                <a:ea typeface="+mn-ea"/>
                <a:cs typeface="+mn-cs"/>
              </a:rPr>
              <a:t>/</a:t>
            </a:r>
            <a:r>
              <a:rPr lang="en-US" b="0">
                <a:effectLst/>
              </a:rPr>
              <a:t> </a:t>
            </a:r>
            <a:endParaRPr lang="en-US" b="0"/>
          </a:p>
        </p:txBody>
      </p:sp>
      <p:sp>
        <p:nvSpPr>
          <p:cNvPr id="4" name="Slide Number Placeholder 3"/>
          <p:cNvSpPr>
            <a:spLocks noGrp="1"/>
          </p:cNvSpPr>
          <p:nvPr>
            <p:ph type="sldNum" sz="quarter" idx="10"/>
          </p:nvPr>
        </p:nvSpPr>
        <p:spPr/>
        <p:txBody>
          <a:bodyPr/>
          <a:lstStyle/>
          <a:p>
            <a:fld id="{7DC667C5-FD86-48A8-BE91-83888712880A}" type="slidenum">
              <a:rPr lang="en-US" smtClean="0"/>
              <a:t>22</a:t>
            </a:fld>
            <a:endParaRPr lang="en-US"/>
          </a:p>
        </p:txBody>
      </p:sp>
    </p:spTree>
    <p:extLst>
      <p:ext uri="{BB962C8B-B14F-4D97-AF65-F5344CB8AC3E}">
        <p14:creationId xmlns:p14="http://schemas.microsoft.com/office/powerpoint/2010/main" val="2013185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 can find many resources at the state and national level to help you with employment and transition, and you can get those resources in-person, online, in books and pamphlets, or through videos. There are so many wonderful resources out there, and we’re here to help you find the ones that will be most helpful for your individual needs.</a:t>
            </a:r>
          </a:p>
        </p:txBody>
      </p:sp>
      <p:sp>
        <p:nvSpPr>
          <p:cNvPr id="4" name="Slide Number Placeholder 3"/>
          <p:cNvSpPr>
            <a:spLocks noGrp="1"/>
          </p:cNvSpPr>
          <p:nvPr>
            <p:ph type="sldNum" sz="quarter" idx="10"/>
          </p:nvPr>
        </p:nvSpPr>
        <p:spPr/>
        <p:txBody>
          <a:bodyPr/>
          <a:lstStyle/>
          <a:p>
            <a:fld id="{7DC667C5-FD86-48A8-BE91-83888712880A}" type="slidenum">
              <a:rPr lang="en-US" smtClean="0"/>
              <a:t>23</a:t>
            </a:fld>
            <a:endParaRPr lang="en-US"/>
          </a:p>
        </p:txBody>
      </p:sp>
    </p:spTree>
    <p:extLst>
      <p:ext uri="{BB962C8B-B14F-4D97-AF65-F5344CB8AC3E}">
        <p14:creationId xmlns:p14="http://schemas.microsoft.com/office/powerpoint/2010/main" val="3946363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a wealth of employment and transition resources in Kentucky for you to access through state programs and organizations. You can contact the Kentucky Office of Vocational Rehab for evaluation at 16 and above—whenever a youth is ready to get a job. </a:t>
            </a:r>
            <a:r>
              <a:rPr lang="en-US" sz="1200" kern="1200" err="1">
                <a:solidFill>
                  <a:schemeClr val="tx1"/>
                </a:solidFill>
                <a:effectLst/>
                <a:latin typeface="+mn-lt"/>
                <a:ea typeface="+mn-ea"/>
                <a:cs typeface="+mn-cs"/>
              </a:rPr>
              <a:t>Voc</a:t>
            </a:r>
            <a:r>
              <a:rPr lang="en-US" sz="1200" kern="1200">
                <a:solidFill>
                  <a:schemeClr val="tx1"/>
                </a:solidFill>
                <a:effectLst/>
                <a:latin typeface="+mn-lt"/>
                <a:ea typeface="+mn-ea"/>
                <a:cs typeface="+mn-cs"/>
              </a:rPr>
              <a:t> Rehab can facilitate services like job coaching, driving evaluations and training, employment adaptations and resources—like a timer for breaks, education about transportation, and so much more. The school transition team for youth 16 and over should also be implementing an individualized transition plan, developed in full partnership with the youth and his or her family, with post-secondary employment and education goals, as well as independent living goals whenever appropriate. The team should also be creating annual IEP goals to cultivate employment skills based on the interests, skills, and dreams of the student.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Community employment and pre-employment service providers can also help youth and families with creating employment plans, building up experience and skills, figuring out transportation solutions, and finding employment. In addition, they can provide support on the job like job coaching and adaptations. The Community Work Transition Program is available at many school districts throughout Kentucky.  KY OVR also works directly with a network of community rehabilitation programs (CRPs) to provide services to eligible individuals. A number of CRPs are offering Pre-ETS services to eligible transition-age students without charge. For example, Build Inclusion is a parent-driven non-profit organization providing employment support in the central KY area.</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PRESENTER NOTES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Provide any real-life examples of when these programs have helped a family or individual or refer back to Joe </a:t>
            </a:r>
            <a:r>
              <a:rPr lang="en-US" sz="1200" i="1" kern="1200" err="1">
                <a:solidFill>
                  <a:schemeClr val="tx1"/>
                </a:solidFill>
                <a:effectLst/>
                <a:latin typeface="+mn-lt"/>
                <a:ea typeface="+mn-ea"/>
                <a:cs typeface="+mn-cs"/>
              </a:rPr>
              <a:t>Steffy</a:t>
            </a:r>
            <a:r>
              <a:rPr lang="en-US" sz="1200" i="1" kern="1200">
                <a:solidFill>
                  <a:schemeClr val="tx1"/>
                </a:solidFill>
                <a:effectLst/>
                <a:latin typeface="+mn-lt"/>
                <a:ea typeface="+mn-ea"/>
                <a:cs typeface="+mn-cs"/>
              </a:rPr>
              <a:t> utilizing </a:t>
            </a:r>
            <a:r>
              <a:rPr lang="en-US" sz="1200" i="1" kern="1200" err="1">
                <a:solidFill>
                  <a:schemeClr val="tx1"/>
                </a:solidFill>
                <a:effectLst/>
                <a:latin typeface="+mn-lt"/>
                <a:ea typeface="+mn-ea"/>
                <a:cs typeface="+mn-cs"/>
              </a:rPr>
              <a:t>Voc</a:t>
            </a:r>
            <a:r>
              <a:rPr lang="en-US" sz="1200" i="1" kern="1200">
                <a:solidFill>
                  <a:schemeClr val="tx1"/>
                </a:solidFill>
                <a:effectLst/>
                <a:latin typeface="+mn-lt"/>
                <a:ea typeface="+mn-ea"/>
                <a:cs typeface="+mn-cs"/>
              </a:rPr>
              <a:t> Rehab to start his business and purchase equipment.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Work support: Kentucky Office of Vocational Rehab: https://</a:t>
            </a:r>
            <a:r>
              <a:rPr lang="en-US" sz="1200" kern="1200" err="1">
                <a:solidFill>
                  <a:schemeClr val="tx1"/>
                </a:solidFill>
                <a:effectLst/>
                <a:latin typeface="+mn-lt"/>
                <a:ea typeface="+mn-ea"/>
                <a:cs typeface="+mn-cs"/>
              </a:rPr>
              <a:t>kcc.ky.gov</a:t>
            </a:r>
            <a:r>
              <a:rPr lang="en-US" sz="1200" kern="1200">
                <a:solidFill>
                  <a:schemeClr val="tx1"/>
                </a:solidFill>
                <a:effectLst/>
                <a:latin typeface="+mn-lt"/>
                <a:ea typeface="+mn-ea"/>
                <a:cs typeface="+mn-cs"/>
              </a:rPr>
              <a:t>/Vocational-Rehabilitation/Pages/</a:t>
            </a:r>
            <a:r>
              <a:rPr lang="en-US" sz="1200" kern="1200" err="1">
                <a:solidFill>
                  <a:schemeClr val="tx1"/>
                </a:solidFill>
                <a:effectLst/>
                <a:latin typeface="+mn-lt"/>
                <a:ea typeface="+mn-ea"/>
                <a:cs typeface="+mn-cs"/>
              </a:rPr>
              <a:t>default.aspx</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School Transition Team, Special Education Cooperatives</a:t>
            </a:r>
          </a:p>
          <a:p>
            <a:pPr lvl="0"/>
            <a:r>
              <a:rPr lang="en-US" sz="1200" kern="1200">
                <a:solidFill>
                  <a:schemeClr val="tx1"/>
                </a:solidFill>
                <a:effectLst/>
                <a:latin typeface="+mn-lt"/>
                <a:ea typeface="+mn-ea"/>
                <a:cs typeface="+mn-cs"/>
              </a:rPr>
              <a:t>Community employment and pre-employment service providers: such as </a:t>
            </a:r>
            <a:r>
              <a:rPr lang="en-US" sz="1200" u="sng" kern="1200">
                <a:solidFill>
                  <a:schemeClr val="tx1"/>
                </a:solidFill>
                <a:effectLst/>
                <a:latin typeface="+mn-lt"/>
                <a:ea typeface="+mn-ea"/>
                <a:cs typeface="+mn-cs"/>
                <a:hlinkClick r:id="rId3"/>
              </a:rPr>
              <a:t>Community-Based Work Transition Program</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http://hdi.uky.edu/cbwtp/</a:t>
            </a:r>
            <a:r>
              <a:rPr lang="en-US" sz="1200" kern="1200">
                <a:solidFill>
                  <a:schemeClr val="tx1"/>
                </a:solidFill>
                <a:effectLst/>
                <a:latin typeface="+mn-lt"/>
                <a:ea typeface="+mn-ea"/>
                <a:cs typeface="+mn-cs"/>
              </a:rPr>
              <a:t>  and Build Inclusion</a:t>
            </a:r>
          </a:p>
        </p:txBody>
      </p:sp>
      <p:sp>
        <p:nvSpPr>
          <p:cNvPr id="4" name="Slide Number Placeholder 3"/>
          <p:cNvSpPr>
            <a:spLocks noGrp="1"/>
          </p:cNvSpPr>
          <p:nvPr>
            <p:ph type="sldNum" sz="quarter" idx="10"/>
          </p:nvPr>
        </p:nvSpPr>
        <p:spPr/>
        <p:txBody>
          <a:bodyPr/>
          <a:lstStyle/>
          <a:p>
            <a:fld id="{7DC667C5-FD86-48A8-BE91-83888712880A}" type="slidenum">
              <a:rPr lang="en-US" smtClean="0"/>
              <a:t>24</a:t>
            </a:fld>
            <a:endParaRPr lang="en-US"/>
          </a:p>
        </p:txBody>
      </p:sp>
    </p:spTree>
    <p:extLst>
      <p:ext uri="{BB962C8B-B14F-4D97-AF65-F5344CB8AC3E}">
        <p14:creationId xmlns:p14="http://schemas.microsoft.com/office/powerpoint/2010/main" val="2104513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also many organizations in Kentucky that can provide family mentors who can answer individual questions in person or over the phone. Kentucky SPIN has regional coordinators who are assigned to all the counties in Kentucky and who can answer questions across the lifespan for individuals with disabilities. Many parent advocacy groups also have staff or volunteers who can help parents who want to learn more about employment and transition; some of them offer classes and specific employment programs like the Career Solutions program at Down Syndrome of Louisville (DSL) and the We Work! Career Planning Initiative at Down Syndrome of Central Kentucky (DSACK. Parents can also learn how to get involved with employment public policy at the Arc of Kentucky.</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PRESENTER NOTES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You may want to provide any real-life examples of when these programs have helped a family or individual.</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KY SPIN</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Parent Advocacy Groups: DSACK, DSL, Autism Society of the Bluegrass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Arc of Kentucky</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25</a:t>
            </a:fld>
            <a:endParaRPr lang="en-US"/>
          </a:p>
        </p:txBody>
      </p:sp>
    </p:spTree>
    <p:extLst>
      <p:ext uri="{BB962C8B-B14F-4D97-AF65-F5344CB8AC3E}">
        <p14:creationId xmlns:p14="http://schemas.microsoft.com/office/powerpoint/2010/main" val="1105315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many online resources that can be very helpful for families navigating employment and transition. KentuckyWorks offers a short online course about the basics everyone needs to know about Transition, and the UMKC Institute for Human Development has an excellent “Charting the </a:t>
            </a:r>
            <a:r>
              <a:rPr lang="en-US" sz="1200" kern="1200" err="1">
                <a:solidFill>
                  <a:schemeClr val="tx1"/>
                </a:solidFill>
                <a:effectLst/>
                <a:latin typeface="+mn-lt"/>
                <a:ea typeface="+mn-ea"/>
                <a:cs typeface="+mn-cs"/>
              </a:rPr>
              <a:t>Lifecourse</a:t>
            </a:r>
            <a:r>
              <a:rPr lang="en-US" sz="1200" kern="1200">
                <a:solidFill>
                  <a:schemeClr val="tx1"/>
                </a:solidFill>
                <a:effectLst/>
                <a:latin typeface="+mn-lt"/>
                <a:ea typeface="+mn-ea"/>
                <a:cs typeface="+mn-cs"/>
              </a:rPr>
              <a:t>: Daily Life and Employment” booklet for individuals and families to truly assess needs, determine available support and services, and develop a plan and path to employment. The Pacer Center offers a comprehensive website with a wealth of information about employment, including videos and resources. And you can find out information about post-secondary programs nationwide at </a:t>
            </a:r>
            <a:r>
              <a:rPr lang="en-US" sz="1200" kern="1200" err="1">
                <a:solidFill>
                  <a:schemeClr val="tx1"/>
                </a:solidFill>
                <a:effectLst/>
                <a:latin typeface="+mn-lt"/>
                <a:ea typeface="+mn-ea"/>
                <a:cs typeface="+mn-cs"/>
              </a:rPr>
              <a:t>thinkcollege.net</a:t>
            </a:r>
            <a:r>
              <a:rPr lang="en-US" sz="1200" kern="1200">
                <a:solidFill>
                  <a:schemeClr val="tx1"/>
                </a:solidFill>
                <a:effectLst/>
                <a:latin typeface="+mn-lt"/>
                <a:ea typeface="+mn-ea"/>
                <a:cs typeface="+mn-cs"/>
              </a:rPr>
              <a:t>. There are many, many online resources about Transition and employment, and these are just a few of our favorites!</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pPr lvl="0"/>
            <a:r>
              <a:rPr lang="en-US" sz="1200" u="sng" kern="1200">
                <a:solidFill>
                  <a:schemeClr val="tx1"/>
                </a:solidFill>
                <a:effectLst/>
                <a:latin typeface="+mn-lt"/>
                <a:ea typeface="+mn-ea"/>
                <a:cs typeface="+mn-cs"/>
                <a:hlinkClick r:id="rId3"/>
              </a:rPr>
              <a:t>Module—Transition 101: What We All Need to Know About Transition for Students with Significant Disabilities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kentuckyworks.org</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Pamphlet: Charting the </a:t>
            </a:r>
            <a:r>
              <a:rPr lang="en-US" sz="1200" kern="1200" err="1">
                <a:solidFill>
                  <a:schemeClr val="tx1"/>
                </a:solidFill>
                <a:effectLst/>
                <a:latin typeface="+mn-lt"/>
                <a:ea typeface="+mn-ea"/>
                <a:cs typeface="+mn-cs"/>
              </a:rPr>
              <a:t>Lifecourse</a:t>
            </a:r>
            <a:r>
              <a:rPr lang="en-US" sz="1200" kern="1200">
                <a:solidFill>
                  <a:schemeClr val="tx1"/>
                </a:solidFill>
                <a:effectLst/>
                <a:latin typeface="+mn-lt"/>
                <a:ea typeface="+mn-ea"/>
                <a:cs typeface="+mn-cs"/>
              </a:rPr>
              <a:t>: http://</a:t>
            </a:r>
            <a:r>
              <a:rPr lang="en-US" sz="1200" kern="1200" err="1">
                <a:solidFill>
                  <a:schemeClr val="tx1"/>
                </a:solidFill>
                <a:effectLst/>
                <a:latin typeface="+mn-lt"/>
                <a:ea typeface="+mn-ea"/>
                <a:cs typeface="+mn-cs"/>
              </a:rPr>
              <a:t>www.lifecoursetools.com</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Pacer’s National Parent Center: </a:t>
            </a:r>
            <a:r>
              <a:rPr lang="en-US" sz="1200" u="sng" kern="1200">
                <a:solidFill>
                  <a:schemeClr val="tx1"/>
                </a:solidFill>
                <a:effectLst/>
                <a:latin typeface="+mn-lt"/>
                <a:ea typeface="+mn-ea"/>
                <a:cs typeface="+mn-cs"/>
                <a:hlinkClick r:id="rId4"/>
              </a:rPr>
              <a:t>http://www.pacer.org/transition/</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Postsecondary Programs: </a:t>
            </a:r>
            <a:r>
              <a:rPr lang="en-US" sz="1200" kern="1200" err="1">
                <a:solidFill>
                  <a:schemeClr val="tx1"/>
                </a:solidFill>
                <a:effectLst/>
                <a:latin typeface="+mn-lt"/>
                <a:ea typeface="+mn-ea"/>
                <a:cs typeface="+mn-cs"/>
              </a:rPr>
              <a:t>ThinkCollege.net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26</a:t>
            </a:fld>
            <a:endParaRPr lang="en-US"/>
          </a:p>
        </p:txBody>
      </p:sp>
    </p:spTree>
    <p:extLst>
      <p:ext uri="{BB962C8B-B14F-4D97-AF65-F5344CB8AC3E}">
        <p14:creationId xmlns:p14="http://schemas.microsoft.com/office/powerpoint/2010/main" val="77828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lots of great resources online to help youth learn soft skills for employment. You can find links to lots of great resources on the Youth section of the KentuckyWorks website, including Skills to Pay the Bills with a video series and discussion guide, and NCWD: Helping Youth Develop Soft Skills for Job Success: Tips for Parents and Families.</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RELATED RESOURCES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KentuckyWorks: Youth Section</a:t>
            </a:r>
          </a:p>
          <a:p>
            <a:pPr lvl="0"/>
            <a:r>
              <a:rPr lang="en-US" sz="1200" kern="1200">
                <a:solidFill>
                  <a:schemeClr val="tx1"/>
                </a:solidFill>
                <a:effectLst/>
                <a:latin typeface="+mn-lt"/>
                <a:ea typeface="+mn-ea"/>
                <a:cs typeface="+mn-cs"/>
              </a:rPr>
              <a:t>Skills to Pay the Bills</a:t>
            </a:r>
          </a:p>
          <a:p>
            <a:pPr lvl="0"/>
            <a:r>
              <a:rPr lang="en-US" sz="1200" kern="1200">
                <a:solidFill>
                  <a:schemeClr val="tx1"/>
                </a:solidFill>
                <a:effectLst/>
                <a:latin typeface="+mn-lt"/>
                <a:ea typeface="+mn-ea"/>
                <a:cs typeface="+mn-cs"/>
              </a:rPr>
              <a:t>NCWD: Helping Youth Develop Soft Skills for Job Success: Tips for Parents and Families</a:t>
            </a:r>
          </a:p>
        </p:txBody>
      </p:sp>
      <p:sp>
        <p:nvSpPr>
          <p:cNvPr id="4" name="Slide Number Placeholder 3"/>
          <p:cNvSpPr>
            <a:spLocks noGrp="1"/>
          </p:cNvSpPr>
          <p:nvPr>
            <p:ph type="sldNum" sz="quarter" idx="10"/>
          </p:nvPr>
        </p:nvSpPr>
        <p:spPr/>
        <p:txBody>
          <a:bodyPr/>
          <a:lstStyle/>
          <a:p>
            <a:fld id="{7DC667C5-FD86-48A8-BE91-83888712880A}" type="slidenum">
              <a:rPr lang="en-US" smtClean="0"/>
              <a:t>27</a:t>
            </a:fld>
            <a:endParaRPr lang="en-US"/>
          </a:p>
        </p:txBody>
      </p:sp>
    </p:spTree>
    <p:extLst>
      <p:ext uri="{BB962C8B-B14F-4D97-AF65-F5344CB8AC3E}">
        <p14:creationId xmlns:p14="http://schemas.microsoft.com/office/powerpoint/2010/main" val="1273103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Based on all that we have just discussed, invite parents to try to think of some different action steps that parents can take to prepare their son or daughter for employment. This will be very different for people at different ages. For example, the parent of a younger child may say that they want to teach their child to do a more basic new chore, make an IEP goal related to future job task—like an IEP speech goal to learn proper greetings, and sign up for a community class. The parent of an older child may want to create a transition goal to develop skills in an area that interests her and develops her talents, explore post-secondary opportunities with a concrete learning experience, and teach her to do a more complicated chore.</a:t>
            </a:r>
          </a:p>
        </p:txBody>
      </p:sp>
      <p:sp>
        <p:nvSpPr>
          <p:cNvPr id="4" name="Slide Number Placeholder 3"/>
          <p:cNvSpPr>
            <a:spLocks noGrp="1"/>
          </p:cNvSpPr>
          <p:nvPr>
            <p:ph type="sldNum" sz="quarter" idx="10"/>
          </p:nvPr>
        </p:nvSpPr>
        <p:spPr/>
        <p:txBody>
          <a:bodyPr/>
          <a:lstStyle/>
          <a:p>
            <a:fld id="{7DC667C5-FD86-48A8-BE91-83888712880A}" type="slidenum">
              <a:rPr lang="en-US" smtClean="0"/>
              <a:t>28</a:t>
            </a:fld>
            <a:endParaRPr lang="en-US"/>
          </a:p>
        </p:txBody>
      </p:sp>
    </p:spTree>
    <p:extLst>
      <p:ext uri="{BB962C8B-B14F-4D97-AF65-F5344CB8AC3E}">
        <p14:creationId xmlns:p14="http://schemas.microsoft.com/office/powerpoint/2010/main" val="106981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RELATED ACTIVITY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Invite parents to write down 3 action steps they can take right now to help their son or daughter get ready for work.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*Use Brighter Tomorrows handout.</a:t>
            </a:r>
          </a:p>
        </p:txBody>
      </p:sp>
      <p:sp>
        <p:nvSpPr>
          <p:cNvPr id="4" name="Slide Number Placeholder 3"/>
          <p:cNvSpPr>
            <a:spLocks noGrp="1"/>
          </p:cNvSpPr>
          <p:nvPr>
            <p:ph type="sldNum" sz="quarter" idx="10"/>
          </p:nvPr>
        </p:nvSpPr>
        <p:spPr/>
        <p:txBody>
          <a:bodyPr/>
          <a:lstStyle/>
          <a:p>
            <a:fld id="{7DC667C5-FD86-48A8-BE91-83888712880A}" type="slidenum">
              <a:rPr lang="en-US" smtClean="0"/>
              <a:t>29</a:t>
            </a:fld>
            <a:endParaRPr lang="en-US"/>
          </a:p>
        </p:txBody>
      </p:sp>
    </p:spTree>
    <p:extLst>
      <p:ext uri="{BB962C8B-B14F-4D97-AF65-F5344CB8AC3E}">
        <p14:creationId xmlns:p14="http://schemas.microsoft.com/office/powerpoint/2010/main" val="131615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PRESENTER NOTES: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We put Joe’s story in the beginning of the presentation as an example of a person with significant disabilities who has employment to illustrate that work is possible.</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example, 29-year-old Joe </a:t>
            </a:r>
            <a:r>
              <a:rPr lang="en-US" sz="1200" kern="1200" err="1">
                <a:solidFill>
                  <a:schemeClr val="tx1"/>
                </a:solidFill>
                <a:effectLst/>
                <a:latin typeface="+mn-lt"/>
                <a:ea typeface="+mn-ea"/>
                <a:cs typeface="+mn-cs"/>
              </a:rPr>
              <a:t>Steffy</a:t>
            </a:r>
            <a:r>
              <a:rPr lang="en-US" sz="1200" kern="1200">
                <a:solidFill>
                  <a:schemeClr val="tx1"/>
                </a:solidFill>
                <a:effectLst/>
                <a:latin typeface="+mn-lt"/>
                <a:ea typeface="+mn-ea"/>
                <a:cs typeface="+mn-cs"/>
              </a:rPr>
              <a:t> was born with Down syndrome, autism, and he has limited verbal skills. Some people might assume that someone like Joe could not work or could only do certain types of jobs. However, his family and professionals looked at his strengths and created a business based on Joe’s interests and skills. What they found was that Joe enjoyed the repetitiveness of popping and bagging popcorn.  Now, he sells kettle corn at events throughout Kansas and Georgia and has a very lucrative business. To achieve this success, he also received support from the DD Council, vocational rehab, and Social Security to pay the startup costs of his business, which allowed him to become more independent and fulfilled.</a:t>
            </a:r>
          </a:p>
        </p:txBody>
      </p:sp>
      <p:sp>
        <p:nvSpPr>
          <p:cNvPr id="4" name="Slide Number Placeholder 3"/>
          <p:cNvSpPr>
            <a:spLocks noGrp="1"/>
          </p:cNvSpPr>
          <p:nvPr>
            <p:ph type="sldNum" sz="quarter" idx="10"/>
          </p:nvPr>
        </p:nvSpPr>
        <p:spPr/>
        <p:txBody>
          <a:bodyPr/>
          <a:lstStyle/>
          <a:p>
            <a:fld id="{7DC667C5-FD86-48A8-BE91-83888712880A}" type="slidenum">
              <a:rPr lang="en-US" smtClean="0"/>
              <a:t>3</a:t>
            </a:fld>
            <a:endParaRPr lang="en-US"/>
          </a:p>
        </p:txBody>
      </p:sp>
    </p:spTree>
    <p:extLst>
      <p:ext uri="{BB962C8B-B14F-4D97-AF65-F5344CB8AC3E}">
        <p14:creationId xmlns:p14="http://schemas.microsoft.com/office/powerpoint/2010/main" val="853050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training was created by KentuckyWorks, a collaborative effort between multiple state agencies. The website includes national and state resources for the employment of individuals with disabilities with sections for youth, families, employers, and professionals. The website includes a survey to help you find the resources most appropriate for your individual needs. The youth content is also specifically created to be accessible for individuals with intellectual disabilities, including an accessible reading level, photos, audio buttons, and a family blog. The website also includes modules for individuals, families, and professionals to learn about transition and benefits from the experts.</a:t>
            </a:r>
          </a:p>
        </p:txBody>
      </p:sp>
      <p:sp>
        <p:nvSpPr>
          <p:cNvPr id="4" name="Slide Number Placeholder 3"/>
          <p:cNvSpPr>
            <a:spLocks noGrp="1"/>
          </p:cNvSpPr>
          <p:nvPr>
            <p:ph type="sldNum" sz="quarter" idx="10"/>
          </p:nvPr>
        </p:nvSpPr>
        <p:spPr/>
        <p:txBody>
          <a:bodyPr/>
          <a:lstStyle/>
          <a:p>
            <a:fld id="{7DC667C5-FD86-48A8-BE91-83888712880A}" type="slidenum">
              <a:rPr lang="en-US" smtClean="0"/>
              <a:t>30</a:t>
            </a:fld>
            <a:endParaRPr lang="en-US"/>
          </a:p>
        </p:txBody>
      </p:sp>
    </p:spTree>
    <p:extLst>
      <p:ext uri="{BB962C8B-B14F-4D97-AF65-F5344CB8AC3E}">
        <p14:creationId xmlns:p14="http://schemas.microsoft.com/office/powerpoint/2010/main" val="1107966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Provide your name, title, and contact information as the presenter so that attendees can follow up with any questions or feedback.</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PRESENTER NOTES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Pass out evaluation forms to participants to submit to </a:t>
            </a:r>
            <a:r>
              <a:rPr lang="en-US" sz="1200" i="1" kern="1200" err="1">
                <a:solidFill>
                  <a:schemeClr val="tx1"/>
                </a:solidFill>
                <a:effectLst/>
                <a:latin typeface="+mn-lt"/>
                <a:ea typeface="+mn-ea"/>
                <a:cs typeface="+mn-cs"/>
              </a:rPr>
              <a:t>Chithra</a:t>
            </a:r>
            <a:r>
              <a:rPr lang="en-US" sz="1200" i="1" kern="1200">
                <a:solidFill>
                  <a:schemeClr val="tx1"/>
                </a:solidFill>
                <a:effectLst/>
                <a:latin typeface="+mn-lt"/>
                <a:ea typeface="+mn-ea"/>
                <a:cs typeface="+mn-cs"/>
              </a:rPr>
              <a:t> Adams at HDI. Take a couple of minutes and complete the online, self-reflection tool for speakers on how the training went, and ways in which we can improve it:  </a:t>
            </a:r>
            <a:r>
              <a:rPr lang="en-US" sz="1200" i="1" u="sng" kern="1200">
                <a:solidFill>
                  <a:schemeClr val="tx1"/>
                </a:solidFill>
                <a:effectLst/>
                <a:latin typeface="+mn-lt"/>
                <a:ea typeface="+mn-ea"/>
                <a:cs typeface="+mn-cs"/>
                <a:hlinkClick r:id="rId3"/>
              </a:rPr>
              <a:t>https://uky.az1.qualtrics.com/jfe/form/SV_3eqfCIlVXPED0vb</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31</a:t>
            </a:fld>
            <a:endParaRPr lang="en-US"/>
          </a:p>
        </p:txBody>
      </p:sp>
    </p:spTree>
    <p:extLst>
      <p:ext uri="{BB962C8B-B14F-4D97-AF65-F5344CB8AC3E}">
        <p14:creationId xmlns:p14="http://schemas.microsoft.com/office/powerpoint/2010/main" val="188688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RELATED ACTIVITY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Take a moment to write down your hopes and dreams for your son or daughter’s future. Invite 2-3 families to share their examples. Everybody has hopes and dreams for their son or daughter’s future, so let’s talk about how work in the community can help fulfill those dreams.</a:t>
            </a:r>
          </a:p>
          <a:p>
            <a:r>
              <a:rPr lang="en-US" sz="1200" kern="1200">
                <a:solidFill>
                  <a:schemeClr val="tx1"/>
                </a:solidFill>
                <a:effectLst/>
                <a:latin typeface="+mn-lt"/>
                <a:ea typeface="+mn-ea"/>
                <a:cs typeface="+mn-cs"/>
              </a:rPr>
              <a:t>*Use Brighter Futures handout.</a:t>
            </a:r>
          </a:p>
          <a:p>
            <a:endParaRPr lang="en-US"/>
          </a:p>
        </p:txBody>
      </p:sp>
      <p:sp>
        <p:nvSpPr>
          <p:cNvPr id="4" name="Slide Number Placeholder 3"/>
          <p:cNvSpPr>
            <a:spLocks noGrp="1"/>
          </p:cNvSpPr>
          <p:nvPr>
            <p:ph type="sldNum" sz="quarter" idx="10"/>
          </p:nvPr>
        </p:nvSpPr>
        <p:spPr/>
        <p:txBody>
          <a:bodyPr/>
          <a:lstStyle/>
          <a:p>
            <a:fld id="{7DC667C5-FD86-48A8-BE91-83888712880A}" type="slidenum">
              <a:rPr lang="en-US" smtClean="0"/>
              <a:t>4</a:t>
            </a:fld>
            <a:endParaRPr lang="en-US"/>
          </a:p>
        </p:txBody>
      </p:sp>
    </p:spTree>
    <p:extLst>
      <p:ext uri="{BB962C8B-B14F-4D97-AF65-F5344CB8AC3E}">
        <p14:creationId xmlns:p14="http://schemas.microsoft.com/office/powerpoint/2010/main" val="210319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do you want to be when you grow up?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need to start asking children with disabilities from a very early age, “What do you want to be when you grow up?” just like we do with every child. Certainly, that answer will change over time with maturity, but we need to set the expectation for the child and everyone around them that children with disabilities should follow their dreams. </a:t>
            </a: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Caroline here might imagine being a chef in the kitchen or a business person, and we should encourage that.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Every child deserves to develop their talents and follow their dreams.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SHARE STORY </a:t>
            </a:r>
            <a:r>
              <a:rPr lang="en-US" sz="1200" i="1" kern="1200">
                <a:solidFill>
                  <a:schemeClr val="tx1"/>
                </a:solidFill>
                <a:effectLst/>
                <a:latin typeface="+mn-lt"/>
                <a:ea typeface="+mn-ea"/>
                <a:cs typeface="+mn-cs"/>
              </a:rPr>
              <a:t>(Share your own story about how a young child with a disability can follow their dreams, or use the one provided):</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Karen Gaffney was born with Down syndrome into a family where she was encouraged to swim from infancy. In high school, she had hip surgery, and swimming was an important part of her therapy. She also made friends on the high school swim team. She ended up wanting to become a long-distance swimmer, and many people believed in her: her parents, her swim coach, friends, and many others. She also believed in herself and worked hard to achieve her goal with support. She ended up being able to swim across Lake Tahoe and a relay across the English Channel, and now she works as a motivational speaker.</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Make employment the goal at a young age.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can make the connections early on that if a child likes art, they can become an artist and if a child likes animals, they can work at a veterinarian’s office or groom horses. Let them know how interests, talents, and dreams can become jobs in the future. And our children should also expect to earn a competitive wage, just like everyone else.</a:t>
            </a:r>
          </a:p>
        </p:txBody>
      </p:sp>
      <p:sp>
        <p:nvSpPr>
          <p:cNvPr id="4" name="Slide Number Placeholder 3"/>
          <p:cNvSpPr>
            <a:spLocks noGrp="1"/>
          </p:cNvSpPr>
          <p:nvPr>
            <p:ph type="sldNum" sz="quarter" idx="10"/>
          </p:nvPr>
        </p:nvSpPr>
        <p:spPr/>
        <p:txBody>
          <a:bodyPr/>
          <a:lstStyle/>
          <a:p>
            <a:fld id="{7DC667C5-FD86-48A8-BE91-83888712880A}" type="slidenum">
              <a:rPr lang="en-US" smtClean="0"/>
              <a:t>5</a:t>
            </a:fld>
            <a:endParaRPr lang="en-US"/>
          </a:p>
        </p:txBody>
      </p:sp>
    </p:spTree>
    <p:extLst>
      <p:ext uri="{BB962C8B-B14F-4D97-AF65-F5344CB8AC3E}">
        <p14:creationId xmlns:p14="http://schemas.microsoft.com/office/powerpoint/2010/main" val="550392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does competitive employment mean? Basically, it means that a person is working part time or full time and earning minimum wage or more. They are being paid directly by an employer, not a service provider. And they may receive support from a job coach or receive technology assistance, but they ultimately report directly to an employer. Competitive employment is just work like most people envision it - where an employee works at a job in the community for an employer instead of in a sheltered workshop or day program.</a:t>
            </a:r>
          </a:p>
        </p:txBody>
      </p:sp>
      <p:sp>
        <p:nvSpPr>
          <p:cNvPr id="4" name="Slide Number Placeholder 3"/>
          <p:cNvSpPr>
            <a:spLocks noGrp="1"/>
          </p:cNvSpPr>
          <p:nvPr>
            <p:ph type="sldNum" sz="quarter" idx="10"/>
          </p:nvPr>
        </p:nvSpPr>
        <p:spPr/>
        <p:txBody>
          <a:bodyPr/>
          <a:lstStyle/>
          <a:p>
            <a:fld id="{7DC667C5-FD86-48A8-BE91-83888712880A}" type="slidenum">
              <a:rPr lang="en-US" smtClean="0"/>
              <a:t>6</a:t>
            </a:fld>
            <a:endParaRPr lang="en-US"/>
          </a:p>
        </p:txBody>
      </p:sp>
    </p:spTree>
    <p:extLst>
      <p:ext uri="{BB962C8B-B14F-4D97-AF65-F5344CB8AC3E}">
        <p14:creationId xmlns:p14="http://schemas.microsoft.com/office/powerpoint/2010/main" val="80283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Legislation supports employment as the priority for all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Brief Overview:</a:t>
            </a:r>
            <a:r>
              <a:rPr lang="en-US" sz="1200" kern="1200" dirty="0">
                <a:solidFill>
                  <a:schemeClr val="tx1"/>
                </a:solidFill>
                <a:effectLst/>
                <a:latin typeface="+mn-lt"/>
                <a:ea typeface="+mn-ea"/>
                <a:cs typeface="+mn-cs"/>
              </a:rPr>
              <a:t> Many pieces of legislation and advocacy efforts over the past 30 years support the movement away from sheltered workshops and toward competitive employment, and that includes youth with more significant intellectual disabilities. We will give a quick overview here, but we will cover these topics more in depth in future presentations.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Paid competitive employment in the community is the first goal.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with all this legislation is to move people into jobs that utilize their skills and talents, jobs that are meaningful to them rather than sending large groups of people to sheltered workshops.  </a:t>
            </a:r>
          </a:p>
          <a:p>
            <a:r>
              <a:rPr lang="en-US" sz="1200" b="1" kern="1200" dirty="0">
                <a:solidFill>
                  <a:schemeClr val="tx1"/>
                </a:solidFill>
                <a:effectLst/>
                <a:latin typeface="+mn-lt"/>
                <a:ea typeface="+mn-ea"/>
                <a:cs typeface="+mn-cs"/>
              </a:rPr>
              <a:t>PRESENTER NOTES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Don’t let yourself get stuck in a legislation rabbit hole. Be sure to tell families that we will cover more details about legislation in future presentations, but we are just laying the groundwork today. They will miss out on the foundation if they get stuck in the details of legislation.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you have more parents at a beginner level of employment understanding, you may just want to give the brief overview of this slide above. If you have parents with more of an intermediate/advanced understanding of employment, you may want to provide the more detailed information outlined below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Detailed Explanation: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Employment First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Recently our governor signed an Executive Order making Kentucky an Employment First state. Employment First means that employment in the general workforce is the first and preferred outcome in the provision of publicly funded services for all working age citizens with disabilities, regardless of level of disability.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IDEA: Inclusion and role of school in transition.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with disabilities are entitled by law to be educated in the least restrictive environment with access to typically developing peers. This legislation is important because research shows that children with disabilities learn valuable social and academic skills from peer modeling. They learn to get along with the people who will be their coworkers someday.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 law also requires, in KY, that beginning at age 14, the IEP address the student’s transition needs in relation to the student’s course of study.  At age 16, the student’s transition plan has to include </a:t>
            </a:r>
            <a:r>
              <a:rPr lang="en-US" sz="1200" i="1" kern="1200" dirty="0">
                <a:solidFill>
                  <a:schemeClr val="tx1"/>
                </a:solidFill>
                <a:effectLst/>
                <a:latin typeface="+mn-lt"/>
                <a:ea typeface="+mn-ea"/>
                <a:cs typeface="+mn-cs"/>
              </a:rPr>
              <a:t>measurable post-secondary goals</a:t>
            </a:r>
            <a:r>
              <a:rPr lang="en-US" sz="1200" kern="1200" dirty="0">
                <a:solidFill>
                  <a:schemeClr val="tx1"/>
                </a:solidFill>
                <a:effectLst/>
                <a:latin typeface="+mn-lt"/>
                <a:ea typeface="+mn-ea"/>
                <a:cs typeface="+mn-cs"/>
              </a:rPr>
              <a:t> addressing both employment and post-school education (what the student wants to do after high school), as well as the essential </a:t>
            </a:r>
            <a:r>
              <a:rPr lang="en-US" sz="1200" i="1" kern="1200" dirty="0">
                <a:solidFill>
                  <a:schemeClr val="tx1"/>
                </a:solidFill>
                <a:effectLst/>
                <a:latin typeface="+mn-lt"/>
                <a:ea typeface="+mn-ea"/>
                <a:cs typeface="+mn-cs"/>
              </a:rPr>
              <a:t>transition services</a:t>
            </a:r>
            <a:r>
              <a:rPr lang="en-US" sz="1200" kern="1200" dirty="0">
                <a:solidFill>
                  <a:schemeClr val="tx1"/>
                </a:solidFill>
                <a:effectLst/>
                <a:latin typeface="+mn-lt"/>
                <a:ea typeface="+mn-ea"/>
                <a:cs typeface="+mn-cs"/>
              </a:rPr>
              <a:t> in order to attain his or her goals.  In addition, the transition plan must be updated yearly to reflect </a:t>
            </a:r>
            <a:r>
              <a:rPr lang="en-US" sz="1200" i="1" kern="1200" dirty="0">
                <a:solidFill>
                  <a:schemeClr val="tx1"/>
                </a:solidFill>
                <a:effectLst/>
                <a:latin typeface="+mn-lt"/>
                <a:ea typeface="+mn-ea"/>
                <a:cs typeface="+mn-cs"/>
              </a:rPr>
              <a:t>annual transition goals </a:t>
            </a:r>
            <a:r>
              <a:rPr lang="en-US" sz="1200" kern="1200" dirty="0">
                <a:solidFill>
                  <a:schemeClr val="tx1"/>
                </a:solidFill>
                <a:effectLst/>
                <a:latin typeface="+mn-lt"/>
                <a:ea typeface="+mn-ea"/>
                <a:cs typeface="+mn-cs"/>
              </a:rPr>
              <a:t>that support the student’s achievement of his or her post-secondary employment and education goals.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Americans with Disabilities Act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Title 1 of the Americans with Disabilities Act also prohibits discrimination against people with disabilities and requires employers to provide reasonable accommodations, like allowing adaptive equipment that allows a person to perform a job.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WIOA Section 511: Restricts use of subminimum wage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July 2016, the federal government has put restrictions on the use of subminimum wage to encourage employers and schools to aim for minimum wage or higher for people with disabilities.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WIOA Pre-Employment Training Services (or Pre-ETS).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WIOA authorizes the provision of Vocational Rehabilitation Pre-Employment Transition Services (Pre-ETS) to in-school youth ages 14-21 who have an IEP or 504 plan.  The five Pre-ETS categories are:</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Job Exploration Counseling</a:t>
            </a:r>
            <a:r>
              <a:rPr lang="en-US" sz="1200" kern="1200" dirty="0">
                <a:solidFill>
                  <a:schemeClr val="tx1"/>
                </a:solidFill>
                <a:effectLst/>
                <a:latin typeface="+mn-lt"/>
                <a:ea typeface="+mn-ea"/>
                <a:cs typeface="+mn-cs"/>
              </a:rPr>
              <a:t>, (e.g., career counseling, job exploration in the community)</a:t>
            </a:r>
          </a:p>
          <a:p>
            <a:pPr lvl="0"/>
            <a:r>
              <a:rPr lang="en-US" sz="1200" i="1" kern="1200" dirty="0">
                <a:solidFill>
                  <a:schemeClr val="tx1"/>
                </a:solidFill>
                <a:effectLst/>
                <a:latin typeface="+mn-lt"/>
                <a:ea typeface="+mn-ea"/>
                <a:cs typeface="+mn-cs"/>
              </a:rPr>
              <a:t>Work-Based Learning Experiences</a:t>
            </a:r>
            <a:r>
              <a:rPr lang="en-US" sz="1200" kern="1200" dirty="0">
                <a:solidFill>
                  <a:schemeClr val="tx1"/>
                </a:solidFill>
                <a:effectLst/>
                <a:latin typeface="+mn-lt"/>
                <a:ea typeface="+mn-ea"/>
                <a:cs typeface="+mn-cs"/>
              </a:rPr>
              <a:t> (e.g., in-school or after school work opportunities or experiences, internships, job shadowing).</a:t>
            </a:r>
          </a:p>
          <a:p>
            <a:pPr lvl="0"/>
            <a:r>
              <a:rPr lang="en-US" sz="1200" i="1" kern="1200" dirty="0">
                <a:solidFill>
                  <a:schemeClr val="tx1"/>
                </a:solidFill>
                <a:effectLst/>
                <a:latin typeface="+mn-lt"/>
                <a:ea typeface="+mn-ea"/>
                <a:cs typeface="+mn-cs"/>
              </a:rPr>
              <a:t>Workplace Readiness Training,</a:t>
            </a:r>
            <a:r>
              <a:rPr lang="en-US" sz="1200" kern="1200" dirty="0">
                <a:solidFill>
                  <a:schemeClr val="tx1"/>
                </a:solidFill>
                <a:effectLst/>
                <a:latin typeface="+mn-lt"/>
                <a:ea typeface="+mn-ea"/>
                <a:cs typeface="+mn-cs"/>
              </a:rPr>
              <a:t> to develop social and independent living skills (e.g., job readiness training, promoting self-awareness).</a:t>
            </a:r>
          </a:p>
          <a:p>
            <a:pPr lvl="0"/>
            <a:r>
              <a:rPr lang="en-US" sz="1200" i="1" kern="1200" dirty="0">
                <a:solidFill>
                  <a:schemeClr val="tx1"/>
                </a:solidFill>
                <a:effectLst/>
                <a:latin typeface="+mn-lt"/>
                <a:ea typeface="+mn-ea"/>
                <a:cs typeface="+mn-cs"/>
              </a:rPr>
              <a:t>Post-Secondary Counseling</a:t>
            </a:r>
            <a:r>
              <a:rPr lang="en-US" sz="1200" kern="1200" dirty="0">
                <a:solidFill>
                  <a:schemeClr val="tx1"/>
                </a:solidFill>
                <a:effectLst/>
                <a:latin typeface="+mn-lt"/>
                <a:ea typeface="+mn-ea"/>
                <a:cs typeface="+mn-cs"/>
              </a:rPr>
              <a:t> (e.g., exploring and experiencing opportunities for enrollment in comprehensive transition or postsecondary educational programs at 2 and 4 year colleges).</a:t>
            </a:r>
          </a:p>
          <a:p>
            <a:pPr lvl="0"/>
            <a:r>
              <a:rPr lang="en-US" sz="1200" i="1" kern="1200" dirty="0">
                <a:solidFill>
                  <a:schemeClr val="tx1"/>
                </a:solidFill>
                <a:effectLst/>
                <a:latin typeface="+mn-lt"/>
                <a:ea typeface="+mn-ea"/>
                <a:cs typeface="+mn-cs"/>
              </a:rPr>
              <a:t>Instruction in Self-Advocacy</a:t>
            </a:r>
            <a:r>
              <a:rPr lang="en-US" sz="1200" kern="1200" dirty="0">
                <a:solidFill>
                  <a:schemeClr val="tx1"/>
                </a:solidFill>
                <a:effectLst/>
                <a:latin typeface="+mn-lt"/>
                <a:ea typeface="+mn-ea"/>
                <a:cs typeface="+mn-cs"/>
              </a:rPr>
              <a:t> (e.g., peer mentoring, disability skills training, benefits planning and financial readiness).</a:t>
            </a:r>
          </a:p>
          <a:p>
            <a:r>
              <a:rPr lang="en-US" sz="1200" kern="1200" dirty="0">
                <a:solidFill>
                  <a:schemeClr val="tx1"/>
                </a:solidFill>
                <a:effectLst/>
                <a:latin typeface="+mn-lt"/>
                <a:ea typeface="+mn-ea"/>
                <a:cs typeface="+mn-cs"/>
              </a:rPr>
              <a:t>To learn more about Pre-ETS services, families should contact their local school system or Vocational Rehabilitation office.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RELATED RESOURCES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Vocational Rehabilitation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APSE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Build Inclusion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CWTP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7</a:t>
            </a:fld>
            <a:endParaRPr lang="en-US"/>
          </a:p>
        </p:txBody>
      </p:sp>
    </p:spTree>
    <p:extLst>
      <p:ext uri="{BB962C8B-B14F-4D97-AF65-F5344CB8AC3E}">
        <p14:creationId xmlns:p14="http://schemas.microsoft.com/office/powerpoint/2010/main" val="142323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competitive employment may take different forms and look different for each person. We understand that some people may need more flexible hours and have different types of skills and challenges.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SHARE STORY </a:t>
            </a:r>
            <a:r>
              <a:rPr lang="en-US" sz="1200" i="1" kern="1200" dirty="0">
                <a:solidFill>
                  <a:schemeClr val="tx1"/>
                </a:solidFill>
                <a:effectLst/>
                <a:latin typeface="+mn-lt"/>
                <a:ea typeface="+mn-ea"/>
                <a:cs typeface="+mn-cs"/>
              </a:rPr>
              <a:t>(Share your own story about a person who has a customized employment solution, or use the one provided):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one young man with autism really enjoys Disney and art, so his parents and job coach helped him to set up online storefronts to sell his art on Etsy and Instagram. That way he can do work he enjoys and also earn some income, so he is currently working on building this business.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 also works about 10 hours per week from home for the University of Kentucky filling mail orders for $12 per hour. He received job coaching, some accommodations, and help with transportation to get started, but after 2 years of working in this position, the support he needs now is very minimal.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 also volunteers in his church about 5 hours per week in a food bank.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even though this young man doesn’t work full time, he has meaningful work through a combination of paid, competitive employment, a small business, and volunteer work</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DC667C5-FD86-48A8-BE91-83888712880A}" type="slidenum">
              <a:rPr lang="en-US" smtClean="0"/>
              <a:t>8</a:t>
            </a:fld>
            <a:endParaRPr lang="en-US"/>
          </a:p>
        </p:txBody>
      </p:sp>
    </p:spTree>
    <p:extLst>
      <p:ext uri="{BB962C8B-B14F-4D97-AF65-F5344CB8AC3E}">
        <p14:creationId xmlns:p14="http://schemas.microsoft.com/office/powerpoint/2010/main" val="198530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RELATED ACTIVITY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reality is that many parents of youth with disabilities may not see work as a major part of their child’s future.  If they don’t see work as an expectation, then they may not find the information in this curriculum useful.  The following points are meant to help parents begin including competitive employment as part of their future outlook for their youth.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parents to write down what they see as the role of employment in their son or daughter’s life on their worksheet.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Brighter Futures</a:t>
            </a:r>
            <a:r>
              <a:rPr lang="en-US" sz="1200" kern="1200" baseline="0" dirty="0">
                <a:solidFill>
                  <a:schemeClr val="tx1"/>
                </a:solidFill>
                <a:effectLst/>
                <a:latin typeface="+mn-lt"/>
                <a:ea typeface="+mn-ea"/>
                <a:cs typeface="+mn-cs"/>
              </a:rPr>
              <a:t> worksheet.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C667C5-FD86-48A8-BE91-83888712880A}" type="slidenum">
              <a:rPr lang="en-US" smtClean="0"/>
              <a:t>9</a:t>
            </a:fld>
            <a:endParaRPr lang="en-US"/>
          </a:p>
        </p:txBody>
      </p:sp>
    </p:spTree>
    <p:extLst>
      <p:ext uri="{BB962C8B-B14F-4D97-AF65-F5344CB8AC3E}">
        <p14:creationId xmlns:p14="http://schemas.microsoft.com/office/powerpoint/2010/main" val="41315578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ackground Image-02.png"/>
          <p:cNvPicPr>
            <a:picLocks noChangeAspect="1"/>
          </p:cNvPicPr>
          <p:nvPr userDrawn="1"/>
        </p:nvPicPr>
        <p:blipFill rotWithShape="1">
          <a:blip r:embed="rId2" cstate="print">
            <a:alphaModFix/>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4055533"/>
            <a:ext cx="9144000" cy="2802467"/>
          </a:xfrm>
          <a:prstGeom prst="rect">
            <a:avLst/>
          </a:prstGeom>
        </p:spPr>
      </p:pic>
      <p:sp>
        <p:nvSpPr>
          <p:cNvPr id="2" name="Title 1"/>
          <p:cNvSpPr>
            <a:spLocks noGrp="1"/>
          </p:cNvSpPr>
          <p:nvPr>
            <p:ph type="ctrTitle" hasCustomPrompt="1"/>
          </p:nvPr>
        </p:nvSpPr>
        <p:spPr>
          <a:xfrm>
            <a:off x="4279321" y="4836906"/>
            <a:ext cx="3714149" cy="946753"/>
          </a:xfrm>
        </p:spPr>
        <p:txBody>
          <a:bodyPr>
            <a:noAutofit/>
          </a:bodyPr>
          <a:lstStyle>
            <a:lvl1pPr algn="l">
              <a:lnSpc>
                <a:spcPct val="80000"/>
              </a:lnSpc>
              <a:defRPr sz="3600">
                <a:solidFill>
                  <a:schemeClr val="bg1"/>
                </a:solidFill>
              </a:defRPr>
            </a:lvl1pPr>
          </a:lstStyle>
          <a:p>
            <a:r>
              <a:rPr lang="en-US" dirty="0"/>
              <a:t>COMPANY</a:t>
            </a:r>
            <a:br>
              <a:rPr lang="en-US" dirty="0"/>
            </a:br>
            <a:r>
              <a:rPr lang="en-US" dirty="0"/>
              <a:t>NAME HERE</a:t>
            </a:r>
          </a:p>
        </p:txBody>
      </p:sp>
      <p:sp>
        <p:nvSpPr>
          <p:cNvPr id="3" name="Subtitle 2"/>
          <p:cNvSpPr>
            <a:spLocks noGrp="1"/>
          </p:cNvSpPr>
          <p:nvPr>
            <p:ph type="subTitle" idx="1" hasCustomPrompt="1"/>
          </p:nvPr>
        </p:nvSpPr>
        <p:spPr>
          <a:xfrm>
            <a:off x="4308403" y="5783659"/>
            <a:ext cx="4083898" cy="467676"/>
          </a:xfrm>
        </p:spPr>
        <p:txBody>
          <a:bodyPr>
            <a:normAutofit/>
          </a:bodyPr>
          <a:lstStyle>
            <a:lvl1pPr marL="0" indent="0" algn="l">
              <a:buNone/>
              <a:defRPr sz="1200" baseline="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the subject, purpose, or contact details here.</a:t>
            </a:r>
          </a:p>
        </p:txBody>
      </p:sp>
      <p:sp>
        <p:nvSpPr>
          <p:cNvPr id="12" name="Shape 51"/>
          <p:cNvSpPr/>
          <p:nvPr userDrawn="1"/>
        </p:nvSpPr>
        <p:spPr>
          <a:xfrm rot="5400000">
            <a:off x="3139704" y="5532314"/>
            <a:ext cx="1609498" cy="8932"/>
          </a:xfrm>
          <a:prstGeom prst="rect">
            <a:avLst/>
          </a:prstGeom>
          <a:solidFill>
            <a:srgbClr val="FFFFFF"/>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pic>
        <p:nvPicPr>
          <p:cNvPr id="8" name="Picture 7" descr="Placeholder-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100" y="4836906"/>
            <a:ext cx="2788920" cy="1394461"/>
          </a:xfrm>
          <a:prstGeom prst="rect">
            <a:avLst/>
          </a:prstGeom>
        </p:spPr>
      </p:pic>
    </p:spTree>
    <p:extLst>
      <p:ext uri="{BB962C8B-B14F-4D97-AF65-F5344CB8AC3E}">
        <p14:creationId xmlns:p14="http://schemas.microsoft.com/office/powerpoint/2010/main" val="146158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0C2B2-8C35-EA4E-8630-F7074992C359}" type="datetimeFigureOut">
              <a:rPr lang="en-US" smtClean="0"/>
              <a:t>5/5/21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E423-99AA-8A44-92E3-1EA415DCE0E9}" type="slidenum">
              <a:rPr lang="en-US" smtClean="0"/>
              <a:t>‹#›</a:t>
            </a:fld>
            <a:endParaRPr lang="en-US"/>
          </a:p>
        </p:txBody>
      </p:sp>
    </p:spTree>
    <p:extLst>
      <p:ext uri="{BB962C8B-B14F-4D97-AF65-F5344CB8AC3E}">
        <p14:creationId xmlns:p14="http://schemas.microsoft.com/office/powerpoint/2010/main" val="146079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0C2B2-8C35-EA4E-8630-F7074992C359}" type="datetimeFigureOut">
              <a:rPr lang="en-US" smtClean="0"/>
              <a:t>5/5/21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E423-99AA-8A44-92E3-1EA415DCE0E9}" type="slidenum">
              <a:rPr lang="en-US" smtClean="0"/>
              <a:t>‹#›</a:t>
            </a:fld>
            <a:endParaRPr lang="en-US"/>
          </a:p>
        </p:txBody>
      </p:sp>
    </p:spTree>
    <p:extLst>
      <p:ext uri="{BB962C8B-B14F-4D97-AF65-F5344CB8AC3E}">
        <p14:creationId xmlns:p14="http://schemas.microsoft.com/office/powerpoint/2010/main" val="696915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4756CF9-0A8D-4DD5-95D9-BAB9A0AF102B}" type="datetimeFigureOut">
              <a:rPr lang="en-US" smtClean="0"/>
              <a:pPr/>
              <a:t>5/5/21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1093A-B59D-4055-82A6-C55B29B2713C}" type="slidenum">
              <a:rPr lang="en-US" smtClean="0"/>
              <a:pPr/>
              <a:t>‹#›</a:t>
            </a:fld>
            <a:endParaRPr lang="en-US"/>
          </a:p>
        </p:txBody>
      </p:sp>
    </p:spTree>
    <p:extLst>
      <p:ext uri="{BB962C8B-B14F-4D97-AF65-F5344CB8AC3E}">
        <p14:creationId xmlns:p14="http://schemas.microsoft.com/office/powerpoint/2010/main" val="1665258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4756CF9-0A8D-4DD5-95D9-BAB9A0AF102B}" type="datetimeFigureOut">
              <a:rPr lang="en-US" smtClean="0"/>
              <a:pPr/>
              <a:t>5/5/21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1093A-B59D-4055-82A6-C55B29B2713C}" type="slidenum">
              <a:rPr lang="en-US" smtClean="0"/>
              <a:pPr/>
              <a:t>‹#›</a:t>
            </a:fld>
            <a:endParaRPr lang="en-US"/>
          </a:p>
        </p:txBody>
      </p:sp>
    </p:spTree>
    <p:extLst>
      <p:ext uri="{BB962C8B-B14F-4D97-AF65-F5344CB8AC3E}">
        <p14:creationId xmlns:p14="http://schemas.microsoft.com/office/powerpoint/2010/main" val="113009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9" name="Picture 18" descr="Background Image-02.png"/>
          <p:cNvPicPr>
            <a:picLocks noChangeAspect="1"/>
          </p:cNvPicPr>
          <p:nvPr userDrawn="1"/>
        </p:nvPicPr>
        <p:blipFill rotWithShape="1">
          <a:blip r:embed="rId2" cstate="print">
            <a:alphaModFix/>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328158"/>
            <a:ext cx="9144000" cy="3099626"/>
          </a:xfrm>
          <a:prstGeom prst="rect">
            <a:avLst/>
          </a:prstGeom>
        </p:spPr>
      </p:pic>
      <p:sp>
        <p:nvSpPr>
          <p:cNvPr id="18" name="Shape 128"/>
          <p:cNvSpPr/>
          <p:nvPr userDrawn="1"/>
        </p:nvSpPr>
        <p:spPr>
          <a:xfrm>
            <a:off x="0" y="6295429"/>
            <a:ext cx="9144000" cy="562571"/>
          </a:xfrm>
          <a:prstGeom prst="rect">
            <a:avLst/>
          </a:prstGeom>
          <a:solidFill>
            <a:srgbClr val="FFFFFF"/>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grpSp>
        <p:nvGrpSpPr>
          <p:cNvPr id="7" name="Group 48"/>
          <p:cNvGrpSpPr/>
          <p:nvPr userDrawn="1"/>
        </p:nvGrpSpPr>
        <p:grpSpPr>
          <a:xfrm>
            <a:off x="0" y="0"/>
            <a:ext cx="9144000" cy="3637956"/>
            <a:chOff x="24905" y="2317045"/>
            <a:chExt cx="13004798" cy="4695000"/>
          </a:xfrm>
        </p:grpSpPr>
        <p:sp>
          <p:nvSpPr>
            <p:cNvPr id="8" name="Shape 46"/>
            <p:cNvSpPr/>
            <p:nvPr/>
          </p:nvSpPr>
          <p:spPr>
            <a:xfrm>
              <a:off x="24905" y="2317045"/>
              <a:ext cx="13004798" cy="4295187"/>
            </a:xfrm>
            <a:prstGeom prst="rect">
              <a:avLst/>
            </a:prstGeom>
            <a:solidFill>
              <a:srgbClr val="FFFFFF"/>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sp>
          <p:nvSpPr>
            <p:cNvPr id="9" name="Shape 47"/>
            <p:cNvSpPr/>
            <p:nvPr/>
          </p:nvSpPr>
          <p:spPr>
            <a:xfrm rot="10800000">
              <a:off x="5892303" y="6211940"/>
              <a:ext cx="1270002" cy="8001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grpSp>
      <p:sp>
        <p:nvSpPr>
          <p:cNvPr id="2" name="Title 1"/>
          <p:cNvSpPr>
            <a:spLocks noGrp="1"/>
          </p:cNvSpPr>
          <p:nvPr>
            <p:ph type="title" hasCustomPrompt="1"/>
          </p:nvPr>
        </p:nvSpPr>
        <p:spPr>
          <a:xfrm>
            <a:off x="457200" y="2057285"/>
            <a:ext cx="8229600" cy="331086"/>
          </a:xfrm>
        </p:spPr>
        <p:txBody>
          <a:bodyPr/>
          <a:lstStyle>
            <a:lvl1pPr>
              <a:defRPr>
                <a:solidFill>
                  <a:schemeClr val="tx1"/>
                </a:solidFill>
              </a:defRPr>
            </a:lvl1pPr>
          </a:lstStyle>
          <a:p>
            <a:r>
              <a:rPr lang="en-US" dirty="0"/>
              <a:t>THIS IS A BULLET SLIDE</a:t>
            </a:r>
          </a:p>
        </p:txBody>
      </p:sp>
      <p:sp>
        <p:nvSpPr>
          <p:cNvPr id="25" name="Shape 51"/>
          <p:cNvSpPr/>
          <p:nvPr userDrawn="1"/>
        </p:nvSpPr>
        <p:spPr>
          <a:xfrm>
            <a:off x="3767251" y="1917217"/>
            <a:ext cx="1609498" cy="8932"/>
          </a:xfrm>
          <a:prstGeom prst="rect">
            <a:avLst/>
          </a:prstGeom>
          <a:solidFill>
            <a:schemeClr val="tx1"/>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solidFill>
                <a:srgbClr val="F18C19"/>
              </a:solidFill>
            </a:endParaRPr>
          </a:p>
        </p:txBody>
      </p:sp>
      <p:pic>
        <p:nvPicPr>
          <p:cNvPr id="17" name="Picture 16" descr="Placeholder-dar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9679" y="338450"/>
            <a:ext cx="2784642" cy="1392322"/>
          </a:xfrm>
          <a:prstGeom prst="rect">
            <a:avLst/>
          </a:prstGeom>
        </p:spPr>
      </p:pic>
    </p:spTree>
    <p:extLst>
      <p:ext uri="{BB962C8B-B14F-4D97-AF65-F5344CB8AC3E}">
        <p14:creationId xmlns:p14="http://schemas.microsoft.com/office/powerpoint/2010/main" val="409537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Shape 46"/>
          <p:cNvSpPr/>
          <p:nvPr userDrawn="1"/>
        </p:nvSpPr>
        <p:spPr>
          <a:xfrm>
            <a:off x="0" y="2932879"/>
            <a:ext cx="9144000" cy="3925120"/>
          </a:xfrm>
          <a:prstGeom prst="rect">
            <a:avLst/>
          </a:prstGeom>
          <a:solidFill>
            <a:schemeClr val="bg1"/>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pic>
        <p:nvPicPr>
          <p:cNvPr id="7" name="Picture 6" descr="Background Image-02.png"/>
          <p:cNvPicPr>
            <a:picLocks noChangeAspect="1"/>
          </p:cNvPicPr>
          <p:nvPr userDrawn="1"/>
        </p:nvPicPr>
        <p:blipFill rotWithShape="1">
          <a:blip r:embed="rId2" cstate="print">
            <a:alphaModFix/>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1"/>
            <a:ext cx="9144000" cy="2941346"/>
          </a:xfrm>
          <a:prstGeom prst="rect">
            <a:avLst/>
          </a:prstGeom>
        </p:spPr>
      </p:pic>
      <p:sp>
        <p:nvSpPr>
          <p:cNvPr id="3" name="Text Placeholder 2"/>
          <p:cNvSpPr>
            <a:spLocks noGrp="1"/>
          </p:cNvSpPr>
          <p:nvPr>
            <p:ph type="body" idx="1" hasCustomPrompt="1"/>
          </p:nvPr>
        </p:nvSpPr>
        <p:spPr>
          <a:xfrm>
            <a:off x="685800" y="3508404"/>
            <a:ext cx="7772400" cy="296804"/>
          </a:xfrm>
        </p:spPr>
        <p:txBody>
          <a:bodyPr anchor="b">
            <a:normAutofit/>
          </a:bodyPr>
          <a:lstStyle>
            <a:lvl1pPr marL="0" indent="0" algn="ctr">
              <a:buNone/>
              <a:defRPr sz="1600" b="1" baseline="0">
                <a:solidFill>
                  <a:schemeClr val="tx1"/>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YOUR MOST IMPORTANT STATEMENT WILL GO IN HERE</a:t>
            </a:r>
          </a:p>
        </p:txBody>
      </p:sp>
      <p:sp>
        <p:nvSpPr>
          <p:cNvPr id="2" name="Title 1"/>
          <p:cNvSpPr>
            <a:spLocks noGrp="1"/>
          </p:cNvSpPr>
          <p:nvPr>
            <p:ph type="title" hasCustomPrompt="1"/>
          </p:nvPr>
        </p:nvSpPr>
        <p:spPr>
          <a:xfrm>
            <a:off x="685800" y="2047383"/>
            <a:ext cx="7772400" cy="477398"/>
          </a:xfrm>
        </p:spPr>
        <p:txBody>
          <a:bodyPr anchor="t">
            <a:normAutofit/>
          </a:bodyPr>
          <a:lstStyle>
            <a:lvl1pPr algn="ctr">
              <a:defRPr sz="2600" b="1" cap="all">
                <a:solidFill>
                  <a:srgbClr val="FFFFFF"/>
                </a:solidFill>
              </a:defRPr>
            </a:lvl1pPr>
          </a:lstStyle>
          <a:p>
            <a:r>
              <a:rPr lang="en-US" dirty="0"/>
              <a:t>THIS IS A TEXT SLIDE</a:t>
            </a:r>
          </a:p>
        </p:txBody>
      </p:sp>
      <p:sp>
        <p:nvSpPr>
          <p:cNvPr id="9" name="Shape 51"/>
          <p:cNvSpPr/>
          <p:nvPr userDrawn="1"/>
        </p:nvSpPr>
        <p:spPr>
          <a:xfrm>
            <a:off x="3767251" y="1917217"/>
            <a:ext cx="1609498" cy="8932"/>
          </a:xfrm>
          <a:prstGeom prst="rect">
            <a:avLst/>
          </a:prstGeom>
          <a:solidFill>
            <a:srgbClr val="FFFFFF"/>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solidFill>
                <a:srgbClr val="F18C19"/>
              </a:solidFill>
            </a:endParaRPr>
          </a:p>
        </p:txBody>
      </p:sp>
      <p:pic>
        <p:nvPicPr>
          <p:cNvPr id="4" name="Picture 3" descr="Placeholder-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7540" y="336311"/>
            <a:ext cx="2788920" cy="1394461"/>
          </a:xfrm>
          <a:prstGeom prst="rect">
            <a:avLst/>
          </a:prstGeom>
        </p:spPr>
      </p:pic>
    </p:spTree>
    <p:extLst>
      <p:ext uri="{BB962C8B-B14F-4D97-AF65-F5344CB8AC3E}">
        <p14:creationId xmlns:p14="http://schemas.microsoft.com/office/powerpoint/2010/main" val="180933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hape 45"/>
          <p:cNvSpPr/>
          <p:nvPr userDrawn="1"/>
        </p:nvSpPr>
        <p:spPr>
          <a:xfrm>
            <a:off x="0" y="0"/>
            <a:ext cx="9144000" cy="3370442"/>
          </a:xfrm>
          <a:prstGeom prst="rect">
            <a:avLst/>
          </a:prstGeom>
          <a:solidFill>
            <a:srgbClr val="FFFFFF">
              <a:alpha val="60000"/>
            </a:srgbClr>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pic>
        <p:nvPicPr>
          <p:cNvPr id="4" name="Picture 3" descr="Placeholder-dar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679" y="338450"/>
            <a:ext cx="2784642" cy="1392322"/>
          </a:xfrm>
          <a:prstGeom prst="rect">
            <a:avLst/>
          </a:prstGeom>
        </p:spPr>
      </p:pic>
    </p:spTree>
    <p:extLst>
      <p:ext uri="{BB962C8B-B14F-4D97-AF65-F5344CB8AC3E}">
        <p14:creationId xmlns:p14="http://schemas.microsoft.com/office/powerpoint/2010/main" val="1379640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Background Image-02.png"/>
          <p:cNvPicPr>
            <a:picLocks noChangeAspect="1"/>
          </p:cNvPicPr>
          <p:nvPr userDrawn="1"/>
        </p:nvPicPr>
        <p:blipFill rotWithShape="1">
          <a:blip r:embed="rId2" cstate="print">
            <a:alphaModFix amt="92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V="1">
            <a:off x="-17511" y="-5"/>
            <a:ext cx="9161511" cy="6295433"/>
          </a:xfrm>
          <a:prstGeom prst="rect">
            <a:avLst/>
          </a:prstGeom>
          <a:noFill/>
          <a:ln>
            <a:noFill/>
          </a:ln>
        </p:spPr>
      </p:pic>
      <p:sp>
        <p:nvSpPr>
          <p:cNvPr id="11" name="Shape 128"/>
          <p:cNvSpPr/>
          <p:nvPr userDrawn="1"/>
        </p:nvSpPr>
        <p:spPr>
          <a:xfrm>
            <a:off x="-17511" y="6295429"/>
            <a:ext cx="9169921" cy="562571"/>
          </a:xfrm>
          <a:prstGeom prst="rect">
            <a:avLst/>
          </a:prstGeom>
          <a:solidFill>
            <a:srgbClr val="FFFFFF"/>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sp>
        <p:nvSpPr>
          <p:cNvPr id="2" name="Title 1"/>
          <p:cNvSpPr>
            <a:spLocks noGrp="1"/>
          </p:cNvSpPr>
          <p:nvPr>
            <p:ph type="title" hasCustomPrompt="1"/>
          </p:nvPr>
        </p:nvSpPr>
        <p:spPr>
          <a:xfrm>
            <a:off x="457200" y="3131480"/>
            <a:ext cx="8229600" cy="440677"/>
          </a:xfrm>
        </p:spPr>
        <p:txBody>
          <a:bodyPr/>
          <a:lstStyle>
            <a:lvl1pPr>
              <a:defRPr>
                <a:solidFill>
                  <a:schemeClr val="bg1"/>
                </a:solidFill>
              </a:defRPr>
            </a:lvl1pPr>
          </a:lstStyle>
          <a:p>
            <a:r>
              <a:rPr lang="en-US" dirty="0"/>
              <a:t>CLICK TO EDIT MASTER TITLE STYLE</a:t>
            </a:r>
          </a:p>
        </p:txBody>
      </p:sp>
      <p:sp>
        <p:nvSpPr>
          <p:cNvPr id="13" name="Shape 51"/>
          <p:cNvSpPr/>
          <p:nvPr userDrawn="1"/>
        </p:nvSpPr>
        <p:spPr>
          <a:xfrm>
            <a:off x="3767251" y="2983667"/>
            <a:ext cx="1609498" cy="8932"/>
          </a:xfrm>
          <a:prstGeom prst="rect">
            <a:avLst/>
          </a:prstGeom>
          <a:solidFill>
            <a:srgbClr val="FFFFFF"/>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solidFill>
                <a:srgbClr val="F18C19"/>
              </a:solidFill>
            </a:endParaRPr>
          </a:p>
        </p:txBody>
      </p:sp>
      <p:pic>
        <p:nvPicPr>
          <p:cNvPr id="7" name="Picture 6" descr="Placeholder-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4704" y="921412"/>
            <a:ext cx="3374593" cy="1687298"/>
          </a:xfrm>
          <a:prstGeom prst="rect">
            <a:avLst/>
          </a:prstGeom>
        </p:spPr>
      </p:pic>
    </p:spTree>
    <p:extLst>
      <p:ext uri="{BB962C8B-B14F-4D97-AF65-F5344CB8AC3E}">
        <p14:creationId xmlns:p14="http://schemas.microsoft.com/office/powerpoint/2010/main" val="418809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Background Image-02.png"/>
          <p:cNvPicPr>
            <a:picLocks noChangeAspect="1"/>
          </p:cNvPicPr>
          <p:nvPr userDrawn="1"/>
        </p:nvPicPr>
        <p:blipFill rotWithShape="1">
          <a:blip r:embed="rId2" cstate="print">
            <a:alphaModFix/>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V="1">
            <a:off x="0" y="1822106"/>
            <a:ext cx="4563866" cy="5035891"/>
          </a:xfrm>
          <a:prstGeom prst="rect">
            <a:avLst/>
          </a:prstGeom>
        </p:spPr>
      </p:pic>
      <p:grpSp>
        <p:nvGrpSpPr>
          <p:cNvPr id="9" name="Group 176"/>
          <p:cNvGrpSpPr/>
          <p:nvPr userDrawn="1"/>
        </p:nvGrpSpPr>
        <p:grpSpPr>
          <a:xfrm>
            <a:off x="0" y="0"/>
            <a:ext cx="9144000" cy="2089549"/>
            <a:chOff x="24904" y="2041920"/>
            <a:chExt cx="13004799" cy="2971802"/>
          </a:xfrm>
        </p:grpSpPr>
        <p:sp>
          <p:nvSpPr>
            <p:cNvPr id="10" name="Shape 174"/>
            <p:cNvSpPr/>
            <p:nvPr/>
          </p:nvSpPr>
          <p:spPr>
            <a:xfrm>
              <a:off x="24904" y="2041920"/>
              <a:ext cx="13004799" cy="2591446"/>
            </a:xfrm>
            <a:prstGeom prst="rect">
              <a:avLst/>
            </a:prstGeom>
            <a:solidFill>
              <a:srgbClr val="FFFFFF"/>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sp>
          <p:nvSpPr>
            <p:cNvPr id="11" name="Shape 175"/>
            <p:cNvSpPr/>
            <p:nvPr/>
          </p:nvSpPr>
          <p:spPr>
            <a:xfrm rot="10800000">
              <a:off x="5892303" y="4213621"/>
              <a:ext cx="1270001" cy="8001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grpSp>
      <p:sp>
        <p:nvSpPr>
          <p:cNvPr id="2" name="Title 1"/>
          <p:cNvSpPr>
            <a:spLocks noGrp="1"/>
          </p:cNvSpPr>
          <p:nvPr>
            <p:ph type="title" hasCustomPrompt="1"/>
          </p:nvPr>
        </p:nvSpPr>
        <p:spPr/>
        <p:txBody>
          <a:bodyPr/>
          <a:lstStyle>
            <a:lvl1pPr>
              <a:defRPr baseline="0">
                <a:solidFill>
                  <a:schemeClr val="tx1"/>
                </a:solidFill>
              </a:defRPr>
            </a:lvl1pPr>
          </a:lstStyle>
          <a:p>
            <a:r>
              <a:rPr lang="en-US" dirty="0"/>
              <a:t>THIS IS A VISUAL SLIDE</a:t>
            </a:r>
          </a:p>
        </p:txBody>
      </p:sp>
      <p:pic>
        <p:nvPicPr>
          <p:cNvPr id="13" name="Picture 12" descr="Placeholder-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440" y="2693431"/>
            <a:ext cx="2788920" cy="1394461"/>
          </a:xfrm>
          <a:prstGeom prst="rect">
            <a:avLst/>
          </a:prstGeom>
        </p:spPr>
      </p:pic>
    </p:spTree>
    <p:extLst>
      <p:ext uri="{BB962C8B-B14F-4D97-AF65-F5344CB8AC3E}">
        <p14:creationId xmlns:p14="http://schemas.microsoft.com/office/powerpoint/2010/main" val="9301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0C2B2-8C35-EA4E-8630-F7074992C359}" type="datetimeFigureOut">
              <a:rPr lang="en-US" smtClean="0"/>
              <a:t>5/5/21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3FE423-99AA-8A44-92E3-1EA415DCE0E9}" type="slidenum">
              <a:rPr lang="en-US" smtClean="0"/>
              <a:t>‹#›</a:t>
            </a:fld>
            <a:endParaRPr lang="en-US"/>
          </a:p>
        </p:txBody>
      </p:sp>
    </p:spTree>
    <p:extLst>
      <p:ext uri="{BB962C8B-B14F-4D97-AF65-F5344CB8AC3E}">
        <p14:creationId xmlns:p14="http://schemas.microsoft.com/office/powerpoint/2010/main" val="223311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8" name="Group 48"/>
          <p:cNvGrpSpPr/>
          <p:nvPr userDrawn="1"/>
        </p:nvGrpSpPr>
        <p:grpSpPr>
          <a:xfrm>
            <a:off x="0" y="0"/>
            <a:ext cx="9144000" cy="3134719"/>
            <a:chOff x="24905" y="2317045"/>
            <a:chExt cx="13004798" cy="4045540"/>
          </a:xfrm>
        </p:grpSpPr>
        <p:sp>
          <p:nvSpPr>
            <p:cNvPr id="9" name="Shape 46"/>
            <p:cNvSpPr/>
            <p:nvPr/>
          </p:nvSpPr>
          <p:spPr>
            <a:xfrm>
              <a:off x="24905" y="2317045"/>
              <a:ext cx="13004798" cy="3603450"/>
            </a:xfrm>
            <a:prstGeom prst="rect">
              <a:avLst/>
            </a:prstGeom>
            <a:solidFill>
              <a:srgbClr val="FFFFFF"/>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sp>
          <p:nvSpPr>
            <p:cNvPr id="10" name="Shape 47"/>
            <p:cNvSpPr/>
            <p:nvPr/>
          </p:nvSpPr>
          <p:spPr>
            <a:xfrm rot="10800000">
              <a:off x="5892303" y="5635218"/>
              <a:ext cx="1270002" cy="7273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noFill/>
              <a:miter lim="400000"/>
            </a:ln>
            <a:effectLst/>
          </p:spPr>
          <p:txBody>
            <a:bodyPr wrap="square" lIns="0" tIns="0" rIns="0" bIns="0" numCol="1" anchor="ctr">
              <a:noAutofit/>
            </a:bodyPr>
            <a:lstStyle/>
            <a:p>
              <a:pPr lvl="0">
                <a:defRPr sz="2400" cap="all" spc="384">
                  <a:latin typeface="Avenir Medium"/>
                  <a:ea typeface="Avenir Medium"/>
                  <a:cs typeface="Avenir Medium"/>
                  <a:sym typeface="Avenir Medium"/>
                </a:defRPr>
              </a:pPr>
              <a:endParaRPr/>
            </a:p>
          </p:txBody>
        </p:sp>
      </p:grpSp>
      <p:sp>
        <p:nvSpPr>
          <p:cNvPr id="11" name="Title 1"/>
          <p:cNvSpPr>
            <a:spLocks noGrp="1"/>
          </p:cNvSpPr>
          <p:nvPr>
            <p:ph type="title" hasCustomPrompt="1"/>
          </p:nvPr>
        </p:nvSpPr>
        <p:spPr>
          <a:xfrm>
            <a:off x="457200" y="2057285"/>
            <a:ext cx="8229600" cy="331086"/>
          </a:xfrm>
        </p:spPr>
        <p:txBody>
          <a:bodyPr/>
          <a:lstStyle>
            <a:lvl1pPr>
              <a:defRPr>
                <a:solidFill>
                  <a:schemeClr val="tx1"/>
                </a:solidFill>
              </a:defRPr>
            </a:lvl1pPr>
          </a:lstStyle>
          <a:p>
            <a:r>
              <a:rPr lang="en-US" dirty="0"/>
              <a:t>THIS IS </a:t>
            </a:r>
            <a:r>
              <a:rPr lang="en-US"/>
              <a:t>A PRICING SLIDE</a:t>
            </a:r>
            <a:endParaRPr lang="en-US" dirty="0"/>
          </a:p>
        </p:txBody>
      </p:sp>
      <p:sp>
        <p:nvSpPr>
          <p:cNvPr id="14" name="Shape 51"/>
          <p:cNvSpPr/>
          <p:nvPr userDrawn="1"/>
        </p:nvSpPr>
        <p:spPr>
          <a:xfrm>
            <a:off x="3767251" y="1917217"/>
            <a:ext cx="1609498" cy="8932"/>
          </a:xfrm>
          <a:prstGeom prst="rect">
            <a:avLst/>
          </a:prstGeom>
          <a:solidFill>
            <a:schemeClr val="tx1"/>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solidFill>
                <a:srgbClr val="F18C19"/>
              </a:solidFill>
            </a:endParaRPr>
          </a:p>
        </p:txBody>
      </p:sp>
      <p:pic>
        <p:nvPicPr>
          <p:cNvPr id="12" name="Picture 11" descr="Placeholder-dar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679" y="338450"/>
            <a:ext cx="2784642" cy="1392322"/>
          </a:xfrm>
          <a:prstGeom prst="rect">
            <a:avLst/>
          </a:prstGeom>
        </p:spPr>
      </p:pic>
    </p:spTree>
    <p:extLst>
      <p:ext uri="{BB962C8B-B14F-4D97-AF65-F5344CB8AC3E}">
        <p14:creationId xmlns:p14="http://schemas.microsoft.com/office/powerpoint/2010/main" val="303104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D0C2B2-8C35-EA4E-8630-F7074992C359}" type="datetimeFigureOut">
              <a:rPr lang="en-US" smtClean="0"/>
              <a:t>5/5/21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FE423-99AA-8A44-92E3-1EA415DCE0E9}" type="slidenum">
              <a:rPr lang="en-US" smtClean="0"/>
              <a:t>‹#›</a:t>
            </a:fld>
            <a:endParaRPr lang="en-US"/>
          </a:p>
        </p:txBody>
      </p:sp>
    </p:spTree>
    <p:extLst>
      <p:ext uri="{BB962C8B-B14F-4D97-AF65-F5344CB8AC3E}">
        <p14:creationId xmlns:p14="http://schemas.microsoft.com/office/powerpoint/2010/main" val="31398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0C2B2-8C35-EA4E-8630-F7074992C359}" type="datetimeFigureOut">
              <a:rPr lang="en-US" smtClean="0"/>
              <a:t>5/5/21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FE423-99AA-8A44-92E3-1EA415DCE0E9}" type="slidenum">
              <a:rPr lang="en-US" smtClean="0"/>
              <a:t>‹#›</a:t>
            </a:fld>
            <a:endParaRPr lang="en-US"/>
          </a:p>
        </p:txBody>
      </p:sp>
    </p:spTree>
    <p:extLst>
      <p:ext uri="{BB962C8B-B14F-4D97-AF65-F5344CB8AC3E}">
        <p14:creationId xmlns:p14="http://schemas.microsoft.com/office/powerpoint/2010/main" val="4116202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Lst>
  <p:txStyles>
    <p:titleStyle>
      <a:lvl1pPr algn="ctr" defTabSz="457200" rtl="0" eaLnBrk="1" latinLnBrk="0" hangingPunct="1">
        <a:spcBef>
          <a:spcPct val="0"/>
        </a:spcBef>
        <a:buNone/>
        <a:defRPr sz="2600" b="1" i="0" u="none" kern="1200">
          <a:solidFill>
            <a:srgbClr val="000000"/>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our3lilbirds.blogspot.com/2017/05/how-to-make-one-page-profile-ellie-style.html?m=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www.kypa.net/" TargetMode="External"/><Relationship Id="rId3" Type="http://schemas.openxmlformats.org/officeDocument/2006/relationships/image" Target="../media/image30.jpeg"/><Relationship Id="rId7" Type="http://schemas.openxmlformats.org/officeDocument/2006/relationships/hyperlink" Target="http://dbhdid.ky.gov/ddid/" TargetMode="External"/><Relationship Id="rId12" Type="http://schemas.openxmlformats.org/officeDocument/2006/relationships/hyperlink" Target="http://louisville.edu/education/kyautismtraining/"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education.ky.gov/" TargetMode="External"/><Relationship Id="rId11" Type="http://schemas.openxmlformats.org/officeDocument/2006/relationships/hyperlink" Target="http://dbhdid.ky.gov/kdbhdid/autism-links.aspx" TargetMode="External"/><Relationship Id="rId5" Type="http://schemas.openxmlformats.org/officeDocument/2006/relationships/hyperlink" Target="http://kcc.ky.gov/Vocational-Rehabilitation" TargetMode="External"/><Relationship Id="rId10" Type="http://schemas.openxmlformats.org/officeDocument/2006/relationships/hyperlink" Target="https://www.kyccdd.com/" TargetMode="External"/><Relationship Id="rId4" Type="http://schemas.openxmlformats.org/officeDocument/2006/relationships/hyperlink" Target="https://www.hdi.uky.edu/" TargetMode="External"/><Relationship Id="rId9" Type="http://schemas.openxmlformats.org/officeDocument/2006/relationships/hyperlink" Target="http://kcc.ky.gov/Office-for-the-Blin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20000" r="-6000" b="20000"/>
          </a:stretch>
        </a:blipFill>
        <a:effectLst/>
      </p:bgPr>
    </p:bg>
    <p:spTree>
      <p:nvGrpSpPr>
        <p:cNvPr id="1" name=""/>
        <p:cNvGrpSpPr/>
        <p:nvPr/>
      </p:nvGrpSpPr>
      <p:grpSpPr>
        <a:xfrm>
          <a:off x="0" y="0"/>
          <a:ext cx="0" cy="0"/>
          <a:chOff x="0" y="0"/>
          <a:chExt cx="0" cy="0"/>
        </a:xfrm>
      </p:grpSpPr>
      <p:sp>
        <p:nvSpPr>
          <p:cNvPr id="4" name="TextBox 3"/>
          <p:cNvSpPr txBox="1"/>
          <p:nvPr/>
        </p:nvSpPr>
        <p:spPr>
          <a:xfrm>
            <a:off x="4200527" y="4471697"/>
            <a:ext cx="4819134" cy="2062103"/>
          </a:xfrm>
          <a:prstGeom prst="rect">
            <a:avLst/>
          </a:prstGeom>
          <a:noFill/>
          <a:ln>
            <a:solidFill>
              <a:schemeClr val="bg1"/>
            </a:solidFill>
          </a:ln>
        </p:spPr>
        <p:txBody>
          <a:bodyPr wrap="square" rtlCol="0">
            <a:spAutoFit/>
          </a:bodyPr>
          <a:lstStyle/>
          <a:p>
            <a:pPr algn="ctr"/>
            <a:r>
              <a:rPr lang="en-US" sz="3200" b="1" dirty="0">
                <a:solidFill>
                  <a:schemeClr val="bg1"/>
                </a:solidFill>
                <a:latin typeface="Helvetica" panose="020B0604020202020204" pitchFamily="34" charset="0"/>
                <a:cs typeface="Helvetica" panose="020B0604020202020204" pitchFamily="34" charset="0"/>
              </a:rPr>
              <a:t>Employment for Youth with Disabilities: Preparing for a Bright Future</a:t>
            </a:r>
          </a:p>
        </p:txBody>
      </p:sp>
      <p:sp>
        <p:nvSpPr>
          <p:cNvPr id="5" name="TextBox 4"/>
          <p:cNvSpPr txBox="1"/>
          <p:nvPr/>
        </p:nvSpPr>
        <p:spPr>
          <a:xfrm>
            <a:off x="0" y="1200150"/>
            <a:ext cx="3071812" cy="1200329"/>
          </a:xfrm>
          <a:prstGeom prst="rect">
            <a:avLst/>
          </a:prstGeom>
          <a:solidFill>
            <a:schemeClr val="tx1"/>
          </a:solidFill>
          <a:ln>
            <a:solidFill>
              <a:schemeClr val="bg1"/>
            </a:solidFill>
          </a:ln>
        </p:spPr>
        <p:txBody>
          <a:bodyPr wrap="square" rtlCol="0">
            <a:spAutoFit/>
          </a:bodyPr>
          <a:lstStyle/>
          <a:p>
            <a:r>
              <a:rPr lang="en-US" sz="2400" dirty="0">
                <a:solidFill>
                  <a:schemeClr val="bg1"/>
                </a:solidFill>
              </a:rPr>
              <a:t>Meredith</a:t>
            </a:r>
          </a:p>
          <a:p>
            <a:r>
              <a:rPr lang="en-US" sz="2400" dirty="0">
                <a:solidFill>
                  <a:schemeClr val="bg1"/>
                </a:solidFill>
              </a:rPr>
              <a:t>Tools for the Journey Conference</a:t>
            </a:r>
          </a:p>
        </p:txBody>
      </p:sp>
    </p:spTree>
    <p:extLst>
      <p:ext uri="{BB962C8B-B14F-4D97-AF65-F5344CB8AC3E}">
        <p14:creationId xmlns:p14="http://schemas.microsoft.com/office/powerpoint/2010/main" val="1417589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371132"/>
            <a:ext cx="5135880" cy="2809460"/>
          </a:xfrm>
        </p:spPr>
        <p:txBody>
          <a:bodyPr>
            <a:normAutofit/>
          </a:bodyPr>
          <a:lstStyle/>
          <a:p>
            <a:r>
              <a:rPr lang="en-US" sz="2400" b="0"/>
              <a:t>Social Connections</a:t>
            </a:r>
          </a:p>
          <a:p>
            <a:r>
              <a:rPr lang="en-US" sz="2400" b="0"/>
              <a:t>Sense of worth</a:t>
            </a:r>
          </a:p>
          <a:p>
            <a:r>
              <a:rPr lang="en-US" sz="2400" b="0"/>
              <a:t>Developing and contributing talents</a:t>
            </a:r>
          </a:p>
          <a:p>
            <a:r>
              <a:rPr lang="en-US" sz="2400" b="0"/>
              <a:t>Money</a:t>
            </a:r>
          </a:p>
          <a:p>
            <a:r>
              <a:rPr lang="en-US" sz="2400" b="0"/>
              <a:t>Independence</a:t>
            </a:r>
          </a:p>
          <a:p>
            <a:r>
              <a:rPr lang="en-US" sz="2400" b="0"/>
              <a:t>Regular Expectation of Adulthood</a:t>
            </a:r>
          </a:p>
        </p:txBody>
      </p:sp>
      <p:sp>
        <p:nvSpPr>
          <p:cNvPr id="3" name="Title 2"/>
          <p:cNvSpPr>
            <a:spLocks noGrp="1"/>
          </p:cNvSpPr>
          <p:nvPr>
            <p:ph type="title"/>
          </p:nvPr>
        </p:nvSpPr>
        <p:spPr/>
        <p:txBody>
          <a:bodyPr>
            <a:normAutofit fontScale="90000"/>
          </a:bodyPr>
          <a:lstStyle/>
          <a:p>
            <a:r>
              <a:rPr lang="en-US"/>
              <a:t>Work is Valuable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959" y="3371132"/>
            <a:ext cx="2928067" cy="2928067"/>
          </a:xfrm>
          <a:prstGeom prst="rect">
            <a:avLst/>
          </a:prstGeom>
        </p:spPr>
      </p:pic>
    </p:spTree>
    <p:extLst>
      <p:ext uri="{BB962C8B-B14F-4D97-AF65-F5344CB8AC3E}">
        <p14:creationId xmlns:p14="http://schemas.microsoft.com/office/powerpoint/2010/main" val="175615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200" b="1">
                <a:solidFill>
                  <a:schemeClr val="tx1">
                    <a:lumMod val="85000"/>
                    <a:lumOff val="15000"/>
                  </a:schemeClr>
                </a:solidFill>
                <a:latin typeface="+mj-lt"/>
                <a:ea typeface="+mj-ea"/>
                <a:cs typeface="+mj-cs"/>
              </a:rPr>
              <a:t>What does your son or daughter like to do? What are some of his or her talents or skills?</a:t>
            </a:r>
          </a:p>
        </p:txBody>
      </p:sp>
    </p:spTree>
    <p:extLst>
      <p:ext uri="{BB962C8B-B14F-4D97-AF65-F5344CB8AC3E}">
        <p14:creationId xmlns:p14="http://schemas.microsoft.com/office/powerpoint/2010/main" val="133083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 b="337"/>
          <a:stretch/>
        </p:blipFill>
        <p:spPr>
          <a:xfrm>
            <a:off x="4567959" y="10"/>
            <a:ext cx="4576040" cy="6857990"/>
          </a:xfrm>
          <a:prstGeom prst="rect">
            <a:avLst/>
          </a:prstGeom>
          <a:effectLst/>
        </p:spPr>
      </p:pic>
      <p:sp>
        <p:nvSpPr>
          <p:cNvPr id="3" name="Title 2"/>
          <p:cNvSpPr>
            <a:spLocks noGrp="1"/>
          </p:cNvSpPr>
          <p:nvPr>
            <p:ph type="title"/>
          </p:nvPr>
        </p:nvSpPr>
        <p:spPr>
          <a:xfrm>
            <a:off x="486696" y="629266"/>
            <a:ext cx="3845274" cy="1676603"/>
          </a:xfrm>
        </p:spPr>
        <p:txBody>
          <a:bodyPr vert="horz" lIns="91440" tIns="45720" rIns="91440" bIns="45720" rtlCol="0" anchor="ctr">
            <a:normAutofit/>
          </a:bodyPr>
          <a:lstStyle/>
          <a:p>
            <a:pPr defTabSz="914400">
              <a:lnSpc>
                <a:spcPct val="90000"/>
              </a:lnSpc>
            </a:pPr>
            <a:r>
              <a:rPr lang="en-US" sz="3700">
                <a:solidFill>
                  <a:schemeClr val="tx1"/>
                </a:solidFill>
                <a:latin typeface="+mj-lt"/>
                <a:cs typeface="+mj-cs"/>
              </a:rPr>
              <a:t>Vision Statement for Younger Students</a:t>
            </a:r>
          </a:p>
        </p:txBody>
      </p:sp>
      <p:sp>
        <p:nvSpPr>
          <p:cNvPr id="5" name="Text Placeholder 4"/>
          <p:cNvSpPr>
            <a:spLocks noGrp="1"/>
          </p:cNvSpPr>
          <p:nvPr>
            <p:ph type="body" sz="half" idx="2"/>
          </p:nvPr>
        </p:nvSpPr>
        <p:spPr>
          <a:xfrm>
            <a:off x="486697" y="2438400"/>
            <a:ext cx="3845272" cy="3785419"/>
          </a:xfrm>
        </p:spPr>
        <p:txBody>
          <a:bodyPr vert="horz" lIns="91440" tIns="45720" rIns="91440" bIns="45720" rtlCol="0">
            <a:normAutofit/>
          </a:bodyPr>
          <a:lstStyle/>
          <a:p>
            <a:pPr defTabSz="914400">
              <a:lnSpc>
                <a:spcPct val="90000"/>
              </a:lnSpc>
            </a:pPr>
            <a:r>
              <a:rPr lang="en-US" sz="1700"/>
              <a:t>Thanks to Tiffany Stafford for sharing! </a:t>
            </a:r>
            <a:br>
              <a:rPr lang="en-US" sz="1700"/>
            </a:br>
            <a:r>
              <a:rPr lang="en-US" sz="1700"/>
              <a:t>Find details about how to create your own at: https://our3lilbirds.blogspot.com/2017/05/</a:t>
            </a:r>
            <a:r>
              <a:rPr lang="en-US" sz="1700" err="1"/>
              <a:t>how-to-make-one-page-profile-ellie-style.html?m</a:t>
            </a:r>
            <a:r>
              <a:rPr lang="en-US" sz="1700"/>
              <a:t>=1</a:t>
            </a:r>
            <a:endParaRPr lang="en-US" sz="1700">
              <a:hlinkClick r:id="rId4"/>
            </a:endParaRPr>
          </a:p>
        </p:txBody>
      </p:sp>
    </p:spTree>
    <p:extLst>
      <p:ext uri="{BB962C8B-B14F-4D97-AF65-F5344CB8AC3E}">
        <p14:creationId xmlns:p14="http://schemas.microsoft.com/office/powerpoint/2010/main" val="191903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77" r="10747"/>
          <a:stretch/>
        </p:blipFill>
        <p:spPr>
          <a:xfrm>
            <a:off x="4567959" y="10"/>
            <a:ext cx="4576040" cy="6857990"/>
          </a:xfrm>
          <a:prstGeom prst="rect">
            <a:avLst/>
          </a:prstGeom>
          <a:effectLst/>
        </p:spPr>
      </p:pic>
      <p:sp>
        <p:nvSpPr>
          <p:cNvPr id="3" name="Title 2"/>
          <p:cNvSpPr>
            <a:spLocks noGrp="1"/>
          </p:cNvSpPr>
          <p:nvPr>
            <p:ph type="title"/>
          </p:nvPr>
        </p:nvSpPr>
        <p:spPr>
          <a:xfrm>
            <a:off x="486696" y="629266"/>
            <a:ext cx="3845274" cy="1676603"/>
          </a:xfrm>
        </p:spPr>
        <p:txBody>
          <a:bodyPr vert="horz" lIns="91440" tIns="45720" rIns="91440" bIns="45720" rtlCol="0" anchor="ctr">
            <a:normAutofit/>
          </a:bodyPr>
          <a:lstStyle/>
          <a:p>
            <a:pPr defTabSz="914400">
              <a:lnSpc>
                <a:spcPct val="90000"/>
              </a:lnSpc>
            </a:pPr>
            <a:r>
              <a:rPr lang="en-US" sz="3700">
                <a:solidFill>
                  <a:schemeClr val="tx1"/>
                </a:solidFill>
                <a:latin typeface="+mj-lt"/>
                <a:cs typeface="+mj-cs"/>
              </a:rPr>
              <a:t>Vision Statement for Older Students</a:t>
            </a:r>
          </a:p>
        </p:txBody>
      </p:sp>
      <p:sp>
        <p:nvSpPr>
          <p:cNvPr id="5" name="Text Placeholder 4"/>
          <p:cNvSpPr>
            <a:spLocks noGrp="1"/>
          </p:cNvSpPr>
          <p:nvPr>
            <p:ph type="body" sz="half" idx="2"/>
          </p:nvPr>
        </p:nvSpPr>
        <p:spPr>
          <a:xfrm>
            <a:off x="486697" y="2438400"/>
            <a:ext cx="3845272" cy="3785419"/>
          </a:xfrm>
        </p:spPr>
        <p:txBody>
          <a:bodyPr vert="horz" lIns="91440" tIns="45720" rIns="91440" bIns="45720" rtlCol="0">
            <a:normAutofit/>
          </a:bodyPr>
          <a:lstStyle/>
          <a:p>
            <a:pPr defTabSz="914400">
              <a:lnSpc>
                <a:spcPct val="90000"/>
              </a:lnSpc>
            </a:pPr>
            <a:r>
              <a:rPr lang="en-US" sz="1700"/>
              <a:t>Modify and create your own at:</a:t>
            </a:r>
          </a:p>
          <a:p>
            <a:pPr defTabSz="914400">
              <a:lnSpc>
                <a:spcPct val="90000"/>
              </a:lnSpc>
            </a:pPr>
            <a:r>
              <a:rPr lang="en-US" sz="1700"/>
              <a:t>https://</a:t>
            </a:r>
            <a:r>
              <a:rPr lang="en-US" sz="1700" err="1"/>
              <a:t>tinyurl.com</a:t>
            </a:r>
            <a:r>
              <a:rPr lang="en-US" sz="1700"/>
              <a:t>/ybkz765w</a:t>
            </a:r>
          </a:p>
        </p:txBody>
      </p:sp>
    </p:spTree>
    <p:extLst>
      <p:ext uri="{BB962C8B-B14F-4D97-AF65-F5344CB8AC3E}">
        <p14:creationId xmlns:p14="http://schemas.microsoft.com/office/powerpoint/2010/main" val="323364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3111910"/>
            <a:ext cx="8838377" cy="2870879"/>
          </a:xfrm>
        </p:spPr>
        <p:txBody>
          <a:bodyPr>
            <a:normAutofit/>
          </a:bodyPr>
          <a:lstStyle/>
          <a:p>
            <a:pPr marL="457200" indent="-457200">
              <a:buFont typeface="Arial" charset="0"/>
              <a:buChar char="•"/>
            </a:pPr>
            <a:r>
              <a:rPr lang="en-US" sz="2600" b="0"/>
              <a:t>Start each IEP or planning meeting with a vision of the future</a:t>
            </a:r>
          </a:p>
          <a:p>
            <a:pPr marL="457200" indent="-457200">
              <a:buFont typeface="Arial" charset="0"/>
              <a:buChar char="•"/>
            </a:pPr>
            <a:r>
              <a:rPr lang="en-US" sz="2600" b="0"/>
              <a:t>Parent-led -&gt;&gt; Student-led</a:t>
            </a:r>
          </a:p>
          <a:p>
            <a:pPr marL="457200" indent="-457200">
              <a:buFont typeface="Arial" charset="0"/>
              <a:buChar char="•"/>
            </a:pPr>
            <a:r>
              <a:rPr lang="en-US" sz="2600" b="0"/>
              <a:t>One page vision statement or PowerPoint</a:t>
            </a:r>
          </a:p>
          <a:p>
            <a:pPr marL="457200" indent="-457200">
              <a:buFont typeface="Arial" charset="0"/>
              <a:buChar char="•"/>
            </a:pPr>
            <a:endParaRPr lang="en-US" sz="2600" b="0"/>
          </a:p>
        </p:txBody>
      </p:sp>
      <p:sp>
        <p:nvSpPr>
          <p:cNvPr id="3" name="Title 2"/>
          <p:cNvSpPr>
            <a:spLocks noGrp="1"/>
          </p:cNvSpPr>
          <p:nvPr>
            <p:ph type="title"/>
          </p:nvPr>
        </p:nvSpPr>
        <p:spPr>
          <a:xfrm>
            <a:off x="923306" y="1951638"/>
            <a:ext cx="7772400" cy="477398"/>
          </a:xfrm>
        </p:spPr>
        <p:txBody>
          <a:bodyPr>
            <a:normAutofit fontScale="90000"/>
          </a:bodyPr>
          <a:lstStyle/>
          <a:p>
            <a:r>
              <a:rPr lang="en-US"/>
              <a:t>Sharing the Vision</a:t>
            </a:r>
            <a:endParaRPr lang="en-US">
              <a:solidFill>
                <a:schemeClr val="tx1"/>
              </a:solidFill>
            </a:endParaRPr>
          </a:p>
        </p:txBody>
      </p:sp>
    </p:spTree>
    <p:extLst>
      <p:ext uri="{BB962C8B-B14F-4D97-AF65-F5344CB8AC3E}">
        <p14:creationId xmlns:p14="http://schemas.microsoft.com/office/powerpoint/2010/main" val="212999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547410"/>
            <a:ext cx="4094112" cy="1146352"/>
          </a:xfrm>
          <a:prstGeom prst="rect">
            <a:avLst/>
          </a:prstGeom>
        </p:spPr>
      </p:pic>
      <p:cxnSp>
        <p:nvCxnSpPr>
          <p:cNvPr id="38" name="Straight Connector 37">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06013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750" r="8248" b="-1"/>
          <a:stretch/>
        </p:blipFill>
        <p:spPr>
          <a:xfrm>
            <a:off x="4808587" y="585314"/>
            <a:ext cx="4094110" cy="3070543"/>
          </a:xfrm>
          <a:prstGeom prst="rect">
            <a:avLst/>
          </a:prstGeom>
        </p:spPr>
      </p:pic>
      <p:sp>
        <p:nvSpPr>
          <p:cNvPr id="4" name="TextBox 3"/>
          <p:cNvSpPr txBox="1"/>
          <p:nvPr/>
        </p:nvSpPr>
        <p:spPr>
          <a:xfrm>
            <a:off x="530258" y="4502330"/>
            <a:ext cx="8074057" cy="1207269"/>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a:solidFill>
                  <a:schemeClr val="bg1"/>
                </a:solidFill>
                <a:latin typeface="+mj-lt"/>
                <a:ea typeface="+mj-ea"/>
                <a:cs typeface="+mj-cs"/>
              </a:rPr>
              <a:t>Preparing for Work</a:t>
            </a:r>
          </a:p>
        </p:txBody>
      </p:sp>
    </p:spTree>
    <p:extLst>
      <p:ext uri="{BB962C8B-B14F-4D97-AF65-F5344CB8AC3E}">
        <p14:creationId xmlns:p14="http://schemas.microsoft.com/office/powerpoint/2010/main" val="3494534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63218" y="3149461"/>
            <a:ext cx="4740123" cy="3547901"/>
          </a:xfrm>
        </p:spPr>
        <p:txBody>
          <a:bodyPr>
            <a:noAutofit/>
          </a:bodyPr>
          <a:lstStyle/>
          <a:p>
            <a:r>
              <a:rPr lang="en-US"/>
              <a:t>Talk about the value of work and different kinds of jobs.</a:t>
            </a:r>
          </a:p>
          <a:p>
            <a:pPr marL="342900" indent="-342900">
              <a:buFont typeface="Arial" charset="0"/>
              <a:buChar char="•"/>
            </a:pPr>
            <a:r>
              <a:rPr lang="en-US" b="0"/>
              <a:t>Compliment and cultivate skills/talents</a:t>
            </a:r>
          </a:p>
          <a:p>
            <a:pPr marL="342900" indent="-342900">
              <a:buFont typeface="Arial" charset="0"/>
              <a:buChar char="•"/>
            </a:pPr>
            <a:r>
              <a:rPr lang="en-US" b="0"/>
              <a:t>Ask about interests &amp; explore careers </a:t>
            </a:r>
          </a:p>
          <a:p>
            <a:pPr marL="342900" indent="-342900">
              <a:buFont typeface="Arial" charset="0"/>
              <a:buChar char="•"/>
            </a:pPr>
            <a:r>
              <a:rPr lang="en-US" b="0"/>
              <a:t>Read books about different jobs</a:t>
            </a:r>
            <a:endParaRPr lang="en-US"/>
          </a:p>
          <a:p>
            <a:r>
              <a:rPr lang="en-US"/>
              <a:t>Give your child chores and responsibilities.</a:t>
            </a:r>
          </a:p>
          <a:p>
            <a:pPr marL="342900" indent="-342900">
              <a:buFont typeface="Arial" charset="0"/>
              <a:buChar char="•"/>
            </a:pPr>
            <a:r>
              <a:rPr lang="en-US" b="0"/>
              <a:t>Assign household chores</a:t>
            </a:r>
          </a:p>
          <a:p>
            <a:pPr marL="342900" indent="-342900">
              <a:buFont typeface="Arial" charset="0"/>
              <a:buChar char="•"/>
            </a:pPr>
            <a:r>
              <a:rPr lang="en-US" b="0"/>
              <a:t>Give supports/motivation/consequences</a:t>
            </a:r>
          </a:p>
          <a:p>
            <a:pPr marL="342900" indent="-342900">
              <a:buFont typeface="Arial" charset="0"/>
              <a:buChar char="•"/>
            </a:pPr>
            <a:r>
              <a:rPr lang="en-US" b="0"/>
              <a:t>Use social stories &amp; charts</a:t>
            </a:r>
          </a:p>
          <a:p>
            <a:pPr marL="342900" indent="-342900">
              <a:buFont typeface="Arial" charset="0"/>
              <a:buChar char="•"/>
            </a:pPr>
            <a:r>
              <a:rPr lang="en-US" b="0"/>
              <a:t>Demonstrate how to do chores &amp; break into steps</a:t>
            </a:r>
            <a:endParaRPr lang="en-US"/>
          </a:p>
        </p:txBody>
      </p:sp>
      <p:sp>
        <p:nvSpPr>
          <p:cNvPr id="3" name="Title 2"/>
          <p:cNvSpPr>
            <a:spLocks noGrp="1"/>
          </p:cNvSpPr>
          <p:nvPr>
            <p:ph type="title"/>
          </p:nvPr>
        </p:nvSpPr>
        <p:spPr/>
        <p:txBody>
          <a:bodyPr>
            <a:normAutofit fontScale="90000"/>
          </a:bodyPr>
          <a:lstStyle/>
          <a:p>
            <a:r>
              <a:rPr lang="en-US"/>
              <a:t>Preparing for Work: Starting Early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965" y="3149461"/>
            <a:ext cx="3392159" cy="34121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8006" y="3868614"/>
            <a:ext cx="1994573" cy="2989385"/>
          </a:xfrm>
          <a:prstGeom prst="rect">
            <a:avLst/>
          </a:prstGeom>
        </p:spPr>
      </p:pic>
    </p:spTree>
    <p:extLst>
      <p:ext uri="{BB962C8B-B14F-4D97-AF65-F5344CB8AC3E}">
        <p14:creationId xmlns:p14="http://schemas.microsoft.com/office/powerpoint/2010/main" val="1119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9412" y="3009423"/>
            <a:ext cx="4732774" cy="3636779"/>
          </a:xfrm>
        </p:spPr>
        <p:txBody>
          <a:bodyPr>
            <a:normAutofit fontScale="77500" lnSpcReduction="20000"/>
          </a:bodyPr>
          <a:lstStyle/>
          <a:p>
            <a:r>
              <a:rPr lang="en-US" sz="2400"/>
              <a:t>Encourage inclusion as much as possible and participation in extracurricular activities.</a:t>
            </a:r>
          </a:p>
          <a:p>
            <a:pPr marL="342900" indent="-342900">
              <a:buFont typeface="Arial" charset="0"/>
              <a:buChar char="•"/>
            </a:pPr>
            <a:r>
              <a:rPr lang="en-US" sz="2400" b="0"/>
              <a:t>Local, integrated school &amp; community classes: dance, sports, martial arts &amp; Unified Sports (part of Special Olympics).</a:t>
            </a:r>
          </a:p>
          <a:p>
            <a:pPr marL="342900" indent="-342900">
              <a:buFont typeface="Arial" charset="0"/>
              <a:buChar char="•"/>
            </a:pPr>
            <a:r>
              <a:rPr lang="en-US" sz="2400" b="0"/>
              <a:t>School teams and activities. </a:t>
            </a:r>
            <a:br>
              <a:rPr lang="en-US" sz="2400" b="0"/>
            </a:br>
            <a:r>
              <a:rPr lang="en-US" sz="2400" b="0" i="1"/>
              <a:t>Consider for IEP as part of son or daughter’s school program.  </a:t>
            </a:r>
          </a:p>
          <a:p>
            <a:pPr marL="342900" indent="-342900">
              <a:buFont typeface="Arial" charset="0"/>
              <a:buChar char="•"/>
            </a:pPr>
            <a:r>
              <a:rPr lang="en-US" sz="2400" b="0"/>
              <a:t>Recreation programs, such as Friends’ Club and Best Buddies</a:t>
            </a:r>
          </a:p>
          <a:p>
            <a:pPr marL="342900" indent="-342900">
              <a:buFont typeface="Arial" charset="0"/>
              <a:buChar char="•"/>
            </a:pPr>
            <a:r>
              <a:rPr lang="en-US" sz="2400" b="0"/>
              <a:t>Girl and Boy Scouts and other clubs</a:t>
            </a:r>
          </a:p>
          <a:p>
            <a:pPr marL="342900" indent="-342900">
              <a:buFont typeface="Arial" charset="0"/>
              <a:buChar char="•"/>
            </a:pPr>
            <a:r>
              <a:rPr lang="en-US" sz="2400" b="0"/>
              <a:t>Faith-based groups</a:t>
            </a:r>
          </a:p>
        </p:txBody>
      </p:sp>
      <p:sp>
        <p:nvSpPr>
          <p:cNvPr id="3" name="Title 2"/>
          <p:cNvSpPr>
            <a:spLocks noGrp="1"/>
          </p:cNvSpPr>
          <p:nvPr>
            <p:ph type="title"/>
          </p:nvPr>
        </p:nvSpPr>
        <p:spPr/>
        <p:txBody>
          <a:bodyPr>
            <a:normAutofit fontScale="90000"/>
          </a:bodyPr>
          <a:lstStyle/>
          <a:p>
            <a:r>
              <a:rPr lang="en-US"/>
              <a:t>Preparing for Work: Community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418" y="3526133"/>
            <a:ext cx="3905042" cy="2603361"/>
          </a:xfrm>
          <a:prstGeom prst="rect">
            <a:avLst/>
          </a:prstGeom>
        </p:spPr>
      </p:pic>
    </p:spTree>
    <p:extLst>
      <p:ext uri="{BB962C8B-B14F-4D97-AF65-F5344CB8AC3E}">
        <p14:creationId xmlns:p14="http://schemas.microsoft.com/office/powerpoint/2010/main" val="1844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53720" y="3337580"/>
            <a:ext cx="5353259" cy="3163704"/>
          </a:xfrm>
        </p:spPr>
        <p:txBody>
          <a:bodyPr>
            <a:normAutofit fontScale="85000" lnSpcReduction="20000"/>
          </a:bodyPr>
          <a:lstStyle/>
          <a:p>
            <a:r>
              <a:rPr lang="en-US" sz="2400"/>
              <a:t>Encourage volunteer work and leadership opportunities. </a:t>
            </a:r>
          </a:p>
          <a:p>
            <a:pPr marL="342900" indent="-342900">
              <a:buFont typeface="Arial" charset="0"/>
              <a:buChar char="•"/>
            </a:pPr>
            <a:r>
              <a:rPr lang="en-US" sz="2400" b="0"/>
              <a:t>Give your child and family opportunities to volunteer at food drives, church events, nursing homes, and more</a:t>
            </a:r>
          </a:p>
          <a:p>
            <a:pPr marL="342900" indent="-342900">
              <a:buFont typeface="Arial" charset="0"/>
              <a:buChar char="•"/>
            </a:pPr>
            <a:r>
              <a:rPr lang="en-US" sz="2400" b="0"/>
              <a:t>Encourage leadership at school activities, church, Scouts, and more.</a:t>
            </a:r>
          </a:p>
          <a:p>
            <a:pPr marL="342900" indent="-342900">
              <a:buFont typeface="Arial" charset="0"/>
              <a:buChar char="•"/>
            </a:pPr>
            <a:r>
              <a:rPr lang="en-US" sz="2400" b="0"/>
              <a:t>School service learning clubs.</a:t>
            </a:r>
          </a:p>
          <a:p>
            <a:pPr marL="342900" indent="-342900">
              <a:buFont typeface="Arial" charset="0"/>
              <a:buChar char="•"/>
            </a:pPr>
            <a:endParaRPr lang="en-US" sz="2400" b="0"/>
          </a:p>
          <a:p>
            <a:r>
              <a:rPr lang="en-US" sz="2400" b="0" i="1"/>
              <a:t>Note: Volunteering can be an important stepping stone toward employment.</a:t>
            </a:r>
          </a:p>
        </p:txBody>
      </p:sp>
      <p:sp>
        <p:nvSpPr>
          <p:cNvPr id="3" name="Title 2"/>
          <p:cNvSpPr>
            <a:spLocks noGrp="1"/>
          </p:cNvSpPr>
          <p:nvPr>
            <p:ph type="title"/>
          </p:nvPr>
        </p:nvSpPr>
        <p:spPr/>
        <p:txBody>
          <a:bodyPr>
            <a:normAutofit fontScale="90000"/>
          </a:bodyPr>
          <a:lstStyle/>
          <a:p>
            <a:r>
              <a:rPr lang="en-US"/>
              <a:t>Preparing for Work: Leadership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374" y="3114989"/>
            <a:ext cx="2353826" cy="3530739"/>
          </a:xfrm>
          <a:prstGeom prst="rect">
            <a:avLst/>
          </a:prstGeom>
        </p:spPr>
      </p:pic>
    </p:spTree>
    <p:extLst>
      <p:ext uri="{BB962C8B-B14F-4D97-AF65-F5344CB8AC3E}">
        <p14:creationId xmlns:p14="http://schemas.microsoft.com/office/powerpoint/2010/main" val="32451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1" r="9898" b="-1"/>
          <a:stretch/>
        </p:blipFill>
        <p:spPr>
          <a:xfrm>
            <a:off x="20" y="10"/>
            <a:ext cx="9143980" cy="6857990"/>
          </a:xfrm>
          <a:prstGeom prst="rect">
            <a:avLst/>
          </a:prstGeom>
        </p:spPr>
      </p:pic>
      <p:sp>
        <p:nvSpPr>
          <p:cNvPr id="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2277613"/>
            <a:ext cx="3527535"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7" name="Straight Connector 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16515" y="3231931"/>
            <a:ext cx="2889031" cy="183405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2200" b="1">
                <a:latin typeface="+mj-lt"/>
                <a:ea typeface="+mj-ea"/>
                <a:cs typeface="+mj-cs"/>
              </a:rPr>
              <a:t>What are 2 steps you can take at home or in the community right now to prepare for work?</a:t>
            </a:r>
          </a:p>
        </p:txBody>
      </p:sp>
    </p:spTree>
    <p:extLst>
      <p:ext uri="{BB962C8B-B14F-4D97-AF65-F5344CB8AC3E}">
        <p14:creationId xmlns:p14="http://schemas.microsoft.com/office/powerpoint/2010/main" val="389196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3806" y="0"/>
            <a:ext cx="5740194"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321732"/>
            <a:ext cx="3083291"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077" r="23926" b="-3"/>
          <a:stretch/>
        </p:blipFill>
        <p:spPr>
          <a:xfrm>
            <a:off x="3757097" y="552838"/>
            <a:ext cx="2831924" cy="3204171"/>
          </a:xfrm>
          <a:prstGeom prst="rect">
            <a:avLst/>
          </a:prstGeom>
        </p:spPr>
      </p:pic>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21732"/>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5"/>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9144" r="61393" b="-2"/>
          <a:stretch/>
        </p:blipFill>
        <p:spPr>
          <a:xfrm>
            <a:off x="7274370" y="474133"/>
            <a:ext cx="1199594" cy="2717800"/>
          </a:xfrm>
          <a:prstGeom prst="rect">
            <a:avLst/>
          </a:prstGeom>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4155753"/>
            <a:ext cx="3083291"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7097" y="4405934"/>
            <a:ext cx="2831924" cy="1890309"/>
          </a:xfrm>
          <a:prstGeom prst="rect">
            <a:avLst/>
          </a:prstGeom>
        </p:spPr>
      </p:pic>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509431"/>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6621" r="24998" b="2"/>
          <a:stretch/>
        </p:blipFill>
        <p:spPr>
          <a:xfrm>
            <a:off x="6959729" y="3981577"/>
            <a:ext cx="1828877" cy="2091007"/>
          </a:xfrm>
          <a:prstGeom prst="rect">
            <a:avLst/>
          </a:prstGeom>
        </p:spPr>
      </p:pic>
      <p:sp>
        <p:nvSpPr>
          <p:cNvPr id="3" name="Title 2"/>
          <p:cNvSpPr>
            <a:spLocks noGrp="1"/>
          </p:cNvSpPr>
          <p:nvPr>
            <p:ph type="title"/>
          </p:nvPr>
        </p:nvSpPr>
        <p:spPr>
          <a:xfrm>
            <a:off x="603504" y="723578"/>
            <a:ext cx="2540329" cy="1645501"/>
          </a:xfrm>
        </p:spPr>
        <p:txBody>
          <a:bodyPr vert="horz" lIns="91440" tIns="45720" rIns="91440" bIns="45720" rtlCol="0" anchor="ctr">
            <a:normAutofit/>
          </a:bodyPr>
          <a:lstStyle/>
          <a:p>
            <a:pPr defTabSz="914400">
              <a:lnSpc>
                <a:spcPct val="90000"/>
              </a:lnSpc>
            </a:pPr>
            <a:r>
              <a:rPr lang="en-US" sz="2800" dirty="0">
                <a:solidFill>
                  <a:schemeClr val="tx1"/>
                </a:solidFill>
                <a:latin typeface="+mj-lt"/>
                <a:cs typeface="+mj-cs"/>
              </a:rPr>
              <a:t>Today, people with disabilities are …</a:t>
            </a:r>
          </a:p>
        </p:txBody>
      </p:sp>
      <p:sp>
        <p:nvSpPr>
          <p:cNvPr id="5" name="Text Placeholder 4"/>
          <p:cNvSpPr>
            <a:spLocks noGrp="1"/>
          </p:cNvSpPr>
          <p:nvPr>
            <p:ph type="body" sz="half" idx="2"/>
          </p:nvPr>
        </p:nvSpPr>
        <p:spPr>
          <a:xfrm>
            <a:off x="603504" y="2548467"/>
            <a:ext cx="2540328" cy="3628495"/>
          </a:xfrm>
        </p:spPr>
        <p:txBody>
          <a:bodyPr vert="horz" lIns="91440" tIns="45720" rIns="91440" bIns="45720" rtlCol="0">
            <a:normAutofit/>
          </a:bodyPr>
          <a:lstStyle/>
          <a:p>
            <a:pPr marL="285750" indent="-228600" defTabSz="914400">
              <a:lnSpc>
                <a:spcPct val="90000"/>
              </a:lnSpc>
              <a:buFont typeface="Arial" panose="020B0604020202020204" pitchFamily="34" charset="0"/>
              <a:buChar char="•"/>
            </a:pPr>
            <a:r>
              <a:rPr lang="en-US" sz="1600" dirty="0"/>
              <a:t>Working in their communities</a:t>
            </a:r>
          </a:p>
          <a:p>
            <a:pPr marL="285750" indent="-228600" defTabSz="914400">
              <a:lnSpc>
                <a:spcPct val="90000"/>
              </a:lnSpc>
              <a:buFont typeface="Arial" panose="020B0604020202020204" pitchFamily="34" charset="0"/>
              <a:buChar char="•"/>
            </a:pPr>
            <a:r>
              <a:rPr lang="en-US" sz="1600" dirty="0"/>
              <a:t>Attending college programs</a:t>
            </a:r>
          </a:p>
          <a:p>
            <a:pPr marL="285750" indent="-228600" defTabSz="914400">
              <a:lnSpc>
                <a:spcPct val="90000"/>
              </a:lnSpc>
              <a:buFont typeface="Arial" panose="020B0604020202020204" pitchFamily="34" charset="0"/>
              <a:buChar char="•"/>
            </a:pPr>
            <a:r>
              <a:rPr lang="en-US" sz="1600" dirty="0"/>
              <a:t>Starting families and owning homes</a:t>
            </a:r>
          </a:p>
          <a:p>
            <a:pPr marL="285750" indent="-228600" defTabSz="914400">
              <a:lnSpc>
                <a:spcPct val="90000"/>
              </a:lnSpc>
              <a:buFont typeface="Arial" panose="020B0604020202020204" pitchFamily="34" charset="0"/>
              <a:buChar char="•"/>
            </a:pPr>
            <a:r>
              <a:rPr lang="en-US" sz="1600" dirty="0"/>
              <a:t>Speaking up for themselves</a:t>
            </a:r>
          </a:p>
          <a:p>
            <a:pPr marL="285750" indent="-228600" defTabSz="914400">
              <a:lnSpc>
                <a:spcPct val="90000"/>
              </a:lnSpc>
              <a:buFont typeface="Arial" panose="020B0604020202020204" pitchFamily="34" charset="0"/>
              <a:buChar char="•"/>
            </a:pPr>
            <a:r>
              <a:rPr lang="en-US" sz="1600" dirty="0"/>
              <a:t>Developing meaningful friendships and relationships</a:t>
            </a:r>
          </a:p>
          <a:p>
            <a:pPr marL="285750" indent="-228600" defTabSz="914400">
              <a:lnSpc>
                <a:spcPct val="90000"/>
              </a:lnSpc>
              <a:buFont typeface="Arial" panose="020B0604020202020204" pitchFamily="34" charset="0"/>
              <a:buChar char="•"/>
            </a:pPr>
            <a:r>
              <a:rPr lang="en-US" sz="1600" dirty="0"/>
              <a:t>Living independent lives based on their own dreams and goals</a:t>
            </a:r>
          </a:p>
        </p:txBody>
      </p:sp>
    </p:spTree>
    <p:extLst>
      <p:ext uri="{BB962C8B-B14F-4D97-AF65-F5344CB8AC3E}">
        <p14:creationId xmlns:p14="http://schemas.microsoft.com/office/powerpoint/2010/main" val="251164393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900" b="1">
                <a:solidFill>
                  <a:schemeClr val="tx1">
                    <a:lumMod val="85000"/>
                    <a:lumOff val="15000"/>
                  </a:schemeClr>
                </a:solidFill>
                <a:latin typeface="+mj-lt"/>
                <a:ea typeface="+mj-ea"/>
                <a:cs typeface="+mj-cs"/>
              </a:rPr>
              <a:t>What are your greatest concerns about employment?</a:t>
            </a:r>
          </a:p>
        </p:txBody>
      </p:sp>
    </p:spTree>
    <p:extLst>
      <p:ext uri="{BB962C8B-B14F-4D97-AF65-F5344CB8AC3E}">
        <p14:creationId xmlns:p14="http://schemas.microsoft.com/office/powerpoint/2010/main" val="1685799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508403"/>
            <a:ext cx="7772400" cy="2793543"/>
          </a:xfrm>
        </p:spPr>
        <p:txBody>
          <a:bodyPr>
            <a:normAutofit fontScale="92500" lnSpcReduction="10000"/>
          </a:bodyPr>
          <a:lstStyle/>
          <a:p>
            <a:pPr marL="342900" indent="-342900">
              <a:buFont typeface="Arial" charset="0"/>
              <a:buChar char="•"/>
            </a:pPr>
            <a:r>
              <a:rPr lang="en-US" sz="2400" b="0"/>
              <a:t>Vulnerability</a:t>
            </a:r>
          </a:p>
          <a:p>
            <a:pPr marL="342900" indent="-342900">
              <a:buFont typeface="Arial" charset="0"/>
              <a:buChar char="•"/>
            </a:pPr>
            <a:r>
              <a:rPr lang="en-US" sz="2400" b="0"/>
              <a:t>Disruption in services</a:t>
            </a:r>
          </a:p>
          <a:p>
            <a:pPr marL="342900" indent="-342900">
              <a:buFont typeface="Arial" charset="0"/>
              <a:buChar char="•"/>
            </a:pPr>
            <a:r>
              <a:rPr lang="en-US" sz="2400" b="0"/>
              <a:t>Transportation</a:t>
            </a:r>
          </a:p>
          <a:p>
            <a:pPr marL="342900" indent="-342900">
              <a:buFont typeface="Arial" charset="0"/>
              <a:buChar char="•"/>
            </a:pPr>
            <a:r>
              <a:rPr lang="en-US" sz="2400" b="0"/>
              <a:t>Availability of appropriate supports</a:t>
            </a:r>
          </a:p>
          <a:p>
            <a:pPr marL="342900" indent="-342900">
              <a:buFont typeface="Arial" charset="0"/>
              <a:buChar char="•"/>
            </a:pPr>
            <a:r>
              <a:rPr lang="en-US" sz="2400" b="0"/>
              <a:t>Putting the puzzle pieces together</a:t>
            </a:r>
          </a:p>
          <a:p>
            <a:pPr marL="342900" indent="-342900">
              <a:buFont typeface="Arial" charset="0"/>
              <a:buChar char="•"/>
            </a:pPr>
            <a:r>
              <a:rPr lang="en-US" sz="2400" b="0"/>
              <a:t>Making time for work</a:t>
            </a:r>
          </a:p>
          <a:p>
            <a:pPr marL="342900" indent="-342900">
              <a:buFont typeface="Arial" charset="0"/>
              <a:buChar char="•"/>
            </a:pPr>
            <a:r>
              <a:rPr lang="en-US" sz="2400" b="0"/>
              <a:t>Losing benefits</a:t>
            </a:r>
          </a:p>
        </p:txBody>
      </p:sp>
      <p:sp>
        <p:nvSpPr>
          <p:cNvPr id="3" name="Title 2"/>
          <p:cNvSpPr>
            <a:spLocks noGrp="1"/>
          </p:cNvSpPr>
          <p:nvPr>
            <p:ph type="title"/>
          </p:nvPr>
        </p:nvSpPr>
        <p:spPr/>
        <p:txBody>
          <a:bodyPr>
            <a:normAutofit fontScale="90000"/>
          </a:bodyPr>
          <a:lstStyle/>
          <a:p>
            <a:r>
              <a:rPr lang="en-US"/>
              <a:t>Common Concerns</a:t>
            </a:r>
          </a:p>
        </p:txBody>
      </p:sp>
    </p:spTree>
    <p:extLst>
      <p:ext uri="{BB962C8B-B14F-4D97-AF65-F5344CB8AC3E}">
        <p14:creationId xmlns:p14="http://schemas.microsoft.com/office/powerpoint/2010/main" val="14807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9282" y="3200401"/>
            <a:ext cx="8485094" cy="3429000"/>
          </a:xfrm>
        </p:spPr>
        <p:txBody>
          <a:bodyPr>
            <a:normAutofit fontScale="92500" lnSpcReduction="10000"/>
          </a:bodyPr>
          <a:lstStyle/>
          <a:p>
            <a:pPr marL="342900" indent="-342900" algn="l">
              <a:buFont typeface="Arial" charset="0"/>
              <a:buChar char="•"/>
            </a:pPr>
            <a:r>
              <a:rPr lang="en-US" sz="2400" b="0"/>
              <a:t>Supplemental Security Income Home Page (2018): </a:t>
            </a:r>
            <a:r>
              <a:rPr lang="en-US" sz="2400" b="0" err="1"/>
              <a:t>ssa.gov</a:t>
            </a:r>
            <a:endParaRPr lang="en-US" sz="2400" b="0"/>
          </a:p>
          <a:p>
            <a:pPr marL="342900" indent="-342900" algn="l">
              <a:buFont typeface="Arial" charset="0"/>
              <a:buChar char="•"/>
            </a:pPr>
            <a:r>
              <a:rPr lang="en-US" sz="2400" b="0"/>
              <a:t>How to Make SSI Work for You: Simply Said: </a:t>
            </a:r>
            <a:r>
              <a:rPr lang="en-US" sz="2400" b="0" err="1"/>
              <a:t>pacer.org</a:t>
            </a:r>
            <a:endParaRPr lang="en-US" sz="2400" b="0"/>
          </a:p>
          <a:p>
            <a:pPr marL="342900" indent="-342900" algn="l">
              <a:buFont typeface="Arial" charset="0"/>
              <a:buChar char="•"/>
            </a:pPr>
            <a:r>
              <a:rPr lang="en-US" sz="2400" b="0"/>
              <a:t>Get individual guidance from a benefits counselor (WIPA). </a:t>
            </a:r>
            <a:br>
              <a:rPr lang="en-US" sz="2400" b="0"/>
            </a:br>
            <a:r>
              <a:rPr lang="en-US" sz="2400" b="0"/>
              <a:t>Learn the math for your circumstances.</a:t>
            </a:r>
          </a:p>
          <a:p>
            <a:pPr marL="342900" indent="-342900" algn="l">
              <a:buFont typeface="Arial" charset="0"/>
              <a:buChar char="•"/>
            </a:pPr>
            <a:r>
              <a:rPr lang="en-US" sz="2400"/>
              <a:t>Module: Benefits 101</a:t>
            </a:r>
          </a:p>
          <a:p>
            <a:pPr lvl="1"/>
            <a:r>
              <a:rPr lang="en-US" sz="2600">
                <a:solidFill>
                  <a:schemeClr val="tx1"/>
                </a:solidFill>
              </a:rPr>
              <a:t>Helps you find our how income impacts benefits.</a:t>
            </a:r>
          </a:p>
          <a:p>
            <a:pPr lvl="1"/>
            <a:r>
              <a:rPr lang="en-US" sz="2600">
                <a:solidFill>
                  <a:schemeClr val="tx1"/>
                </a:solidFill>
              </a:rPr>
              <a:t>Teaches you how to do the math.</a:t>
            </a:r>
          </a:p>
          <a:p>
            <a:pPr lvl="1"/>
            <a:r>
              <a:rPr lang="en-US" sz="2600">
                <a:solidFill>
                  <a:schemeClr val="tx1"/>
                </a:solidFill>
              </a:rPr>
              <a:t>You can almost always earn more money by working than by collecting SSI alone!</a:t>
            </a:r>
            <a:endParaRPr lang="en-US" sz="2600" b="0">
              <a:solidFill>
                <a:schemeClr val="tx1"/>
              </a:solidFill>
            </a:endParaRPr>
          </a:p>
        </p:txBody>
      </p:sp>
      <p:sp>
        <p:nvSpPr>
          <p:cNvPr id="3" name="Title 2"/>
          <p:cNvSpPr>
            <a:spLocks noGrp="1"/>
          </p:cNvSpPr>
          <p:nvPr>
            <p:ph type="title"/>
          </p:nvPr>
        </p:nvSpPr>
        <p:spPr/>
        <p:txBody>
          <a:bodyPr>
            <a:normAutofit fontScale="90000"/>
          </a:bodyPr>
          <a:lstStyle/>
          <a:p>
            <a:r>
              <a:rPr lang="en-US"/>
              <a:t>Losing Benefits</a:t>
            </a:r>
          </a:p>
        </p:txBody>
      </p:sp>
    </p:spTree>
    <p:extLst>
      <p:ext uri="{BB962C8B-B14F-4D97-AF65-F5344CB8AC3E}">
        <p14:creationId xmlns:p14="http://schemas.microsoft.com/office/powerpoint/2010/main" val="13610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5" r="10624" b="-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100" b="1">
                <a:solidFill>
                  <a:schemeClr val="tx1">
                    <a:lumMod val="85000"/>
                    <a:lumOff val="15000"/>
                  </a:schemeClr>
                </a:solidFill>
                <a:latin typeface="+mj-lt"/>
                <a:ea typeface="+mj-ea"/>
                <a:cs typeface="+mj-cs"/>
              </a:rPr>
              <a:t>RESOURCES</a:t>
            </a:r>
          </a:p>
        </p:txBody>
      </p:sp>
    </p:spTree>
    <p:extLst>
      <p:ext uri="{BB962C8B-B14F-4D97-AF65-F5344CB8AC3E}">
        <p14:creationId xmlns:p14="http://schemas.microsoft.com/office/powerpoint/2010/main" val="281316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508402"/>
            <a:ext cx="7772400" cy="2633318"/>
          </a:xfrm>
        </p:spPr>
        <p:txBody>
          <a:bodyPr>
            <a:normAutofit/>
          </a:bodyPr>
          <a:lstStyle/>
          <a:p>
            <a:pPr marL="342900" indent="-342900">
              <a:buFont typeface="Arial" charset="0"/>
              <a:buChar char="•"/>
            </a:pPr>
            <a:r>
              <a:rPr lang="en-US" sz="2400" b="0" dirty="0"/>
              <a:t>Work support: Vocational Rehab</a:t>
            </a:r>
          </a:p>
          <a:p>
            <a:pPr marL="342900" indent="-342900">
              <a:buFont typeface="Arial" charset="0"/>
              <a:buChar char="•"/>
            </a:pPr>
            <a:r>
              <a:rPr lang="en-US" sz="2400" b="0" dirty="0"/>
              <a:t>School Transition Team</a:t>
            </a:r>
          </a:p>
          <a:p>
            <a:pPr marL="342900" indent="-342900">
              <a:buFont typeface="Arial" charset="0"/>
              <a:buChar char="•"/>
            </a:pPr>
            <a:r>
              <a:rPr lang="en-US" sz="2400" b="0" dirty="0"/>
              <a:t>Pre-Employment Transition Service Providers </a:t>
            </a:r>
            <a:br>
              <a:rPr lang="en-US" sz="2400" b="0" dirty="0"/>
            </a:br>
            <a:r>
              <a:rPr lang="en-US" sz="2400" b="0" dirty="0"/>
              <a:t>(Pre-ETS)</a:t>
            </a:r>
          </a:p>
          <a:p>
            <a:pPr marL="342900" indent="-342900">
              <a:buFont typeface="Arial" charset="0"/>
              <a:buChar char="•"/>
            </a:pPr>
            <a:r>
              <a:rPr lang="en-US" sz="2400" b="0" dirty="0"/>
              <a:t>Disability Rights California: Transition Services for Students</a:t>
            </a:r>
          </a:p>
        </p:txBody>
      </p:sp>
      <p:sp>
        <p:nvSpPr>
          <p:cNvPr id="3" name="Title 2"/>
          <p:cNvSpPr>
            <a:spLocks noGrp="1"/>
          </p:cNvSpPr>
          <p:nvPr>
            <p:ph type="title"/>
          </p:nvPr>
        </p:nvSpPr>
        <p:spPr/>
        <p:txBody>
          <a:bodyPr>
            <a:normAutofit fontScale="90000"/>
          </a:bodyPr>
          <a:lstStyle/>
          <a:p>
            <a:r>
              <a:rPr lang="en-US" dirty="0"/>
              <a:t>Available Resources</a:t>
            </a:r>
          </a:p>
        </p:txBody>
      </p:sp>
    </p:spTree>
    <p:extLst>
      <p:ext uri="{BB962C8B-B14F-4D97-AF65-F5344CB8AC3E}">
        <p14:creationId xmlns:p14="http://schemas.microsoft.com/office/powerpoint/2010/main" val="18422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508403"/>
            <a:ext cx="7772400" cy="2978894"/>
          </a:xfrm>
        </p:spPr>
        <p:txBody>
          <a:bodyPr>
            <a:normAutofit/>
          </a:bodyPr>
          <a:lstStyle/>
          <a:p>
            <a:r>
              <a:rPr lang="en-US" sz="2400" b="0" dirty="0"/>
              <a:t>Find other parents who share a similar vision and are further down the path.</a:t>
            </a:r>
          </a:p>
          <a:p>
            <a:pPr marL="342900" indent="-342900">
              <a:buFont typeface="Arial" charset="0"/>
              <a:buChar char="•"/>
            </a:pPr>
            <a:r>
              <a:rPr lang="en-US" sz="2400" b="0" dirty="0"/>
              <a:t>Local Parent Advocacy Groups: such as Club 21</a:t>
            </a:r>
          </a:p>
          <a:p>
            <a:pPr marL="342900" indent="-342900">
              <a:buFont typeface="Arial" charset="0"/>
              <a:buChar char="•"/>
            </a:pPr>
            <a:r>
              <a:rPr lang="en-US" sz="2400" b="0" dirty="0"/>
              <a:t>Family Voices</a:t>
            </a:r>
          </a:p>
          <a:p>
            <a:pPr marL="342900" indent="-342900">
              <a:buFont typeface="Arial" charset="0"/>
              <a:buChar char="•"/>
            </a:pPr>
            <a:r>
              <a:rPr lang="en-US" sz="2400" b="0" dirty="0"/>
              <a:t>Parent to Parent/Family to Family</a:t>
            </a:r>
          </a:p>
          <a:p>
            <a:pPr marL="342900" indent="-342900">
              <a:buFont typeface="Arial" charset="0"/>
              <a:buChar char="•"/>
            </a:pPr>
            <a:r>
              <a:rPr lang="en-US" sz="2400" b="0" dirty="0"/>
              <a:t>The Arc</a:t>
            </a:r>
          </a:p>
        </p:txBody>
      </p:sp>
      <p:sp>
        <p:nvSpPr>
          <p:cNvPr id="3" name="Title 2"/>
          <p:cNvSpPr>
            <a:spLocks noGrp="1"/>
          </p:cNvSpPr>
          <p:nvPr>
            <p:ph type="title"/>
          </p:nvPr>
        </p:nvSpPr>
        <p:spPr/>
        <p:txBody>
          <a:bodyPr>
            <a:normAutofit fontScale="90000"/>
          </a:bodyPr>
          <a:lstStyle/>
          <a:p>
            <a:r>
              <a:rPr lang="en-US"/>
              <a:t>Finding Mentors</a:t>
            </a:r>
          </a:p>
        </p:txBody>
      </p:sp>
    </p:spTree>
    <p:extLst>
      <p:ext uri="{BB962C8B-B14F-4D97-AF65-F5344CB8AC3E}">
        <p14:creationId xmlns:p14="http://schemas.microsoft.com/office/powerpoint/2010/main" val="2858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508403"/>
            <a:ext cx="7772400" cy="3013421"/>
          </a:xfrm>
        </p:spPr>
        <p:txBody>
          <a:bodyPr>
            <a:normAutofit fontScale="92500" lnSpcReduction="10000"/>
          </a:bodyPr>
          <a:lstStyle/>
          <a:p>
            <a:pPr marL="342900" indent="-342900">
              <a:buFont typeface="Arial" charset="0"/>
              <a:buChar char="•"/>
            </a:pPr>
            <a:r>
              <a:rPr lang="en-US" sz="2400" b="0" dirty="0"/>
              <a:t>KentuckyWorks Modules: https://</a:t>
            </a:r>
            <a:r>
              <a:rPr lang="en-US" sz="2400" b="0" dirty="0" err="1"/>
              <a:t>www.hdilearning.org</a:t>
            </a:r>
            <a:r>
              <a:rPr lang="en-US" sz="2400" b="0" dirty="0"/>
              <a:t>/product-category/employment/</a:t>
            </a:r>
            <a:r>
              <a:rPr lang="en-US" sz="2400" b="0" dirty="0" err="1"/>
              <a:t>kentucky</a:t>
            </a:r>
            <a:r>
              <a:rPr lang="en-US" sz="2400" b="0" dirty="0"/>
              <a:t>-works/</a:t>
            </a:r>
          </a:p>
          <a:p>
            <a:pPr marL="342900" indent="-342900">
              <a:buFont typeface="Arial" charset="0"/>
              <a:buChar char="•"/>
            </a:pPr>
            <a:r>
              <a:rPr lang="en-US" sz="2400" b="0" dirty="0"/>
              <a:t>KentuckyWorks Bright </a:t>
            </a:r>
            <a:r>
              <a:rPr lang="en-US" sz="2400" b="0"/>
              <a:t>Futures Checklists</a:t>
            </a:r>
            <a:r>
              <a:rPr lang="en-US" sz="2400" b="0" dirty="0"/>
              <a:t>:</a:t>
            </a:r>
          </a:p>
          <a:p>
            <a:pPr marL="342900" indent="-342900">
              <a:buFont typeface="Arial" charset="0"/>
              <a:buChar char="•"/>
            </a:pPr>
            <a:r>
              <a:rPr lang="en-US" sz="2400" b="0" dirty="0"/>
              <a:t>Pamphlet: Charting the </a:t>
            </a:r>
            <a:r>
              <a:rPr lang="en-US" sz="2400" b="0" dirty="0" err="1"/>
              <a:t>Lifecourse</a:t>
            </a:r>
            <a:r>
              <a:rPr lang="en-US" sz="2400" b="0" dirty="0"/>
              <a:t> (UMKC Institute for Human Development)</a:t>
            </a:r>
          </a:p>
          <a:p>
            <a:pPr marL="342900" indent="-342900">
              <a:buFont typeface="Arial" charset="0"/>
              <a:buChar char="•"/>
            </a:pPr>
            <a:r>
              <a:rPr lang="en-US" sz="2400" b="0" dirty="0"/>
              <a:t>Pacer’s National Parent Center</a:t>
            </a:r>
          </a:p>
          <a:p>
            <a:pPr marL="342900" indent="-342900">
              <a:buFont typeface="Arial" charset="0"/>
              <a:buChar char="•"/>
            </a:pPr>
            <a:r>
              <a:rPr lang="en-US" sz="2400" b="0" dirty="0"/>
              <a:t>Postsecondary Programs: </a:t>
            </a:r>
            <a:r>
              <a:rPr lang="en-US" sz="2400" b="0" dirty="0" err="1"/>
              <a:t>ThinkCollege.net</a:t>
            </a:r>
            <a:endParaRPr lang="en-US" sz="2400" b="0" dirty="0"/>
          </a:p>
        </p:txBody>
      </p:sp>
      <p:sp>
        <p:nvSpPr>
          <p:cNvPr id="3" name="Title 2"/>
          <p:cNvSpPr>
            <a:spLocks noGrp="1"/>
          </p:cNvSpPr>
          <p:nvPr>
            <p:ph type="title"/>
          </p:nvPr>
        </p:nvSpPr>
        <p:spPr/>
        <p:txBody>
          <a:bodyPr>
            <a:normAutofit fontScale="90000"/>
          </a:bodyPr>
          <a:lstStyle/>
          <a:p>
            <a:r>
              <a:rPr lang="en-US"/>
              <a:t>Available online Resources</a:t>
            </a:r>
          </a:p>
        </p:txBody>
      </p:sp>
    </p:spTree>
    <p:extLst>
      <p:ext uri="{BB962C8B-B14F-4D97-AF65-F5344CB8AC3E}">
        <p14:creationId xmlns:p14="http://schemas.microsoft.com/office/powerpoint/2010/main" val="184281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00063" y="3508403"/>
            <a:ext cx="8286750" cy="1948500"/>
          </a:xfrm>
        </p:spPr>
        <p:txBody>
          <a:bodyPr>
            <a:normAutofit/>
          </a:bodyPr>
          <a:lstStyle/>
          <a:p>
            <a:r>
              <a:rPr lang="en-US" sz="2400"/>
              <a:t>Develop Work Skills.</a:t>
            </a:r>
          </a:p>
          <a:p>
            <a:r>
              <a:rPr lang="en-US" sz="2400" b="0"/>
              <a:t>Skills to Pay the Bills NCWD: Helping Youth Develop Soft Skills for Job Success: Tips for Parents and Families</a:t>
            </a:r>
          </a:p>
        </p:txBody>
      </p:sp>
      <p:sp>
        <p:nvSpPr>
          <p:cNvPr id="3" name="Title 2"/>
          <p:cNvSpPr>
            <a:spLocks noGrp="1"/>
          </p:cNvSpPr>
          <p:nvPr>
            <p:ph type="title"/>
          </p:nvPr>
        </p:nvSpPr>
        <p:spPr/>
        <p:txBody>
          <a:bodyPr>
            <a:normAutofit fontScale="90000"/>
          </a:bodyPr>
          <a:lstStyle/>
          <a:p>
            <a:r>
              <a:rPr lang="en-US"/>
              <a:t>Resources to Learn Work skills</a:t>
            </a:r>
          </a:p>
        </p:txBody>
      </p:sp>
    </p:spTree>
    <p:extLst>
      <p:ext uri="{BB962C8B-B14F-4D97-AF65-F5344CB8AC3E}">
        <p14:creationId xmlns:p14="http://schemas.microsoft.com/office/powerpoint/2010/main" val="150511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2944326"/>
            <a:ext cx="8838377" cy="3857264"/>
          </a:xfrm>
        </p:spPr>
        <p:txBody>
          <a:bodyPr>
            <a:normAutofit/>
          </a:bodyPr>
          <a:lstStyle/>
          <a:p>
            <a:pPr marL="1828800" lvl="3" indent="-457200">
              <a:buFont typeface="Arial"/>
              <a:buChar char="•"/>
            </a:pPr>
            <a:endParaRPr lang="en-US">
              <a:cs typeface="Calibri"/>
            </a:endParaRPr>
          </a:p>
          <a:p>
            <a:pPr marL="914400" lvl="1" indent="-457200" algn="ctr">
              <a:buFont typeface="Arial" charset="0"/>
              <a:buChar char="•"/>
            </a:pPr>
            <a:endParaRPr lang="en-US" sz="2600">
              <a:solidFill>
                <a:srgbClr val="124E35"/>
              </a:solidFill>
              <a:latin typeface="Helvetica"/>
              <a:cs typeface="Helvetica"/>
            </a:endParaRPr>
          </a:p>
          <a:p>
            <a:pPr lvl="1" algn="ctr"/>
            <a:endParaRPr lang="en-US"/>
          </a:p>
        </p:txBody>
      </p:sp>
      <p:sp>
        <p:nvSpPr>
          <p:cNvPr id="3" name="Title 2"/>
          <p:cNvSpPr>
            <a:spLocks noGrp="1"/>
          </p:cNvSpPr>
          <p:nvPr>
            <p:ph type="title"/>
          </p:nvPr>
        </p:nvSpPr>
        <p:spPr>
          <a:xfrm>
            <a:off x="837042" y="2096988"/>
            <a:ext cx="7772400" cy="477398"/>
          </a:xfrm>
        </p:spPr>
        <p:txBody>
          <a:bodyPr>
            <a:normAutofit fontScale="90000"/>
          </a:bodyPr>
          <a:lstStyle/>
          <a:p>
            <a:r>
              <a:rPr lang="en-US"/>
              <a:t>Parent Action Steps:  Things you Can do right now</a:t>
            </a:r>
            <a:endParaRPr lang="en-US">
              <a:solidFill>
                <a:schemeClr val="tx1"/>
              </a:solidFill>
            </a:endParaRPr>
          </a:p>
        </p:txBody>
      </p:sp>
      <p:sp>
        <p:nvSpPr>
          <p:cNvPr id="4" name="TextBox 3">
            <a:extLst>
              <a:ext uri="{FF2B5EF4-FFF2-40B4-BE49-F238E27FC236}">
                <a16:creationId xmlns:a16="http://schemas.microsoft.com/office/drawing/2014/main" id="{B478FDAE-846C-4755-AB13-7EA8BF548D29}"/>
              </a:ext>
            </a:extLst>
          </p:cNvPr>
          <p:cNvSpPr txBox="1"/>
          <p:nvPr/>
        </p:nvSpPr>
        <p:spPr>
          <a:xfrm>
            <a:off x="486697" y="2944326"/>
            <a:ext cx="8199934" cy="34778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Trebuchet MS"/>
              </a:rPr>
              <a:t>For a younger child:</a:t>
            </a:r>
          </a:p>
          <a:p>
            <a:pPr marL="457200" indent="-457200">
              <a:buFont typeface="+mj-lt"/>
              <a:buAutoNum type="arabicPeriod"/>
            </a:pPr>
            <a:r>
              <a:rPr lang="en-US" sz="2200">
                <a:latin typeface="Trebuchet MS"/>
              </a:rPr>
              <a:t>Teach Daniel to put away his laundry by putting labels on drawers.</a:t>
            </a:r>
          </a:p>
          <a:p>
            <a:pPr marL="457200" indent="-457200">
              <a:buFont typeface="+mj-lt"/>
              <a:buAutoNum type="arabicPeriod"/>
            </a:pPr>
            <a:r>
              <a:rPr lang="en-US" sz="2200">
                <a:latin typeface="Trebuchet MS"/>
              </a:rPr>
              <a:t>Make an IEP speech goal to learn proper greetings</a:t>
            </a:r>
          </a:p>
          <a:p>
            <a:pPr marL="457200" indent="-457200">
              <a:buFont typeface="+mj-lt"/>
              <a:buAutoNum type="arabicPeriod"/>
            </a:pPr>
            <a:r>
              <a:rPr lang="en-US" sz="2200">
                <a:latin typeface="Trebuchet MS"/>
              </a:rPr>
              <a:t>Sign Daniel up for karate class.</a:t>
            </a:r>
            <a:endParaRPr lang="en-US" sz="2200" b="1">
              <a:latin typeface="Trebuchet MS"/>
            </a:endParaRPr>
          </a:p>
          <a:p>
            <a:r>
              <a:rPr lang="en-US" sz="2200" b="1">
                <a:latin typeface="Trebuchet MS"/>
              </a:rPr>
              <a:t>For an older child:</a:t>
            </a:r>
          </a:p>
          <a:p>
            <a:pPr marL="457200" indent="-457200">
              <a:buFont typeface="+mj-lt"/>
              <a:buAutoNum type="arabicPeriod"/>
            </a:pPr>
            <a:r>
              <a:rPr lang="en-US" sz="2200">
                <a:latin typeface="Trebuchet MS"/>
              </a:rPr>
              <a:t>Make Marie an IEP/transition goal about creating a personal website showcasing her art.</a:t>
            </a:r>
          </a:p>
          <a:p>
            <a:pPr marL="457200" indent="-457200">
              <a:buFont typeface="+mj-lt"/>
              <a:buAutoNum type="arabicPeriod"/>
            </a:pPr>
            <a:r>
              <a:rPr lang="en-US" sz="2200">
                <a:latin typeface="Trebuchet MS"/>
              </a:rPr>
              <a:t>Apply for a post-secondary camp.</a:t>
            </a:r>
          </a:p>
          <a:p>
            <a:pPr marL="457200" indent="-457200">
              <a:buFont typeface="+mj-lt"/>
              <a:buAutoNum type="arabicPeriod"/>
            </a:pPr>
            <a:r>
              <a:rPr lang="en-US" sz="2200">
                <a:latin typeface="Trebuchet MS"/>
              </a:rPr>
              <a:t>Teach her to use the washing machine.</a:t>
            </a:r>
          </a:p>
        </p:txBody>
      </p:sp>
    </p:spTree>
    <p:extLst>
      <p:ext uri="{BB962C8B-B14F-4D97-AF65-F5344CB8AC3E}">
        <p14:creationId xmlns:p14="http://schemas.microsoft.com/office/powerpoint/2010/main" val="4505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2277613"/>
            <a:ext cx="3527535"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7" name="Straight Connector 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16515" y="3231931"/>
            <a:ext cx="2889031" cy="183405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2200" b="1">
                <a:latin typeface="+mj-lt"/>
                <a:ea typeface="+mj-ea"/>
                <a:cs typeface="+mj-cs"/>
              </a:rPr>
              <a:t>What are 3 action steps you can take right now to help your son or daughter get ready for work?</a:t>
            </a:r>
          </a:p>
        </p:txBody>
      </p:sp>
    </p:spTree>
    <p:extLst>
      <p:ext uri="{BB962C8B-B14F-4D97-AF65-F5344CB8AC3E}">
        <p14:creationId xmlns:p14="http://schemas.microsoft.com/office/powerpoint/2010/main" val="178920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92288" y="4215983"/>
            <a:ext cx="5486400" cy="566738"/>
          </a:xfrm>
        </p:spPr>
        <p:txBody>
          <a:bodyPr/>
          <a:lstStyle/>
          <a:p>
            <a:r>
              <a:rPr lang="en-US" dirty="0">
                <a:solidFill>
                  <a:schemeClr val="bg1"/>
                </a:solidFill>
              </a:rPr>
              <a:t>Joe: </a:t>
            </a:r>
            <a:r>
              <a:rPr lang="en-US" dirty="0" err="1">
                <a:solidFill>
                  <a:schemeClr val="bg1"/>
                </a:solidFill>
              </a:rPr>
              <a:t>Poppin</a:t>
            </a:r>
            <a:r>
              <a:rPr lang="en-US" dirty="0">
                <a:solidFill>
                  <a:schemeClr val="bg1"/>
                </a:solidFill>
              </a:rPr>
              <a:t>’ Joe’s Gourmet Kettle Corn</a:t>
            </a:r>
          </a:p>
        </p:txBody>
      </p:sp>
      <p:sp>
        <p:nvSpPr>
          <p:cNvPr id="5" name="Text Placeholder 4"/>
          <p:cNvSpPr>
            <a:spLocks noGrp="1"/>
          </p:cNvSpPr>
          <p:nvPr>
            <p:ph type="body" sz="half" idx="2"/>
          </p:nvPr>
        </p:nvSpPr>
        <p:spPr>
          <a:xfrm>
            <a:off x="1188549" y="4922050"/>
            <a:ext cx="6693877" cy="1842165"/>
          </a:xfrm>
        </p:spPr>
        <p:txBody>
          <a:bodyPr>
            <a:noAutofit/>
          </a:bodyPr>
          <a:lstStyle/>
          <a:p>
            <a:r>
              <a:rPr lang="en-US">
                <a:solidFill>
                  <a:schemeClr val="bg1"/>
                </a:solidFill>
              </a:rPr>
              <a:t>29-year-old Joe </a:t>
            </a:r>
            <a:r>
              <a:rPr lang="en-US" err="1">
                <a:solidFill>
                  <a:schemeClr val="bg1"/>
                </a:solidFill>
              </a:rPr>
              <a:t>Steffy</a:t>
            </a:r>
            <a:r>
              <a:rPr lang="en-US">
                <a:solidFill>
                  <a:schemeClr val="bg1"/>
                </a:solidFill>
              </a:rPr>
              <a:t>: Born with Down syndrome &amp; autism &amp; has limited verbal skills</a:t>
            </a:r>
          </a:p>
          <a:p>
            <a:pPr marL="285750" indent="-285750">
              <a:buFont typeface="Arial" charset="0"/>
              <a:buChar char="•"/>
            </a:pPr>
            <a:r>
              <a:rPr lang="en-US">
                <a:solidFill>
                  <a:schemeClr val="bg1"/>
                </a:solidFill>
              </a:rPr>
              <a:t>Enjoys making kettle corn and the repetitiveness of popping and bagging the popcorn </a:t>
            </a:r>
          </a:p>
          <a:p>
            <a:pPr marL="285750" indent="-285750">
              <a:buFont typeface="Arial" charset="0"/>
              <a:buChar char="•"/>
            </a:pPr>
            <a:r>
              <a:rPr lang="en-US">
                <a:solidFill>
                  <a:schemeClr val="bg1"/>
                </a:solidFill>
              </a:rPr>
              <a:t>Runs a kettle corn business with his family posts with annual sales around $75,000 Kansas Council on Developmental Disabilities purchased startup equipment</a:t>
            </a:r>
          </a:p>
          <a:p>
            <a:pPr marL="285750" indent="-285750">
              <a:buFont typeface="Arial" charset="0"/>
              <a:buChar char="•"/>
            </a:pPr>
            <a:r>
              <a:rPr lang="en-US">
                <a:solidFill>
                  <a:schemeClr val="bg1"/>
                </a:solidFill>
              </a:rPr>
              <a:t>Vocational rehabilitation purchased a computer and laser printer and provided startup costs</a:t>
            </a:r>
          </a:p>
          <a:p>
            <a:pPr marL="285750" indent="-285750">
              <a:buFont typeface="Arial" charset="0"/>
              <a:buChar char="•"/>
            </a:pPr>
            <a:r>
              <a:rPr lang="en-US">
                <a:solidFill>
                  <a:schemeClr val="bg1"/>
                </a:solidFill>
              </a:rPr>
              <a:t>Social Security Administration also provided startup costs in 2005</a:t>
            </a: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9863" r="9863"/>
          <a:stretch>
            <a:fillRect/>
          </a:stretch>
        </p:blipFill>
        <p:spPr>
          <a:xfrm>
            <a:off x="2032131" y="462873"/>
            <a:ext cx="4818374" cy="3613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2859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6458" r="27456"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itle 2"/>
          <p:cNvSpPr>
            <a:spLocks noGrp="1"/>
          </p:cNvSpPr>
          <p:nvPr>
            <p:ph type="title"/>
          </p:nvPr>
        </p:nvSpPr>
        <p:spPr>
          <a:xfrm>
            <a:off x="491490" y="365125"/>
            <a:ext cx="3840085" cy="1692794"/>
          </a:xfrm>
        </p:spPr>
        <p:txBody>
          <a:bodyPr vert="horz" lIns="91440" tIns="45720" rIns="91440" bIns="45720" rtlCol="0" anchor="ctr">
            <a:normAutofit/>
          </a:bodyPr>
          <a:lstStyle/>
          <a:p>
            <a:pPr defTabSz="914400">
              <a:lnSpc>
                <a:spcPct val="90000"/>
              </a:lnSpc>
            </a:pPr>
            <a:r>
              <a:rPr lang="en-US" sz="3400">
                <a:solidFill>
                  <a:schemeClr val="tx1"/>
                </a:solidFill>
                <a:latin typeface="+mj-lt"/>
                <a:cs typeface="+mj-cs"/>
              </a:rPr>
              <a:t>This presentation brought to you by KentuckyWorks.org</a:t>
            </a:r>
          </a:p>
        </p:txBody>
      </p:sp>
      <p:sp>
        <p:nvSpPr>
          <p:cNvPr id="5" name="Text Placeholder 4"/>
          <p:cNvSpPr>
            <a:spLocks noGrp="1"/>
          </p:cNvSpPr>
          <p:nvPr>
            <p:ph type="body" sz="half" idx="2"/>
          </p:nvPr>
        </p:nvSpPr>
        <p:spPr>
          <a:xfrm>
            <a:off x="491490" y="2575033"/>
            <a:ext cx="3917646" cy="4282964"/>
          </a:xfrm>
        </p:spPr>
        <p:txBody>
          <a:bodyPr vert="horz" lIns="91440" tIns="45720" rIns="91440" bIns="45720" rtlCol="0">
            <a:normAutofit fontScale="92500" lnSpcReduction="10000"/>
          </a:bodyPr>
          <a:lstStyle/>
          <a:p>
            <a:pPr marL="285750" indent="-228600" defTabSz="914400">
              <a:lnSpc>
                <a:spcPct val="90000"/>
              </a:lnSpc>
              <a:buFont typeface="Arial" panose="020B0604020202020204" pitchFamily="34" charset="0"/>
              <a:buChar char="•"/>
            </a:pPr>
            <a:r>
              <a:rPr lang="en-US" sz="1600"/>
              <a:t>Over a hundred employment resources, including a survey to find the resources you need right now (Kentucky and national)</a:t>
            </a:r>
          </a:p>
          <a:p>
            <a:pPr marL="285750" indent="-228600" defTabSz="914400">
              <a:lnSpc>
                <a:spcPct val="90000"/>
              </a:lnSpc>
              <a:buFont typeface="Arial" panose="020B0604020202020204" pitchFamily="34" charset="0"/>
              <a:buChar char="•"/>
            </a:pPr>
            <a:r>
              <a:rPr lang="en-US" sz="1600"/>
              <a:t>Youth content specifically created for individuals with intellectual disabilities with an accessible reading level, photos, audio buttons, and blog.</a:t>
            </a:r>
          </a:p>
          <a:p>
            <a:pPr marL="285750" indent="-228600" defTabSz="914400">
              <a:lnSpc>
                <a:spcPct val="90000"/>
              </a:lnSpc>
              <a:buFont typeface="Arial" panose="020B0604020202020204" pitchFamily="34" charset="0"/>
              <a:buChar char="•"/>
            </a:pPr>
            <a:r>
              <a:rPr lang="en-US" sz="1600"/>
              <a:t>Modules like Transition 101 and Benefits 101 to figure out how public benefits and work can fit together</a:t>
            </a:r>
          </a:p>
          <a:p>
            <a:pPr marL="285750" indent="-228600" defTabSz="914400">
              <a:lnSpc>
                <a:spcPct val="90000"/>
              </a:lnSpc>
              <a:buFont typeface="Arial" panose="020B0604020202020204" pitchFamily="34" charset="0"/>
              <a:buChar char="•"/>
            </a:pPr>
            <a:r>
              <a:rPr lang="en-US" sz="1600"/>
              <a:t>Collaborative project between multiple state agencies:  </a:t>
            </a:r>
            <a:r>
              <a:rPr lang="en-US" sz="1600">
                <a:hlinkClick r:id="rId4"/>
              </a:rPr>
              <a:t>Human Development Institute</a:t>
            </a:r>
            <a:r>
              <a:rPr lang="en-US" sz="1600"/>
              <a:t>, the </a:t>
            </a:r>
            <a:r>
              <a:rPr lang="en-US" sz="1600">
                <a:hlinkClick r:id="rId5"/>
              </a:rPr>
              <a:t>Kentucky Office of Vocational Rehabilitation (OVR)</a:t>
            </a:r>
            <a:r>
              <a:rPr lang="en-US" sz="1600"/>
              <a:t>, the </a:t>
            </a:r>
            <a:r>
              <a:rPr lang="en-US" sz="1600">
                <a:hlinkClick r:id="rId6"/>
              </a:rPr>
              <a:t>Kentucky Department of Education </a:t>
            </a:r>
            <a:r>
              <a:rPr lang="en-US" sz="1600"/>
              <a:t>, the </a:t>
            </a:r>
            <a:r>
              <a:rPr lang="en-US" sz="1600">
                <a:hlinkClick r:id="rId7"/>
              </a:rPr>
              <a:t>Kentucky Division of Developmental and Intellectual Disabilities</a:t>
            </a:r>
            <a:r>
              <a:rPr lang="en-US" sz="1600"/>
              <a:t>, </a:t>
            </a:r>
            <a:r>
              <a:rPr lang="en-US" sz="1600">
                <a:hlinkClick r:id="rId8"/>
              </a:rPr>
              <a:t>Kentucky Protection &amp; Advocacy</a:t>
            </a:r>
            <a:r>
              <a:rPr lang="en-US" sz="1600"/>
              <a:t>, the </a:t>
            </a:r>
            <a:r>
              <a:rPr lang="en-US" sz="1600">
                <a:hlinkClick r:id="rId9"/>
              </a:rPr>
              <a:t>Kentucky Office for the Blind</a:t>
            </a:r>
            <a:r>
              <a:rPr lang="en-US" sz="1600"/>
              <a:t>, </a:t>
            </a:r>
            <a:r>
              <a:rPr lang="en-US" sz="1600">
                <a:hlinkClick r:id="rId10"/>
              </a:rPr>
              <a:t>Commonwealth Council on Developmental Disabilities</a:t>
            </a:r>
            <a:r>
              <a:rPr lang="en-US" sz="1600"/>
              <a:t>, the </a:t>
            </a:r>
            <a:r>
              <a:rPr lang="en-US" sz="1600">
                <a:hlinkClick r:id="rId11"/>
              </a:rPr>
              <a:t>Kentucky Office of Autism</a:t>
            </a:r>
            <a:r>
              <a:rPr lang="en-US" sz="1600"/>
              <a:t>, &amp;the </a:t>
            </a:r>
            <a:r>
              <a:rPr lang="en-US" sz="1600">
                <a:hlinkClick r:id="rId12"/>
              </a:rPr>
              <a:t>Kentucky Autism Training Center</a:t>
            </a:r>
            <a:r>
              <a:rPr lang="en-US" sz="1600"/>
              <a:t>.</a:t>
            </a:r>
          </a:p>
        </p:txBody>
      </p:sp>
    </p:spTree>
    <p:extLst>
      <p:ext uri="{BB962C8B-B14F-4D97-AF65-F5344CB8AC3E}">
        <p14:creationId xmlns:p14="http://schemas.microsoft.com/office/powerpoint/2010/main" val="385862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20000" r="-6000" b="20000"/>
          </a:stretch>
        </a:blipFill>
        <a:effectLst/>
      </p:bgPr>
    </p:bg>
    <p:spTree>
      <p:nvGrpSpPr>
        <p:cNvPr id="1" name=""/>
        <p:cNvGrpSpPr/>
        <p:nvPr/>
      </p:nvGrpSpPr>
      <p:grpSpPr>
        <a:xfrm>
          <a:off x="0" y="0"/>
          <a:ext cx="0" cy="0"/>
          <a:chOff x="0" y="0"/>
          <a:chExt cx="0" cy="0"/>
        </a:xfrm>
      </p:grpSpPr>
      <p:sp>
        <p:nvSpPr>
          <p:cNvPr id="4" name="TextBox 3"/>
          <p:cNvSpPr txBox="1"/>
          <p:nvPr/>
        </p:nvSpPr>
        <p:spPr>
          <a:xfrm>
            <a:off x="3686175" y="4732221"/>
            <a:ext cx="5457825" cy="1569660"/>
          </a:xfrm>
          <a:prstGeom prst="rect">
            <a:avLst/>
          </a:prstGeom>
          <a:noFill/>
        </p:spPr>
        <p:txBody>
          <a:bodyPr wrap="square" rtlCol="0">
            <a:spAutoFit/>
          </a:bodyPr>
          <a:lstStyle/>
          <a:p>
            <a:pPr algn="ctr"/>
            <a:r>
              <a:rPr lang="en-US" sz="2400" b="1" dirty="0">
                <a:solidFill>
                  <a:schemeClr val="bg1"/>
                </a:solidFill>
                <a:latin typeface="Helvetica" panose="020B0604020202020204" pitchFamily="34" charset="0"/>
                <a:cs typeface="Helvetica" panose="020B0604020202020204" pitchFamily="34" charset="0"/>
              </a:rPr>
              <a:t>Stephanie Meredith, KentuckyWorks</a:t>
            </a:r>
          </a:p>
          <a:p>
            <a:pPr algn="ctr"/>
            <a:r>
              <a:rPr lang="en-US" sz="2400" b="1" dirty="0">
                <a:solidFill>
                  <a:schemeClr val="bg1"/>
                </a:solidFill>
                <a:latin typeface="Helvetica" panose="020B0604020202020204" pitchFamily="34" charset="0"/>
                <a:cs typeface="Helvetica" panose="020B0604020202020204" pitchFamily="34" charset="0"/>
              </a:rPr>
              <a:t>Human Development Institute</a:t>
            </a:r>
          </a:p>
          <a:p>
            <a:pPr algn="ctr"/>
            <a:r>
              <a:rPr lang="en-US" sz="2400" b="1" dirty="0">
                <a:solidFill>
                  <a:schemeClr val="bg1"/>
                </a:solidFill>
                <a:latin typeface="Helvetica" panose="020B0604020202020204" pitchFamily="34" charset="0"/>
                <a:cs typeface="Helvetica" panose="020B0604020202020204" pitchFamily="34" charset="0"/>
              </a:rPr>
              <a:t>University of Kentucky</a:t>
            </a:r>
          </a:p>
        </p:txBody>
      </p:sp>
      <p:sp>
        <p:nvSpPr>
          <p:cNvPr id="2" name="Rectangle 1">
            <a:extLst>
              <a:ext uri="{FF2B5EF4-FFF2-40B4-BE49-F238E27FC236}">
                <a16:creationId xmlns:a16="http://schemas.microsoft.com/office/drawing/2014/main" id="{9EB6EB8E-E355-2042-AA5E-33146EE2C1D8}"/>
              </a:ext>
            </a:extLst>
          </p:cNvPr>
          <p:cNvSpPr/>
          <p:nvPr/>
        </p:nvSpPr>
        <p:spPr>
          <a:xfrm>
            <a:off x="0" y="6449365"/>
            <a:ext cx="8996516" cy="276999"/>
          </a:xfrm>
          <a:prstGeom prst="rect">
            <a:avLst/>
          </a:prstGeom>
        </p:spPr>
        <p:txBody>
          <a:bodyPr wrap="square">
            <a:spAutoFit/>
          </a:bodyPr>
          <a:lstStyle/>
          <a:p>
            <a:pPr algn="ctr"/>
            <a:r>
              <a:rPr lang="en-US" sz="1200" dirty="0">
                <a:solidFill>
                  <a:srgbClr val="FFFFFF"/>
                </a:solidFill>
                <a:latin typeface="HelveticaNeue" panose="02000503000000020004" pitchFamily="2" charset="0"/>
              </a:rPr>
              <a:t>Development of this curriculum was supported by a U.S. Administration on Community Living grant, (90DNEM0004-01-00). </a:t>
            </a:r>
            <a:endParaRPr lang="en-US" sz="1200" dirty="0">
              <a:effectLst/>
            </a:endParaRPr>
          </a:p>
        </p:txBody>
      </p:sp>
    </p:spTree>
    <p:extLst>
      <p:ext uri="{BB962C8B-B14F-4D97-AF65-F5344CB8AC3E}">
        <p14:creationId xmlns:p14="http://schemas.microsoft.com/office/powerpoint/2010/main" val="113766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70" r="44594" b="-1"/>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4" name="TextBox 3"/>
          <p:cNvSpPr txBox="1"/>
          <p:nvPr/>
        </p:nvSpPr>
        <p:spPr>
          <a:xfrm>
            <a:off x="491490" y="2671011"/>
            <a:ext cx="3943352" cy="242712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800" b="1">
                <a:latin typeface="+mj-lt"/>
                <a:ea typeface="+mj-ea"/>
                <a:cs typeface="+mj-cs"/>
              </a:rPr>
              <a:t>What are your hopes and dreams for your son or daughter’s future?</a:t>
            </a:r>
          </a:p>
        </p:txBody>
      </p:sp>
    </p:spTree>
    <p:extLst>
      <p:ext uri="{BB962C8B-B14F-4D97-AF65-F5344CB8AC3E}">
        <p14:creationId xmlns:p14="http://schemas.microsoft.com/office/powerpoint/2010/main" val="83163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508403"/>
            <a:ext cx="4157505" cy="2892397"/>
          </a:xfrm>
        </p:spPr>
        <p:txBody>
          <a:bodyPr>
            <a:normAutofit fontScale="92500" lnSpcReduction="20000"/>
          </a:bodyPr>
          <a:lstStyle/>
          <a:p>
            <a:r>
              <a:rPr lang="en-US" sz="2400"/>
              <a:t>What do you want to be when you grow up? </a:t>
            </a:r>
          </a:p>
          <a:p>
            <a:br>
              <a:rPr lang="en-US" sz="2400" b="0"/>
            </a:br>
            <a:r>
              <a:rPr lang="en-US" sz="2400" b="0"/>
              <a:t>Every child deserves to develop their talents and follow their dreams.</a:t>
            </a:r>
          </a:p>
          <a:p>
            <a:endParaRPr lang="en-US" sz="2400" b="0"/>
          </a:p>
          <a:p>
            <a:r>
              <a:rPr lang="en-US" sz="2400" b="0"/>
              <a:t>Make employment the goal at a young age.</a:t>
            </a:r>
          </a:p>
        </p:txBody>
      </p:sp>
      <p:sp>
        <p:nvSpPr>
          <p:cNvPr id="3" name="Title 2"/>
          <p:cNvSpPr>
            <a:spLocks noGrp="1"/>
          </p:cNvSpPr>
          <p:nvPr>
            <p:ph type="title"/>
          </p:nvPr>
        </p:nvSpPr>
        <p:spPr/>
        <p:txBody>
          <a:bodyPr>
            <a:normAutofit fontScale="90000"/>
          </a:bodyPr>
          <a:lstStyle/>
          <a:p>
            <a:r>
              <a:rPr lang="en-US"/>
              <a:t>Work is Possible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2914650"/>
            <a:ext cx="2628900" cy="3943350"/>
          </a:xfrm>
          <a:prstGeom prst="rect">
            <a:avLst/>
          </a:prstGeom>
        </p:spPr>
      </p:pic>
    </p:spTree>
    <p:extLst>
      <p:ext uri="{BB962C8B-B14F-4D97-AF65-F5344CB8AC3E}">
        <p14:creationId xmlns:p14="http://schemas.microsoft.com/office/powerpoint/2010/main" val="25225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4460" y="3337665"/>
            <a:ext cx="4942002" cy="3176257"/>
          </a:xfrm>
        </p:spPr>
        <p:txBody>
          <a:bodyPr>
            <a:normAutofit fontScale="92500" lnSpcReduction="20000"/>
          </a:bodyPr>
          <a:lstStyle/>
          <a:p>
            <a:r>
              <a:rPr lang="en-US" sz="2400"/>
              <a:t>Working in the community for a competitive wage.</a:t>
            </a:r>
          </a:p>
          <a:p>
            <a:r>
              <a:rPr lang="en-US" sz="2400" b="0"/>
              <a:t>Integrated, competitive employment means:</a:t>
            </a:r>
          </a:p>
          <a:p>
            <a:r>
              <a:rPr lang="en-US" sz="2400" b="0"/>
              <a:t>Full or part-time or self-employment with or without supports</a:t>
            </a:r>
          </a:p>
          <a:p>
            <a:r>
              <a:rPr lang="en-US" sz="2400" b="0"/>
              <a:t>In the competitive labor force</a:t>
            </a:r>
          </a:p>
          <a:p>
            <a:r>
              <a:rPr lang="en-US" sz="2400" b="0"/>
              <a:t>On the payroll of a competitive industry (not provider)</a:t>
            </a:r>
          </a:p>
          <a:p>
            <a:r>
              <a:rPr lang="en-US" sz="2400" b="0"/>
              <a:t>At least minimum wage and benefits</a:t>
            </a:r>
          </a:p>
        </p:txBody>
      </p:sp>
      <p:sp>
        <p:nvSpPr>
          <p:cNvPr id="3" name="Title 2"/>
          <p:cNvSpPr>
            <a:spLocks noGrp="1"/>
          </p:cNvSpPr>
          <p:nvPr>
            <p:ph type="title"/>
          </p:nvPr>
        </p:nvSpPr>
        <p:spPr/>
        <p:txBody>
          <a:bodyPr>
            <a:normAutofit fontScale="90000"/>
          </a:bodyPr>
          <a:lstStyle/>
          <a:p>
            <a:r>
              <a:rPr lang="en-US"/>
              <a:t>Raising Expectations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052" y="3644437"/>
            <a:ext cx="3416948" cy="2562711"/>
          </a:xfrm>
          <a:prstGeom prst="rect">
            <a:avLst/>
          </a:prstGeom>
        </p:spPr>
      </p:pic>
    </p:spTree>
    <p:extLst>
      <p:ext uri="{BB962C8B-B14F-4D97-AF65-F5344CB8AC3E}">
        <p14:creationId xmlns:p14="http://schemas.microsoft.com/office/powerpoint/2010/main" val="3405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14337" y="3271838"/>
            <a:ext cx="8415337" cy="3243261"/>
          </a:xfrm>
        </p:spPr>
        <p:txBody>
          <a:bodyPr>
            <a:normAutofit fontScale="77500" lnSpcReduction="20000"/>
          </a:bodyPr>
          <a:lstStyle/>
          <a:p>
            <a:r>
              <a:rPr lang="en-US" sz="2400" b="0"/>
              <a:t>Legislation supports employment as the priority for all people.</a:t>
            </a:r>
          </a:p>
          <a:p>
            <a:endParaRPr lang="en-US" sz="2400" b="0"/>
          </a:p>
          <a:p>
            <a:pPr marL="342900" indent="-342900">
              <a:buFont typeface="Arial" charset="0"/>
              <a:buChar char="•"/>
            </a:pPr>
            <a:r>
              <a:rPr lang="en-US" sz="2400" b="0"/>
              <a:t>Employment First</a:t>
            </a:r>
          </a:p>
          <a:p>
            <a:pPr marL="342900" indent="-342900">
              <a:buFont typeface="Arial" charset="0"/>
              <a:buChar char="•"/>
            </a:pPr>
            <a:r>
              <a:rPr lang="en-US" sz="2400" b="0"/>
              <a:t>IDEA: Inclusion and required role of school in transition. </a:t>
            </a:r>
            <a:br>
              <a:rPr lang="en-US" sz="2400" b="0"/>
            </a:br>
            <a:r>
              <a:rPr lang="en-US" sz="2400" b="0"/>
              <a:t>Americans with Disabilities Act</a:t>
            </a:r>
          </a:p>
          <a:p>
            <a:pPr marL="342900" indent="-342900">
              <a:buFont typeface="Arial" charset="0"/>
              <a:buChar char="•"/>
            </a:pPr>
            <a:r>
              <a:rPr lang="en-US" sz="2400" b="0"/>
              <a:t>WIOA Section 511: Restricts use of subminimum wage</a:t>
            </a:r>
          </a:p>
          <a:p>
            <a:pPr marL="342900" indent="-342900">
              <a:buFont typeface="Arial" charset="0"/>
              <a:buChar char="•"/>
            </a:pPr>
            <a:r>
              <a:rPr lang="en-US" sz="2400" b="0"/>
              <a:t>WIOA:  Pre-Employment Training Services for in-school youth with disabilities </a:t>
            </a:r>
          </a:p>
          <a:p>
            <a:pPr marL="342900" indent="-342900">
              <a:buFont typeface="Arial" charset="0"/>
              <a:buChar char="•"/>
            </a:pPr>
            <a:endParaRPr lang="en-US" sz="2400" b="0"/>
          </a:p>
          <a:p>
            <a:pPr marL="342900" indent="-342900">
              <a:buFont typeface="Arial" charset="0"/>
              <a:buChar char="•"/>
            </a:pPr>
            <a:endParaRPr lang="en-US" sz="2400" b="0"/>
          </a:p>
          <a:p>
            <a:r>
              <a:rPr lang="en-US" sz="2400" b="0" i="1"/>
              <a:t>Paid, competitive employment in the community is the first goal.</a:t>
            </a:r>
          </a:p>
        </p:txBody>
      </p:sp>
      <p:sp>
        <p:nvSpPr>
          <p:cNvPr id="3" name="Title 2"/>
          <p:cNvSpPr>
            <a:spLocks noGrp="1"/>
          </p:cNvSpPr>
          <p:nvPr>
            <p:ph type="title"/>
          </p:nvPr>
        </p:nvSpPr>
        <p:spPr/>
        <p:txBody>
          <a:bodyPr>
            <a:normAutofit fontScale="90000"/>
          </a:bodyPr>
          <a:lstStyle/>
          <a:p>
            <a:r>
              <a:rPr lang="en-US"/>
              <a:t>Raising Expectations Across Society</a:t>
            </a:r>
          </a:p>
        </p:txBody>
      </p:sp>
    </p:spTree>
    <p:extLst>
      <p:ext uri="{BB962C8B-B14F-4D97-AF65-F5344CB8AC3E}">
        <p14:creationId xmlns:p14="http://schemas.microsoft.com/office/powerpoint/2010/main" val="6751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3508403"/>
            <a:ext cx="5224806" cy="2811715"/>
          </a:xfrm>
        </p:spPr>
        <p:txBody>
          <a:bodyPr>
            <a:normAutofit/>
          </a:bodyPr>
          <a:lstStyle/>
          <a:p>
            <a:r>
              <a:rPr lang="en-US" sz="2400" b="0"/>
              <a:t>Flexible and customized</a:t>
            </a:r>
          </a:p>
          <a:p>
            <a:r>
              <a:rPr lang="en-US" sz="2400" b="0"/>
              <a:t>Success may look different for each person</a:t>
            </a:r>
          </a:p>
          <a:p>
            <a:r>
              <a:rPr lang="en-US" sz="2400" b="0"/>
              <a:t>Different hours of work</a:t>
            </a:r>
          </a:p>
          <a:p>
            <a:endParaRPr lang="en-US" sz="2400" b="0"/>
          </a:p>
        </p:txBody>
      </p:sp>
      <p:sp>
        <p:nvSpPr>
          <p:cNvPr id="3" name="Title 2"/>
          <p:cNvSpPr>
            <a:spLocks noGrp="1"/>
          </p:cNvSpPr>
          <p:nvPr>
            <p:ph type="title"/>
          </p:nvPr>
        </p:nvSpPr>
        <p:spPr/>
        <p:txBody>
          <a:bodyPr>
            <a:normAutofit fontScale="90000"/>
          </a:bodyPr>
          <a:lstStyle/>
          <a:p>
            <a:r>
              <a:rPr lang="en-US"/>
              <a:t>Success may look different for each person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133" y="3048389"/>
            <a:ext cx="3018867" cy="3731741"/>
          </a:xfrm>
          <a:prstGeom prst="rect">
            <a:avLst/>
          </a:prstGeom>
        </p:spPr>
      </p:pic>
    </p:spTree>
    <p:extLst>
      <p:ext uri="{BB962C8B-B14F-4D97-AF65-F5344CB8AC3E}">
        <p14:creationId xmlns:p14="http://schemas.microsoft.com/office/powerpoint/2010/main" val="11680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400" b="1">
                <a:solidFill>
                  <a:schemeClr val="tx1">
                    <a:lumMod val="85000"/>
                    <a:lumOff val="15000"/>
                  </a:schemeClr>
                </a:solidFill>
                <a:latin typeface="+mj-lt"/>
                <a:ea typeface="+mj-ea"/>
                <a:cs typeface="+mj-cs"/>
              </a:rPr>
              <a:t>What is the role of employment in your son or daughter’s life?</a:t>
            </a:r>
          </a:p>
        </p:txBody>
      </p:sp>
    </p:spTree>
    <p:extLst>
      <p:ext uri="{BB962C8B-B14F-4D97-AF65-F5344CB8AC3E}">
        <p14:creationId xmlns:p14="http://schemas.microsoft.com/office/powerpoint/2010/main" val="4057934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635&quot;&gt;&lt;property id=&quot;20148&quot; value=&quot;5&quot;/&gt;&lt;property id=&quot;20300&quot; value=&quot;Slide 1&quot;/&gt;&lt;property id=&quot;20307&quot; value=&quot;312&quot;/&gt;&lt;/object&gt;&lt;object type=&quot;3&quot; unique_id=&quot;10636&quot;&gt;&lt;property id=&quot;20148&quot; value=&quot;5&quot;/&gt;&lt;property id=&quot;20300&quot; value=&quot;Slide 20 - &amp;quot;A Collaboration Between&amp;quot;&quot;/&gt;&lt;property id=&quot;20307&quot; value=&quot;313&quot;/&gt;&lt;/object&gt;&lt;object type=&quot;3&quot; unique_id=&quot;10637&quot;&gt;&lt;property id=&quot;20148&quot; value=&quot;5&quot;/&gt;&lt;property id=&quot;20300&quot; value=&quot;Slide 9 - &amp;quot;Goal&amp;quot;&quot;/&gt;&lt;property id=&quot;20307&quot; value=&quot;314&quot;/&gt;&lt;/object&gt;&lt;object type=&quot;3&quot; unique_id=&quot;10638&quot;&gt;&lt;property id=&quot;20148&quot; value=&quot;5&quot;/&gt;&lt;property id=&quot;20300&quot; value=&quot;Slide 10 - &amp;quot;Target Population&amp;quot;&quot;/&gt;&lt;property id=&quot;20307&quot; value=&quot;315&quot;/&gt;&lt;/object&gt;&lt;object type=&quot;3&quot; unique_id=&quot;11013&quot;&gt;&lt;property id=&quot;20148&quot; value=&quot;5&quot;/&gt;&lt;property id=&quot;20300&quot; value=&quot;Slide 11 - &amp;quot;Facts About Kentucky&amp;quot;&quot;/&gt;&lt;property id=&quot;20307&quot; value=&quot;327&quot;/&gt;&lt;/object&gt;&lt;object type=&quot;3&quot; unique_id=&quot;11015&quot;&gt;&lt;property id=&quot;20148&quot; value=&quot;5&quot;/&gt;&lt;property id=&quot;20300&quot; value=&quot;Slide 12 - &amp;quot;KY Employment Data for Former Students with Intellectual and Developmental Disabilities&amp;quot;&quot;/&gt;&lt;property id=&quot;20307&quot; value=&quot;329&quot;/&gt;&lt;/object&gt;&lt;object type=&quot;3&quot; unique_id=&quot;11200&quot;&gt;&lt;property id=&quot;20148&quot; value=&quot;5&quot;/&gt;&lt;property id=&quot;20300&quot; value=&quot;Slide 13 - &amp;quot;Community Conversations&amp;quot;&quot;/&gt;&lt;property id=&quot;20307&quot; value=&quot;333&quot;/&gt;&lt;/object&gt;&lt;object type=&quot;3&quot; unique_id=&quot;11204&quot;&gt;&lt;property id=&quot;20148&quot; value=&quot;5&quot;/&gt;&lt;property id=&quot;20300&quot; value=&quot;Slide 2 - &amp;quot;Giovanni: Staff at Kitchen Collections&amp;quot;&quot;/&gt;&lt;property id=&quot;20307&quot; value=&quot;334&quot;/&gt;&lt;/object&gt;&lt;object type=&quot;3&quot; unique_id=&quot;11205&quot;&gt;&lt;property id=&quot;20148&quot; value=&quot;5&quot;/&gt;&lt;property id=&quot;20300&quot; value=&quot;Slide 3 - &amp;quot;Calvin: Staff at Paducah Beer Werks &amp;quot;&quot;/&gt;&lt;property id=&quot;20307&quot; value=&quot;337&quot;/&gt;&lt;/object&gt;&lt;object type=&quot;3&quot; unique_id=&quot;11206&quot;&gt;&lt;property id=&quot;20148&quot; value=&quot;5&quot;/&gt;&lt;property id=&quot;20300&quot; value=&quot;Slide 4 - &amp;quot;Jake: Staff at Ford Dealership&amp;quot;&quot;/&gt;&lt;property id=&quot;20307&quot; value=&quot;335&quot;/&gt;&lt;/object&gt;&lt;object type=&quot;3&quot; unique_id=&quot;11207&quot;&gt;&lt;property id=&quot;20148&quot; value=&quot;5&quot;/&gt;&lt;property id=&quot;20300&quot; value=&quot;Slide 5 - &amp;quot;Sarah: Childcare Staff at Kids Academy&amp;quot;&quot;/&gt;&lt;property id=&quot;20307&quot; value=&quot;336&quot;/&gt;&lt;/object&gt;&lt;object type=&quot;3&quot; unique_id=&quot;11208&quot;&gt;&lt;property id=&quot;20148&quot; value=&quot;5&quot;/&gt;&lt;property id=&quot;20300&quot; value=&quot;Slide 6 - &amp;quot;Jon: Stocker at Sirloin Stockade&amp;quot;&quot;/&gt;&lt;property id=&quot;20307&quot; value=&quot;346&quot;/&gt;&lt;/object&gt;&lt;object type=&quot;3&quot; unique_id=&quot;11209&quot;&gt;&lt;property id=&quot;20148&quot; value=&quot;5&quot;/&gt;&lt;property id=&quot;20300&quot; value=&quot;Slide 7 - &amp;quot;New self-employment slide&amp;quot;&quot;/&gt;&lt;property id=&quot;20307&quot; value=&quot;350&quot;/&gt;&lt;/object&gt;&lt;object type=&quot;3&quot; unique_id=&quot;11210&quot;&gt;&lt;property id=&quot;20148&quot; value=&quot;5&quot;/&gt;&lt;property id=&quot;20300&quot; value=&quot;Slide 8 - &amp;quot;John: John’s Crazy Socks&amp;quot;&quot;/&gt;&lt;property id=&quot;20307&quot; value=&quot;347&quot;/&gt;&lt;/object&gt;&lt;object type=&quot;3&quot; unique_id=&quot;11211&quot;&gt;&lt;property id=&quot;20148&quot; value=&quot;5&quot;/&gt;&lt;property id=&quot;20300&quot; value=&quot;Slide 14 - &amp;quot;Community Conversations&amp;quot;&quot;/&gt;&lt;property id=&quot;20307&quot; value=&quot;344&quot;/&gt;&lt;/object&gt;&lt;object type=&quot;3&quot; unique_id=&quot;11212&quot;&gt;&lt;property id=&quot;20148&quot; value=&quot;5&quot;/&gt;&lt;property id=&quot;20300&quot; value=&quot;Slide 15 - &amp;quot;KentuckyWorks.org&amp;quot;&quot;/&gt;&lt;property id=&quot;20307&quot; value=&quot;341&quot;/&gt;&lt;/object&gt;&lt;object type=&quot;3&quot; unique_id=&quot;11213&quot;&gt;&lt;property id=&quot;20148&quot; value=&quot;5&quot;/&gt;&lt;property id=&quot;20300&quot; value=&quot;Slide 16 - &amp;quot;KentuckyWorks.org&amp;quot;&quot;/&gt;&lt;property id=&quot;20307&quot; value=&quot;338&quot;/&gt;&lt;/object&gt;&lt;object type=&quot;3&quot; unique_id=&quot;11214&quot;&gt;&lt;property id=&quot;20148&quot; value=&quot;5&quot;/&gt;&lt;property id=&quot;20300&quot; value=&quot;Slide 17 - &amp;quot;Modules&amp;quot;&quot;/&gt;&lt;property id=&quot;20307&quot; value=&quot;343&quot;/&gt;&lt;/object&gt;&lt;object type=&quot;3&quot; unique_id=&quot;11215&quot;&gt;&lt;property id=&quot;20148&quot; value=&quot;5&quot;/&gt;&lt;property id=&quot;20300&quot; value=&quot;Slide 18 - &amp;quot;Give opportunities today!&amp;quot;&quot;/&gt;&lt;property id=&quot;20307&quot; value=&quot;339&quot;/&gt;&lt;/object&gt;&lt;object type=&quot;3&quot; unique_id=&quot;11216&quot;&gt;&lt;property id=&quot;20148&quot; value=&quot;5&quot;/&gt;&lt;property id=&quot;20300&quot; value=&quot;Slide 19 - &amp;quot;Share Your Personal Story&amp;quot;&quot;/&gt;&lt;property id=&quot;20307&quot; value=&quot;348&quot;/&gt;&lt;/object&gt;&lt;object type=&quot;3&quot; unique_id=&quot;11217&quot;&gt;&lt;property id=&quot;20148&quot; value=&quot;5&quot;/&gt;&lt;property id=&quot;20300&quot; value=&quot;Slide 21 - &amp;quot;Community Partners&amp;quot;&quot;/&gt;&lt;property id=&quot;20307&quot; value=&quot;349&quot;/&gt;&lt;/object&gt;&lt;/object&gt;&lt;object type=&quot;8&quot; unique_id=&quot;10030&quot;&gt;&lt;/object&gt;&lt;/object&gt;&lt;/database&gt;"/>
  <p:tag name="SECTOMILLISECCONVERTED" val="1"/>
</p:tagLst>
</file>

<file path=ppt/theme/theme1.xml><?xml version="1.0" encoding="utf-8"?>
<a:theme xmlns:a="http://schemas.openxmlformats.org/drawingml/2006/main" name="Office Theme">
  <a:themeElements>
    <a:clrScheme name="Custom 40">
      <a:dk1>
        <a:srgbClr val="124E35"/>
      </a:dk1>
      <a:lt1>
        <a:srgbClr val="FFFFFF"/>
      </a:lt1>
      <a:dk2>
        <a:srgbClr val="0D0408"/>
      </a:dk2>
      <a:lt2>
        <a:srgbClr val="124E35"/>
      </a:lt2>
      <a:accent1>
        <a:srgbClr val="124E35"/>
      </a:accent1>
      <a:accent2>
        <a:srgbClr val="124E35"/>
      </a:accent2>
      <a:accent3>
        <a:srgbClr val="124E35"/>
      </a:accent3>
      <a:accent4>
        <a:srgbClr val="124E35"/>
      </a:accent4>
      <a:accent5>
        <a:srgbClr val="124E35"/>
      </a:accent5>
      <a:accent6>
        <a:srgbClr val="124E35"/>
      </a:accent6>
      <a:hlink>
        <a:srgbClr val="124E35"/>
      </a:hlink>
      <a:folHlink>
        <a:srgbClr val="124E3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40788</TotalTime>
  <Words>7335</Words>
  <Application>Microsoft Macintosh PowerPoint</Application>
  <PresentationFormat>On-screen Show (4:3)</PresentationFormat>
  <Paragraphs>398</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Avenir Medium</vt:lpstr>
      <vt:lpstr>Calibri</vt:lpstr>
      <vt:lpstr>Helvetica</vt:lpstr>
      <vt:lpstr>HelveticaNeue</vt:lpstr>
      <vt:lpstr>Trebuchet MS</vt:lpstr>
      <vt:lpstr>Office Theme</vt:lpstr>
      <vt:lpstr>PowerPoint Presentation</vt:lpstr>
      <vt:lpstr>Today, people with disabilities are …</vt:lpstr>
      <vt:lpstr>Joe: Poppin’ Joe’s Gourmet Kettle Corn</vt:lpstr>
      <vt:lpstr>PowerPoint Presentation</vt:lpstr>
      <vt:lpstr>Work is Possible</vt:lpstr>
      <vt:lpstr>Raising Expectations</vt:lpstr>
      <vt:lpstr>Raising Expectations Across Society</vt:lpstr>
      <vt:lpstr>Success may look different for each person</vt:lpstr>
      <vt:lpstr>PowerPoint Presentation</vt:lpstr>
      <vt:lpstr>Work is Valuable</vt:lpstr>
      <vt:lpstr>PowerPoint Presentation</vt:lpstr>
      <vt:lpstr>Vision Statement for Younger Students</vt:lpstr>
      <vt:lpstr>Vision Statement for Older Students</vt:lpstr>
      <vt:lpstr>Sharing the Vision</vt:lpstr>
      <vt:lpstr>PowerPoint Presentation</vt:lpstr>
      <vt:lpstr>Preparing for Work: Starting Early</vt:lpstr>
      <vt:lpstr>Preparing for Work: Community</vt:lpstr>
      <vt:lpstr>Preparing for Work: Leadership</vt:lpstr>
      <vt:lpstr>PowerPoint Presentation</vt:lpstr>
      <vt:lpstr>PowerPoint Presentation</vt:lpstr>
      <vt:lpstr>Common Concerns</vt:lpstr>
      <vt:lpstr>Losing Benefits</vt:lpstr>
      <vt:lpstr>PowerPoint Presentation</vt:lpstr>
      <vt:lpstr>Available Resources</vt:lpstr>
      <vt:lpstr>Finding Mentors</vt:lpstr>
      <vt:lpstr>Available online Resources</vt:lpstr>
      <vt:lpstr>Resources to Learn Work skills</vt:lpstr>
      <vt:lpstr>Parent Action Steps:  Things you Can do right now</vt:lpstr>
      <vt:lpstr>PowerPoint Presentation</vt:lpstr>
      <vt:lpstr>This presentation brought to you by KentuckyWorks.org</vt:lpstr>
      <vt:lpstr>PowerPoint Presentation</vt:lpstr>
    </vt:vector>
  </TitlesOfParts>
  <Company>Tailor Brands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Anastasia Fokina</dc:creator>
  <cp:lastModifiedBy>Lillian Meredith</cp:lastModifiedBy>
  <cp:revision>474</cp:revision>
  <cp:lastPrinted>2017-01-20T11:41:35Z</cp:lastPrinted>
  <dcterms:created xsi:type="dcterms:W3CDTF">2015-09-17T18:09:51Z</dcterms:created>
  <dcterms:modified xsi:type="dcterms:W3CDTF">2021-05-05T09:55:31Z</dcterms:modified>
</cp:coreProperties>
</file>