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Lst>
  <p:notesMasterIdLst>
    <p:notesMasterId r:id="rId32"/>
  </p:notesMasterIdLst>
  <p:sldIdLst>
    <p:sldId id="256" r:id="rId2"/>
    <p:sldId id="283" r:id="rId3"/>
    <p:sldId id="297" r:id="rId4"/>
    <p:sldId id="298" r:id="rId5"/>
    <p:sldId id="299" r:id="rId6"/>
    <p:sldId id="260" r:id="rId7"/>
    <p:sldId id="261" r:id="rId8"/>
    <p:sldId id="307" r:id="rId9"/>
    <p:sldId id="308" r:id="rId10"/>
    <p:sldId id="286" r:id="rId11"/>
    <p:sldId id="285" r:id="rId12"/>
    <p:sldId id="304" r:id="rId13"/>
    <p:sldId id="309" r:id="rId14"/>
    <p:sldId id="305" r:id="rId15"/>
    <p:sldId id="306" r:id="rId16"/>
    <p:sldId id="263" r:id="rId17"/>
    <p:sldId id="301" r:id="rId18"/>
    <p:sldId id="302" r:id="rId19"/>
    <p:sldId id="303" r:id="rId20"/>
    <p:sldId id="287" r:id="rId21"/>
    <p:sldId id="296" r:id="rId22"/>
    <p:sldId id="288" r:id="rId23"/>
    <p:sldId id="289" r:id="rId24"/>
    <p:sldId id="291" r:id="rId25"/>
    <p:sldId id="311" r:id="rId26"/>
    <p:sldId id="312" r:id="rId27"/>
    <p:sldId id="313" r:id="rId28"/>
    <p:sldId id="310" r:id="rId29"/>
    <p:sldId id="295" r:id="rId30"/>
    <p:sldId id="273" r:id="rId31"/>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122A"/>
    <a:srgbClr val="FDB713"/>
    <a:srgbClr val="989EA3"/>
    <a:srgbClr val="AC1F2D"/>
    <a:srgbClr val="C3CD7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39" autoAdjust="0"/>
  </p:normalViewPr>
  <p:slideViewPr>
    <p:cSldViewPr snapToGrid="0" snapToObjects="1">
      <p:cViewPr>
        <p:scale>
          <a:sx n="100" d="100"/>
          <a:sy n="100" d="100"/>
        </p:scale>
        <p:origin x="-510" y="5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2725" y="0"/>
            <a:ext cx="3078163" cy="469900"/>
          </a:xfrm>
          <a:prstGeom prst="rect">
            <a:avLst/>
          </a:prstGeom>
        </p:spPr>
        <p:txBody>
          <a:bodyPr vert="horz" lIns="91440" tIns="45720" rIns="91440" bIns="45720" rtlCol="0"/>
          <a:lstStyle>
            <a:lvl1pPr algn="r">
              <a:defRPr sz="1200"/>
            </a:lvl1pPr>
          </a:lstStyle>
          <a:p>
            <a:fld id="{C0A93E4D-3D8D-44AE-AF21-21CFA1BA8259}" type="datetimeFigureOut">
              <a:rPr lang="en-US" smtClean="0"/>
              <a:t>3/21/2020</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6988"/>
            <a:ext cx="3078163"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lIns="91440" tIns="45720" rIns="91440" bIns="45720" rtlCol="0" anchor="b"/>
          <a:lstStyle>
            <a:lvl1pPr algn="r">
              <a:defRPr sz="1200"/>
            </a:lvl1pPr>
          </a:lstStyle>
          <a:p>
            <a:fld id="{70548C04-CB36-4881-BD77-CC580758C8C9}" type="slidenum">
              <a:rPr lang="en-US" smtClean="0"/>
              <a:t>‹#›</a:t>
            </a:fld>
            <a:endParaRPr lang="en-US"/>
          </a:p>
        </p:txBody>
      </p:sp>
    </p:spTree>
    <p:extLst>
      <p:ext uri="{BB962C8B-B14F-4D97-AF65-F5344CB8AC3E}">
        <p14:creationId xmlns:p14="http://schemas.microsoft.com/office/powerpoint/2010/main" val="202477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FEFCA-3A23-45B7-A4D9-42F7DE582EA3}" type="slidenum">
              <a:rPr lang="en-US" smtClean="0"/>
              <a:t>12</a:t>
            </a:fld>
            <a:endParaRPr lang="en-US"/>
          </a:p>
        </p:txBody>
      </p:sp>
    </p:spTree>
    <p:extLst>
      <p:ext uri="{BB962C8B-B14F-4D97-AF65-F5344CB8AC3E}">
        <p14:creationId xmlns:p14="http://schemas.microsoft.com/office/powerpoint/2010/main" val="57485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3FEFCA-3A23-45B7-A4D9-42F7DE582EA3}" type="slidenum">
              <a:rPr lang="en-US" smtClean="0"/>
              <a:t>14</a:t>
            </a:fld>
            <a:endParaRPr lang="en-US"/>
          </a:p>
        </p:txBody>
      </p:sp>
    </p:spTree>
    <p:extLst>
      <p:ext uri="{BB962C8B-B14F-4D97-AF65-F5344CB8AC3E}">
        <p14:creationId xmlns:p14="http://schemas.microsoft.com/office/powerpoint/2010/main" val="3305246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UNMC_MMI_cover_bkg_acronym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916720" y="657321"/>
            <a:ext cx="6480951" cy="3167843"/>
          </a:xfrm>
        </p:spPr>
        <p:txBody>
          <a:bodyPr anchor="b">
            <a:normAutofit/>
          </a:bodyPr>
          <a:lstStyle>
            <a:lvl1pPr algn="l">
              <a:lnSpc>
                <a:spcPct val="80000"/>
              </a:lnSpc>
              <a:defRPr sz="4500" b="1" i="0" baseline="0">
                <a:solidFill>
                  <a:schemeClr val="bg1"/>
                </a:solidFill>
                <a:latin typeface="Arial-BoldMT"/>
                <a:cs typeface="Arial-BoldMT"/>
              </a:defRPr>
            </a:lvl1pPr>
          </a:lstStyle>
          <a:p>
            <a:r>
              <a:rPr lang="en-US" dirty="0" smtClean="0"/>
              <a:t>Headline</a:t>
            </a:r>
            <a:endParaRPr lang="en-US" dirty="0"/>
          </a:p>
        </p:txBody>
      </p:sp>
      <p:sp>
        <p:nvSpPr>
          <p:cNvPr id="3" name="Subtitle 2"/>
          <p:cNvSpPr>
            <a:spLocks noGrp="1"/>
          </p:cNvSpPr>
          <p:nvPr>
            <p:ph type="subTitle" idx="1" hasCustomPrompt="1"/>
          </p:nvPr>
        </p:nvSpPr>
        <p:spPr>
          <a:xfrm>
            <a:off x="916720" y="3825164"/>
            <a:ext cx="6400800" cy="688511"/>
          </a:xfrm>
        </p:spPr>
        <p:txBody>
          <a:bodyPr>
            <a:normAutofit/>
          </a:bodyPr>
          <a:lstStyle>
            <a:lvl1pPr marL="0" indent="0" algn="l">
              <a:buNone/>
              <a:defRPr sz="1600" b="1" i="0" baseline="0">
                <a:solidFill>
                  <a:srgbClr val="FDB713"/>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Subhead</a:t>
            </a:r>
            <a:endParaRPr lang="en-US" dirty="0"/>
          </a:p>
        </p:txBody>
      </p:sp>
    </p:spTree>
    <p:extLst>
      <p:ext uri="{BB962C8B-B14F-4D97-AF65-F5344CB8AC3E}">
        <p14:creationId xmlns:p14="http://schemas.microsoft.com/office/powerpoint/2010/main" val="1008552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9" name="Title 1"/>
          <p:cNvSpPr>
            <a:spLocks noGrp="1"/>
          </p:cNvSpPr>
          <p:nvPr>
            <p:ph type="title"/>
          </p:nvPr>
        </p:nvSpPr>
        <p:spPr>
          <a:xfrm>
            <a:off x="956666" y="395831"/>
            <a:ext cx="7606427" cy="1359153"/>
          </a:xfrm>
        </p:spPr>
        <p:txBody>
          <a:bodyPr tIns="0" bIns="0"/>
          <a:lstStyle>
            <a:lvl1pPr>
              <a:defRPr>
                <a:solidFill>
                  <a:srgbClr val="AD122A"/>
                </a:solidFill>
              </a:defRPr>
            </a:lvl1pPr>
          </a:lstStyle>
          <a:p>
            <a:r>
              <a:rPr lang="en-US" dirty="0" smtClean="0"/>
              <a:t>Click to edit Master title style</a:t>
            </a:r>
            <a:endParaRPr lang="en-US" dirty="0"/>
          </a:p>
        </p:txBody>
      </p:sp>
      <p:sp>
        <p:nvSpPr>
          <p:cNvPr id="10" name="Content Placeholder 2"/>
          <p:cNvSpPr>
            <a:spLocks noGrp="1"/>
          </p:cNvSpPr>
          <p:nvPr>
            <p:ph idx="1"/>
          </p:nvPr>
        </p:nvSpPr>
        <p:spPr>
          <a:xfrm>
            <a:off x="956667" y="1882620"/>
            <a:ext cx="7282212" cy="3950310"/>
          </a:xfrm>
        </p:spPr>
        <p:txBody>
          <a:bodyPr>
            <a:normAutofit/>
          </a:bodyPr>
          <a:lstStyle>
            <a:lvl1pPr>
              <a:lnSpc>
                <a:spcPct val="90000"/>
              </a:lnSpc>
              <a:defRPr sz="1600"/>
            </a:lvl1pPr>
            <a:lvl2pPr>
              <a:lnSpc>
                <a:spcPct val="90000"/>
              </a:lnSpc>
              <a:defRPr sz="1600">
                <a:latin typeface="Arial"/>
                <a:cs typeface="Arial"/>
              </a:defRPr>
            </a:lvl2pPr>
            <a:lvl3pPr>
              <a:lnSpc>
                <a:spcPct val="90000"/>
              </a:lnSpc>
              <a:defRPr sz="1600"/>
            </a:lvl3pPr>
            <a:lvl4pPr>
              <a:lnSpc>
                <a:spcPct val="90000"/>
              </a:lnSpc>
              <a:defRPr sz="1600"/>
            </a:lvl4pPr>
            <a:lvl5pPr>
              <a:lnSpc>
                <a:spcPct val="90000"/>
              </a:lnSpc>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3/21/2020</a:t>
            </a:fld>
            <a:endParaRPr lang="en-US" dirty="0"/>
          </a:p>
        </p:txBody>
      </p:sp>
      <p:sp>
        <p:nvSpPr>
          <p:cNvPr id="8"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1"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86738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2"/>
          <p:cNvSpPr>
            <a:spLocks noGrp="1"/>
          </p:cNvSpPr>
          <p:nvPr>
            <p:ph type="body" idx="14"/>
          </p:nvPr>
        </p:nvSpPr>
        <p:spPr>
          <a:xfrm>
            <a:off x="4679846" y="1882621"/>
            <a:ext cx="3465576" cy="3895426"/>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Text Placeholder 2"/>
          <p:cNvSpPr>
            <a:spLocks noGrp="1"/>
          </p:cNvSpPr>
          <p:nvPr>
            <p:ph type="body" idx="1"/>
          </p:nvPr>
        </p:nvSpPr>
        <p:spPr>
          <a:xfrm>
            <a:off x="956439" y="1882620"/>
            <a:ext cx="3465137" cy="3895427"/>
          </a:xfrm>
        </p:spPr>
        <p:txBody>
          <a:bodyPr anchor="t">
            <a:normAutofit/>
          </a:bodyPr>
          <a:lstStyle>
            <a:lvl1pPr marL="0" indent="0">
              <a:buNone/>
              <a:defRPr sz="1600" b="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0" name="Date Placeholder 3"/>
          <p:cNvSpPr>
            <a:spLocks noGrp="1"/>
          </p:cNvSpPr>
          <p:nvPr>
            <p:ph type="dt" sz="half" idx="10"/>
          </p:nvPr>
        </p:nvSpPr>
        <p:spPr>
          <a:xfrm>
            <a:off x="956439" y="5936345"/>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3/21/2020</a:t>
            </a:fld>
            <a:endParaRPr lang="en-US" dirty="0"/>
          </a:p>
        </p:txBody>
      </p:sp>
      <p:sp>
        <p:nvSpPr>
          <p:cNvPr id="11" name="Footer Placeholder 4"/>
          <p:cNvSpPr>
            <a:spLocks noGrp="1"/>
          </p:cNvSpPr>
          <p:nvPr>
            <p:ph type="ftr" sz="quarter" idx="11"/>
          </p:nvPr>
        </p:nvSpPr>
        <p:spPr>
          <a:xfrm>
            <a:off x="2265667" y="5936345"/>
            <a:ext cx="3355380" cy="365125"/>
          </a:xfrm>
          <a:prstGeom prst="rect">
            <a:avLst/>
          </a:prstGeom>
        </p:spPr>
        <p:txBody>
          <a:bodyPr/>
          <a:lstStyle>
            <a:lvl1pPr algn="ctr">
              <a:defRPr>
                <a:solidFill>
                  <a:srgbClr val="989EA3"/>
                </a:solidFill>
              </a:defRPr>
            </a:lvl1pPr>
          </a:lstStyle>
          <a:p>
            <a:endParaRPr lang="en-US" dirty="0"/>
          </a:p>
        </p:txBody>
      </p:sp>
      <p:sp>
        <p:nvSpPr>
          <p:cNvPr id="12" name="Slide Number Placeholder 5"/>
          <p:cNvSpPr>
            <a:spLocks noGrp="1"/>
          </p:cNvSpPr>
          <p:nvPr>
            <p:ph type="sldNum" sz="quarter" idx="12"/>
          </p:nvPr>
        </p:nvSpPr>
        <p:spPr>
          <a:xfrm>
            <a:off x="5621047" y="5936345"/>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339057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8" name="Picture 7" descr="UNMC_MMI_closing_bkg_acronym_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3"/>
            <a:ext cx="2057400" cy="365125"/>
          </a:xfrm>
          <a:prstGeom prst="rect">
            <a:avLst/>
          </a:prstGeom>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a:xfrm>
            <a:off x="3028950" y="6356353"/>
            <a:ext cx="3086100" cy="365125"/>
          </a:xfrm>
          <a:prstGeom prst="rect">
            <a:avLst/>
          </a:prstGeom>
        </p:spPr>
        <p:txBody>
          <a:bodyPr/>
          <a:lstStyle/>
          <a:p>
            <a:r>
              <a:rPr lang="en-US" dirty="0" smtClean="0">
                <a:solidFill>
                  <a:prstClr val="black">
                    <a:tint val="75000"/>
                  </a:prstClr>
                </a:solidFill>
              </a:rPr>
              <a:t>NTG Education &amp; Training Curriculum on Dementia and ID.  Copyright  2014.  All rights reserved.</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457950" y="6356353"/>
            <a:ext cx="2057400" cy="365125"/>
          </a:xfrm>
          <a:prstGeom prst="rect">
            <a:avLst/>
          </a:prstGeom>
        </p:spPr>
        <p:txBody>
          <a:bodyPr/>
          <a:lstStyle/>
          <a:p>
            <a:fld id="{1A4DC6BF-4653-4501-8EF5-78F4A27962C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28327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Content_bkg.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956666" y="395831"/>
            <a:ext cx="7606427" cy="1359153"/>
          </a:xfrm>
          <a:prstGeom prst="rect">
            <a:avLst/>
          </a:prstGeom>
        </p:spPr>
        <p:txBody>
          <a:bodyPr vert="horz" lIns="91440" tIns="0" rIns="91440" bIns="0" rtlCol="0" anchor="b">
            <a:normAutofit/>
          </a:bodyPr>
          <a:lstStyle/>
          <a:p>
            <a:r>
              <a:rPr lang="en-US" dirty="0" smtClean="0"/>
              <a:t>Headline</a:t>
            </a:r>
            <a:endParaRPr lang="en-US" dirty="0"/>
          </a:p>
        </p:txBody>
      </p:sp>
      <p:sp>
        <p:nvSpPr>
          <p:cNvPr id="3" name="Text Placeholder 2"/>
          <p:cNvSpPr>
            <a:spLocks noGrp="1"/>
          </p:cNvSpPr>
          <p:nvPr>
            <p:ph type="body" idx="1"/>
          </p:nvPr>
        </p:nvSpPr>
        <p:spPr>
          <a:xfrm>
            <a:off x="956667" y="1882620"/>
            <a:ext cx="7282212" cy="468931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40" r:id="rId2"/>
    <p:sldLayoutId id="2147483742" r:id="rId3"/>
    <p:sldLayoutId id="2147483743" r:id="rId4"/>
    <p:sldLayoutId id="2147483744" r:id="rId5"/>
  </p:sldLayoutIdLst>
  <p:txStyles>
    <p:titleStyle>
      <a:lvl1pPr algn="l" defTabSz="457200" rtl="0" eaLnBrk="1" latinLnBrk="0" hangingPunct="1">
        <a:lnSpc>
          <a:spcPct val="90000"/>
        </a:lnSpc>
        <a:spcBef>
          <a:spcPct val="0"/>
        </a:spcBef>
        <a:buNone/>
        <a:defRPr sz="4500" b="1" i="0" kern="1200" baseline="0">
          <a:solidFill>
            <a:srgbClr val="AD122A"/>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aadmd.org/nt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admd.org/ntg" TargetMode="External"/><Relationship Id="rId2" Type="http://schemas.openxmlformats.org/officeDocument/2006/relationships/hyperlink" Target="http://aadmd.org/sites/default/files/NTG-EDSD-Final.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lmiller809@gmail.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5777" y="330404"/>
            <a:ext cx="6480951" cy="4470196"/>
          </a:xfrm>
        </p:spPr>
        <p:txBody>
          <a:bodyPr/>
          <a:lstStyle/>
          <a:p>
            <a:r>
              <a:rPr lang="en-US" sz="4500" dirty="0" smtClean="0"/>
              <a:t>Planning for a Holistic Approach for Adult Life</a:t>
            </a:r>
            <a:r>
              <a:rPr lang="en-US" dirty="0"/>
              <a:t/>
            </a:r>
            <a:br>
              <a:rPr lang="en-US" dirty="0"/>
            </a:br>
            <a:endParaRPr lang="en-US" sz="4500" dirty="0"/>
          </a:p>
        </p:txBody>
      </p:sp>
      <p:sp>
        <p:nvSpPr>
          <p:cNvPr id="3" name="Subtitle 2"/>
          <p:cNvSpPr>
            <a:spLocks noGrp="1"/>
          </p:cNvSpPr>
          <p:nvPr>
            <p:ph type="subTitle" idx="1"/>
          </p:nvPr>
        </p:nvSpPr>
        <p:spPr>
          <a:xfrm>
            <a:off x="1025777" y="4977689"/>
            <a:ext cx="6400800" cy="688511"/>
          </a:xfrm>
        </p:spPr>
        <p:txBody>
          <a:bodyPr>
            <a:normAutofit/>
          </a:bodyPr>
          <a:lstStyle/>
          <a:p>
            <a:pPr algn="r"/>
            <a:r>
              <a:rPr lang="en-US" sz="1600" dirty="0" smtClean="0"/>
              <a:t>Janet L. Miller MS</a:t>
            </a:r>
          </a:p>
          <a:p>
            <a:pPr algn="r"/>
            <a:r>
              <a:rPr lang="en-US" dirty="0" smtClean="0"/>
              <a:t>Dementia Awareness Outreach Specialist</a:t>
            </a:r>
            <a:endParaRPr lang="en-US" sz="1600" dirty="0"/>
          </a:p>
        </p:txBody>
      </p:sp>
    </p:spTree>
    <p:extLst>
      <p:ext uri="{BB962C8B-B14F-4D97-AF65-F5344CB8AC3E}">
        <p14:creationId xmlns:p14="http://schemas.microsoft.com/office/powerpoint/2010/main" val="15027360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129131"/>
            <a:ext cx="7606427" cy="1359153"/>
          </a:xfrm>
        </p:spPr>
        <p:txBody>
          <a:bodyPr/>
          <a:lstStyle/>
          <a:p>
            <a:r>
              <a:rPr lang="en-US" dirty="0" smtClean="0"/>
              <a:t>A </a:t>
            </a:r>
            <a:r>
              <a:rPr lang="en-US" dirty="0"/>
              <a:t>U</a:t>
            </a:r>
            <a:r>
              <a:rPr lang="en-US" dirty="0" smtClean="0"/>
              <a:t>nique Situation</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a:t>Those with IDD are living longer and have more meaningful lives.  Because of this we are witnessing health care concerns associated with aging that may not have been witnessed in the past.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Increasing numbers of persons with IDD who are aging will be requiring services in the community. (1.2 million by 2030)   </a:t>
            </a:r>
          </a:p>
          <a:p>
            <a:endParaRPr lang="en-US" dirty="0"/>
          </a:p>
        </p:txBody>
      </p:sp>
      <p:pic>
        <p:nvPicPr>
          <p:cNvPr id="4" name="Picture 5" descr="Image result for Pictures of persons a ging with developmental disabil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4305" y="4127574"/>
            <a:ext cx="5404910" cy="193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329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975769"/>
          </a:xfrm>
        </p:spPr>
        <p:txBody>
          <a:bodyPr/>
          <a:lstStyle/>
          <a:p>
            <a:r>
              <a:rPr lang="en-US" dirty="0" smtClean="0"/>
              <a:t>Why is This Important?</a:t>
            </a:r>
            <a:endParaRPr lang="en-US" dirty="0"/>
          </a:p>
        </p:txBody>
      </p:sp>
      <p:sp>
        <p:nvSpPr>
          <p:cNvPr id="3" name="Content Placeholder 2"/>
          <p:cNvSpPr>
            <a:spLocks noGrp="1"/>
          </p:cNvSpPr>
          <p:nvPr>
            <p:ph idx="1"/>
          </p:nvPr>
        </p:nvSpPr>
        <p:spPr>
          <a:xfrm>
            <a:off x="956666" y="1733550"/>
            <a:ext cx="7282212" cy="4321801"/>
          </a:xfrm>
        </p:spPr>
        <p:txBody>
          <a:bodyPr>
            <a:normAutofit/>
          </a:bodyPr>
          <a:lstStyle/>
          <a:p>
            <a:pPr marL="342900" indent="-342900">
              <a:buFont typeface="Arial" panose="020B0604020202020204" pitchFamily="34" charset="0"/>
              <a:buChar char="•"/>
            </a:pPr>
            <a:r>
              <a:rPr lang="en-US" sz="2000" dirty="0" smtClean="0"/>
              <a:t>Some individuals with intellectual and developmental disabilities age at a faster rate than the general population.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This means they could have more age-related illnesses and diseases.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smtClean="0"/>
              <a:t>Individuals with Down syndrome, for example, have more chances of getting Alzheimer’s disease than any other.</a:t>
            </a:r>
          </a:p>
        </p:txBody>
      </p:sp>
      <p:pic>
        <p:nvPicPr>
          <p:cNvPr id="4" name="Picture 3" descr="Image result for picture of an older person with down syndrome"/>
          <p:cNvPicPr/>
          <p:nvPr/>
        </p:nvPicPr>
        <p:blipFill>
          <a:blip r:embed="rId2">
            <a:extLst>
              <a:ext uri="{28A0092B-C50C-407E-A947-70E740481C1C}">
                <a14:useLocalDpi xmlns:a14="http://schemas.microsoft.com/office/drawing/2010/main" val="0"/>
              </a:ext>
            </a:extLst>
          </a:blip>
          <a:srcRect/>
          <a:stretch>
            <a:fillRect/>
          </a:stretch>
        </p:blipFill>
        <p:spPr bwMode="auto">
          <a:xfrm>
            <a:off x="3364547" y="4448175"/>
            <a:ext cx="2560003" cy="1995805"/>
          </a:xfrm>
          <a:prstGeom prst="rect">
            <a:avLst/>
          </a:prstGeom>
          <a:noFill/>
          <a:ln>
            <a:noFill/>
          </a:ln>
        </p:spPr>
      </p:pic>
    </p:spTree>
    <p:extLst>
      <p:ext uri="{BB962C8B-B14F-4D97-AF65-F5344CB8AC3E}">
        <p14:creationId xmlns:p14="http://schemas.microsoft.com/office/powerpoint/2010/main" val="2380995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 Syndrome and Alzheimer’s Disease</a:t>
            </a:r>
            <a:endParaRPr lang="en-US" dirty="0"/>
          </a:p>
        </p:txBody>
      </p:sp>
      <p:sp>
        <p:nvSpPr>
          <p:cNvPr id="3" name="Content Placeholder 2"/>
          <p:cNvSpPr>
            <a:spLocks noGrp="1"/>
          </p:cNvSpPr>
          <p:nvPr>
            <p:ph idx="1"/>
          </p:nvPr>
        </p:nvSpPr>
        <p:spPr/>
        <p:txBody>
          <a:bodyPr>
            <a:normAutofit/>
          </a:bodyPr>
          <a:lstStyle/>
          <a:p>
            <a:pPr algn="ctr"/>
            <a:endParaRPr lang="en-US" sz="3600" dirty="0" smtClean="0"/>
          </a:p>
          <a:p>
            <a:r>
              <a:rPr lang="en-US" sz="3600" dirty="0" smtClean="0"/>
              <a:t>In people with Down syndrome, changes in overall function,</a:t>
            </a:r>
          </a:p>
          <a:p>
            <a:r>
              <a:rPr lang="en-US" sz="3600" dirty="0"/>
              <a:t>p</a:t>
            </a:r>
            <a:r>
              <a:rPr lang="en-US" sz="3600" dirty="0" smtClean="0"/>
              <a:t>ersonality, and behavior may be more common early signs of Alzheimer’s than memory loss and forgetfulness.  </a:t>
            </a:r>
            <a:endParaRPr lang="en-US" sz="3600" dirty="0"/>
          </a:p>
        </p:txBody>
      </p:sp>
    </p:spTree>
    <p:extLst>
      <p:ext uri="{BB962C8B-B14F-4D97-AF65-F5344CB8AC3E}">
        <p14:creationId xmlns:p14="http://schemas.microsoft.com/office/powerpoint/2010/main" val="2445872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630722"/>
            <a:ext cx="7606427" cy="1063854"/>
          </a:xfrm>
        </p:spPr>
        <p:txBody>
          <a:bodyPr>
            <a:normAutofit fontScale="90000"/>
          </a:bodyPr>
          <a:lstStyle/>
          <a:p>
            <a:r>
              <a:rPr lang="en-US" dirty="0" smtClean="0"/>
              <a:t>What You Might Witness</a:t>
            </a:r>
            <a:br>
              <a:rPr lang="en-US" dirty="0" smtClean="0"/>
            </a:br>
            <a:endParaRPr lang="en-US" dirty="0"/>
          </a:p>
        </p:txBody>
      </p:sp>
      <p:sp>
        <p:nvSpPr>
          <p:cNvPr id="3" name="Content Placeholder 2"/>
          <p:cNvSpPr>
            <a:spLocks noGrp="1"/>
          </p:cNvSpPr>
          <p:nvPr>
            <p:ph idx="1"/>
          </p:nvPr>
        </p:nvSpPr>
        <p:spPr>
          <a:xfrm>
            <a:off x="956667" y="1694576"/>
            <a:ext cx="7282212" cy="4515858"/>
          </a:xfrm>
        </p:spPr>
        <p:txBody>
          <a:bodyPr>
            <a:normAutofit fontScale="92500" lnSpcReduction="10000"/>
          </a:bodyPr>
          <a:lstStyle/>
          <a:p>
            <a:pPr marL="285750" indent="-285750">
              <a:buFont typeface="Arial" panose="020B0604020202020204" pitchFamily="34" charset="0"/>
              <a:buChar char="•"/>
            </a:pPr>
            <a:r>
              <a:rPr lang="en-US" sz="2400" dirty="0" smtClean="0"/>
              <a:t>Reduced interest in being sociable, conversing, or expressing thoughts</a:t>
            </a:r>
          </a:p>
          <a:p>
            <a:pPr marL="285750" indent="-285750">
              <a:buFont typeface="Arial" panose="020B0604020202020204" pitchFamily="34" charset="0"/>
              <a:buChar char="•"/>
            </a:pPr>
            <a:r>
              <a:rPr lang="en-US" sz="2400" dirty="0" smtClean="0"/>
              <a:t>Decreased enthusiasm for usual activities</a:t>
            </a:r>
          </a:p>
          <a:p>
            <a:pPr marL="285750" indent="-285750">
              <a:buFont typeface="Arial" panose="020B0604020202020204" pitchFamily="34" charset="0"/>
              <a:buChar char="•"/>
            </a:pPr>
            <a:r>
              <a:rPr lang="en-US" sz="2400" dirty="0" smtClean="0"/>
              <a:t>Decline in ability to pay attention</a:t>
            </a:r>
          </a:p>
          <a:p>
            <a:pPr marL="285750" indent="-285750">
              <a:buFont typeface="Arial" panose="020B0604020202020204" pitchFamily="34" charset="0"/>
              <a:buChar char="•"/>
            </a:pPr>
            <a:r>
              <a:rPr lang="en-US" sz="2400" dirty="0" smtClean="0"/>
              <a:t>Sadness, fearfulness, or anxiety</a:t>
            </a:r>
          </a:p>
          <a:p>
            <a:pPr marL="285750" indent="-285750">
              <a:buFont typeface="Arial" panose="020B0604020202020204" pitchFamily="34" charset="0"/>
              <a:buChar char="•"/>
            </a:pPr>
            <a:r>
              <a:rPr lang="en-US" sz="2400" dirty="0" smtClean="0"/>
              <a:t>Irritability, uncooperativeness or aggression</a:t>
            </a:r>
          </a:p>
          <a:p>
            <a:pPr marL="285750" indent="-285750">
              <a:buFont typeface="Arial" panose="020B0604020202020204" pitchFamily="34" charset="0"/>
              <a:buChar char="•"/>
            </a:pPr>
            <a:r>
              <a:rPr lang="en-US" sz="2400" dirty="0" smtClean="0"/>
              <a:t>Restlessness or sleep disturbances</a:t>
            </a:r>
          </a:p>
          <a:p>
            <a:pPr marL="285750" indent="-285750">
              <a:buFont typeface="Arial" panose="020B0604020202020204" pitchFamily="34" charset="0"/>
              <a:buChar char="•"/>
            </a:pPr>
            <a:r>
              <a:rPr lang="en-US" sz="2400" dirty="0" smtClean="0"/>
              <a:t>Seizures that begin in adulthood</a:t>
            </a:r>
          </a:p>
          <a:p>
            <a:pPr marL="285750" indent="-285750">
              <a:buFont typeface="Arial" panose="020B0604020202020204" pitchFamily="34" charset="0"/>
              <a:buChar char="•"/>
            </a:pPr>
            <a:r>
              <a:rPr lang="en-US" sz="2400" dirty="0" smtClean="0"/>
              <a:t>Changes in coordination and walking</a:t>
            </a:r>
          </a:p>
          <a:p>
            <a:pPr marL="285750" indent="-285750">
              <a:buFont typeface="Arial" panose="020B0604020202020204" pitchFamily="34" charset="0"/>
              <a:buChar char="•"/>
            </a:pPr>
            <a:r>
              <a:rPr lang="en-US" sz="2400" dirty="0" smtClean="0"/>
              <a:t>Increased noisiness or excitability</a:t>
            </a:r>
          </a:p>
          <a:p>
            <a:pPr marL="285750" indent="-285750">
              <a:buFont typeface="Arial" panose="020B0604020202020204" pitchFamily="34" charset="0"/>
              <a:buChar char="•"/>
            </a:pPr>
            <a:r>
              <a:rPr lang="en-US" sz="2400" dirty="0" smtClean="0"/>
              <a:t>Researchers don’t yet know why early Alzheimer’s symptom patterns may tend to differ among those with and without Down syndrome.</a:t>
            </a:r>
            <a:endParaRPr lang="en-US" sz="2400" dirty="0"/>
          </a:p>
        </p:txBody>
      </p:sp>
    </p:spTree>
    <p:extLst>
      <p:ext uri="{BB962C8B-B14F-4D97-AF65-F5344CB8AC3E}">
        <p14:creationId xmlns:p14="http://schemas.microsoft.com/office/powerpoint/2010/main" val="14217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Should be Ruled Out as Cause of Behavior or Cognitive Changes?</a:t>
            </a:r>
            <a:endParaRPr lang="en-US" sz="2800" dirty="0"/>
          </a:p>
        </p:txBody>
      </p:sp>
      <p:sp>
        <p:nvSpPr>
          <p:cNvPr id="5" name="Oval 4"/>
          <p:cNvSpPr/>
          <p:nvPr/>
        </p:nvSpPr>
        <p:spPr>
          <a:xfrm>
            <a:off x="3519468" y="1961147"/>
            <a:ext cx="1954900" cy="914400"/>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en-US" b="1" dirty="0">
                <a:solidFill>
                  <a:schemeClr val="tx1"/>
                </a:solidFill>
              </a:rPr>
              <a:t>Thyroid Abnormality</a:t>
            </a:r>
          </a:p>
        </p:txBody>
      </p:sp>
      <p:sp>
        <p:nvSpPr>
          <p:cNvPr id="6" name="Oval 5"/>
          <p:cNvSpPr/>
          <p:nvPr/>
        </p:nvSpPr>
        <p:spPr>
          <a:xfrm rot="10800000" flipV="1">
            <a:off x="6085226" y="2875547"/>
            <a:ext cx="2018553" cy="697832"/>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vert="horz" rtlCol="0" anchor="ctr"/>
          <a:lstStyle/>
          <a:p>
            <a:pPr algn="ctr"/>
            <a:r>
              <a:rPr lang="en-US" b="1" dirty="0" smtClean="0">
                <a:solidFill>
                  <a:schemeClr val="tx1"/>
                </a:solidFill>
              </a:rPr>
              <a:t>Depression</a:t>
            </a:r>
            <a:endParaRPr lang="en-US" b="1" dirty="0">
              <a:solidFill>
                <a:schemeClr val="tx1"/>
              </a:solidFill>
            </a:endParaRPr>
          </a:p>
        </p:txBody>
      </p:sp>
      <p:sp>
        <p:nvSpPr>
          <p:cNvPr id="7" name="Oval 6"/>
          <p:cNvSpPr/>
          <p:nvPr/>
        </p:nvSpPr>
        <p:spPr>
          <a:xfrm>
            <a:off x="956666" y="2683042"/>
            <a:ext cx="1967008" cy="105878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smtClean="0">
                <a:solidFill>
                  <a:schemeClr val="tx1"/>
                </a:solidFill>
              </a:rPr>
              <a:t>Gastro-</a:t>
            </a:r>
          </a:p>
          <a:p>
            <a:pPr algn="ctr"/>
            <a:r>
              <a:rPr lang="en-US" b="1" dirty="0" smtClean="0">
                <a:solidFill>
                  <a:schemeClr val="tx1"/>
                </a:solidFill>
              </a:rPr>
              <a:t>Intestinal </a:t>
            </a:r>
          </a:p>
          <a:p>
            <a:pPr algn="ctr"/>
            <a:r>
              <a:rPr lang="en-US" b="1" dirty="0" smtClean="0">
                <a:solidFill>
                  <a:schemeClr val="tx1"/>
                </a:solidFill>
              </a:rPr>
              <a:t>Disturbance</a:t>
            </a:r>
            <a:endParaRPr lang="en-US" b="1" dirty="0">
              <a:solidFill>
                <a:schemeClr val="tx1"/>
              </a:solidFill>
            </a:endParaRPr>
          </a:p>
        </p:txBody>
      </p:sp>
      <p:sp>
        <p:nvSpPr>
          <p:cNvPr id="9" name="Oval 8"/>
          <p:cNvSpPr/>
          <p:nvPr/>
        </p:nvSpPr>
        <p:spPr>
          <a:xfrm>
            <a:off x="1025770" y="4379495"/>
            <a:ext cx="1897904" cy="914400"/>
          </a:xfrm>
          <a:prstGeom prst="ellipse">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Urinary </a:t>
            </a:r>
          </a:p>
          <a:p>
            <a:pPr algn="ctr"/>
            <a:r>
              <a:rPr lang="en-US" b="1" dirty="0" smtClean="0">
                <a:solidFill>
                  <a:schemeClr val="tx1"/>
                </a:solidFill>
              </a:rPr>
              <a:t>Tract Disturbance</a:t>
            </a:r>
            <a:endParaRPr lang="en-US" b="1" dirty="0">
              <a:solidFill>
                <a:schemeClr val="tx1"/>
              </a:solidFill>
            </a:endParaRPr>
          </a:p>
        </p:txBody>
      </p:sp>
      <p:sp>
        <p:nvSpPr>
          <p:cNvPr id="10" name="Oval 9"/>
          <p:cNvSpPr/>
          <p:nvPr/>
        </p:nvSpPr>
        <p:spPr>
          <a:xfrm>
            <a:off x="3519468" y="5005136"/>
            <a:ext cx="1954900" cy="914400"/>
          </a:xfrm>
          <a:prstGeom prst="ellipse">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Medication</a:t>
            </a:r>
          </a:p>
          <a:p>
            <a:pPr algn="ctr"/>
            <a:r>
              <a:rPr lang="en-US" b="1" dirty="0" smtClean="0">
                <a:solidFill>
                  <a:schemeClr val="tx1"/>
                </a:solidFill>
              </a:rPr>
              <a:t>Reactions</a:t>
            </a:r>
            <a:endParaRPr lang="en-US" b="1" dirty="0">
              <a:solidFill>
                <a:schemeClr val="tx1"/>
              </a:solidFill>
            </a:endParaRPr>
          </a:p>
        </p:txBody>
      </p:sp>
      <p:sp>
        <p:nvSpPr>
          <p:cNvPr id="11" name="Oval 10"/>
          <p:cNvSpPr/>
          <p:nvPr/>
        </p:nvSpPr>
        <p:spPr>
          <a:xfrm>
            <a:off x="6085226" y="4114799"/>
            <a:ext cx="1937084" cy="914400"/>
          </a:xfrm>
          <a:prstGeom prst="ellipse">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solidFill>
                  <a:schemeClr val="tx1"/>
                </a:solidFill>
              </a:rPr>
              <a:t>Hearing &amp;</a:t>
            </a:r>
          </a:p>
          <a:p>
            <a:pPr algn="ctr"/>
            <a:r>
              <a:rPr lang="en-US" b="1" dirty="0" smtClean="0">
                <a:solidFill>
                  <a:schemeClr val="tx1"/>
                </a:solidFill>
              </a:rPr>
              <a:t>Vision Loss</a:t>
            </a:r>
            <a:endParaRPr lang="en-US" b="1" dirty="0">
              <a:solidFill>
                <a:schemeClr val="tx1"/>
              </a:solidFill>
            </a:endParaRPr>
          </a:p>
        </p:txBody>
      </p:sp>
    </p:spTree>
    <p:extLst>
      <p:ext uri="{BB962C8B-B14F-4D97-AF65-F5344CB8AC3E}">
        <p14:creationId xmlns:p14="http://schemas.microsoft.com/office/powerpoint/2010/main" val="31451533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That May Affect Behavior</a:t>
            </a:r>
            <a:endParaRPr lang="en-US" dirty="0"/>
          </a:p>
        </p:txBody>
      </p:sp>
      <p:sp>
        <p:nvSpPr>
          <p:cNvPr id="3" name="Content Placeholder 2"/>
          <p:cNvSpPr>
            <a:spLocks noGrp="1"/>
          </p:cNvSpPr>
          <p:nvPr>
            <p:ph idx="1"/>
          </p:nvPr>
        </p:nvSpPr>
        <p:spPr/>
        <p:txBody>
          <a:bodyPr/>
          <a:lstStyle/>
          <a:p>
            <a:r>
              <a:rPr lang="en-US" altLang="en-US" sz="2400" b="1" dirty="0"/>
              <a:t>Autism</a:t>
            </a:r>
          </a:p>
          <a:p>
            <a:pPr lvl="1"/>
            <a:r>
              <a:rPr lang="en-US" altLang="en-US" sz="2400" dirty="0"/>
              <a:t>Sensory </a:t>
            </a:r>
            <a:r>
              <a:rPr lang="en-US" altLang="en-US" sz="2400" dirty="0" smtClean="0"/>
              <a:t>overload    </a:t>
            </a:r>
            <a:endParaRPr lang="en-US" altLang="en-US" sz="2400" dirty="0"/>
          </a:p>
          <a:p>
            <a:pPr lvl="1"/>
            <a:r>
              <a:rPr lang="en-US" altLang="en-US" sz="2400" dirty="0"/>
              <a:t>Pain </a:t>
            </a:r>
          </a:p>
          <a:p>
            <a:pPr lvl="1"/>
            <a:r>
              <a:rPr lang="en-US" altLang="en-US" sz="2400" dirty="0"/>
              <a:t>Anxiety/depression</a:t>
            </a:r>
          </a:p>
          <a:p>
            <a:r>
              <a:rPr lang="en-US" altLang="en-US" sz="2400" b="1" dirty="0"/>
              <a:t>Epilepsy</a:t>
            </a:r>
          </a:p>
          <a:p>
            <a:pPr lvl="1"/>
            <a:r>
              <a:rPr lang="en-US" altLang="en-US" sz="2400" dirty="0"/>
              <a:t>Osteoporosis</a:t>
            </a:r>
          </a:p>
          <a:p>
            <a:pPr lvl="1"/>
            <a:r>
              <a:rPr lang="en-US" altLang="en-US" sz="2400" dirty="0"/>
              <a:t>Arthritis</a:t>
            </a:r>
          </a:p>
          <a:p>
            <a:pPr lvl="1"/>
            <a:r>
              <a:rPr lang="en-US" altLang="en-US" sz="2400" dirty="0"/>
              <a:t>Seizures</a:t>
            </a:r>
          </a:p>
          <a:p>
            <a:endParaRPr lang="en-US" dirty="0"/>
          </a:p>
          <a:p>
            <a:endParaRPr lang="en-US" dirty="0"/>
          </a:p>
        </p:txBody>
      </p:sp>
      <p:sp>
        <p:nvSpPr>
          <p:cNvPr id="4" name="Rectangle 3"/>
          <p:cNvSpPr/>
          <p:nvPr/>
        </p:nvSpPr>
        <p:spPr>
          <a:xfrm>
            <a:off x="4572000" y="1899031"/>
            <a:ext cx="4572000" cy="3191643"/>
          </a:xfrm>
          <a:prstGeom prst="rect">
            <a:avLst/>
          </a:prstGeom>
        </p:spPr>
        <p:txBody>
          <a:bodyPr>
            <a:spAutoFit/>
          </a:bodyPr>
          <a:lstStyle/>
          <a:p>
            <a:pPr>
              <a:lnSpc>
                <a:spcPct val="90000"/>
              </a:lnSpc>
              <a:spcBef>
                <a:spcPts val="1000"/>
              </a:spcBef>
            </a:pPr>
            <a:r>
              <a:rPr lang="en-US" altLang="en-US" sz="2800" b="1" dirty="0">
                <a:solidFill>
                  <a:prstClr val="black"/>
                </a:solidFill>
              </a:rPr>
              <a:t>Cerebral Palsy </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Pain</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Arthritis, osteoporosis</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Urinary tract infections</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Upper and lower gastrointestinal difficulties</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Swallowing disorders</a:t>
            </a:r>
          </a:p>
          <a:p>
            <a:pPr marL="685800" lvl="1" indent="-228600">
              <a:lnSpc>
                <a:spcPct val="90000"/>
              </a:lnSpc>
              <a:spcBef>
                <a:spcPts val="500"/>
              </a:spcBef>
              <a:buFont typeface="Arial" panose="020B0604020202020204" pitchFamily="34" charset="0"/>
              <a:buChar char="•"/>
            </a:pPr>
            <a:r>
              <a:rPr lang="en-US" altLang="en-US" sz="2400" dirty="0">
                <a:solidFill>
                  <a:prstClr val="black"/>
                </a:solidFill>
              </a:rPr>
              <a:t>Respiratory/pneumonia</a:t>
            </a:r>
          </a:p>
        </p:txBody>
      </p:sp>
    </p:spTree>
    <p:extLst>
      <p:ext uri="{BB962C8B-B14F-4D97-AF65-F5344CB8AC3E}">
        <p14:creationId xmlns:p14="http://schemas.microsoft.com/office/powerpoint/2010/main" val="41418523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39162"/>
            <a:ext cx="7606427" cy="1359153"/>
          </a:xfrm>
        </p:spPr>
        <p:txBody>
          <a:bodyPr/>
          <a:lstStyle/>
          <a:p>
            <a:r>
              <a:rPr lang="en-US" dirty="0" smtClean="0"/>
              <a:t>Challenges to Healthy Aging to Those with DD</a:t>
            </a:r>
            <a:endParaRPr lang="en-US" dirty="0"/>
          </a:p>
        </p:txBody>
      </p:sp>
      <p:sp>
        <p:nvSpPr>
          <p:cNvPr id="3" name="Content Placeholder 2"/>
          <p:cNvSpPr>
            <a:spLocks noGrp="1"/>
          </p:cNvSpPr>
          <p:nvPr>
            <p:ph idx="1"/>
          </p:nvPr>
        </p:nvSpPr>
        <p:spPr>
          <a:xfrm>
            <a:off x="956666" y="2063595"/>
            <a:ext cx="7282212" cy="3950310"/>
          </a:xfrm>
        </p:spPr>
        <p:txBody>
          <a:bodyPr>
            <a:normAutofit fontScale="92500" lnSpcReduction="20000"/>
          </a:bodyPr>
          <a:lstStyle/>
          <a:p>
            <a:r>
              <a:rPr lang="en-US" sz="2400" b="1" dirty="0">
                <a:latin typeface="Arial" panose="020B0604020202020204" pitchFamily="34" charset="0"/>
                <a:ea typeface="Tahoma" panose="020B0604030504040204" pitchFamily="34" charset="0"/>
                <a:cs typeface="Arial" panose="020B0604020202020204" pitchFamily="34" charset="0"/>
              </a:rPr>
              <a:t>Medical history is often incomplete or unknown.</a:t>
            </a:r>
          </a:p>
          <a:p>
            <a:endParaRPr lang="en-US" sz="2400" b="1" dirty="0">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Tahoma" panose="020B0604030504040204" pitchFamily="34" charset="0"/>
                <a:cs typeface="Arial" panose="020B0604020202020204" pitchFamily="34" charset="0"/>
              </a:rPr>
              <a:t>Staff/family attending health care appointments may not be the most knowledgeable about the symptoms.</a:t>
            </a:r>
          </a:p>
          <a:p>
            <a:endParaRPr lang="en-US" sz="2400" dirty="0">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Tahoma" panose="020B0604030504040204" pitchFamily="34" charset="0"/>
                <a:cs typeface="Arial" panose="020B0604020202020204" pitchFamily="34" charset="0"/>
              </a:rPr>
              <a:t>Family not available for information, historical documentation unavailable.</a:t>
            </a:r>
          </a:p>
          <a:p>
            <a:pPr marL="342900" indent="-342900">
              <a:buFont typeface="Arial" panose="020B0604020202020204" pitchFamily="34" charset="0"/>
              <a:buChar char="•"/>
            </a:pPr>
            <a:endParaRPr lang="en-US" sz="2400" dirty="0">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Tahoma" panose="020B0604030504040204" pitchFamily="34" charset="0"/>
                <a:cs typeface="Arial" panose="020B0604020202020204" pitchFamily="34" charset="0"/>
              </a:rPr>
              <a:t>Health care provider turn over.</a:t>
            </a:r>
          </a:p>
          <a:p>
            <a:pPr marL="342900" indent="-342900">
              <a:buFont typeface="Arial" panose="020B0604020202020204" pitchFamily="34" charset="0"/>
              <a:buChar char="•"/>
            </a:pPr>
            <a:endParaRPr lang="en-US" sz="2400" dirty="0">
              <a:latin typeface="Arial" panose="020B0604020202020204" pitchFamily="34" charset="0"/>
              <a:ea typeface="Tahoma" panose="020B060403050404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ea typeface="Tahoma" panose="020B0604030504040204" pitchFamily="34" charset="0"/>
                <a:cs typeface="Arial" panose="020B0604020202020204" pitchFamily="34" charset="0"/>
              </a:rPr>
              <a:t>Providers not understanding baseline functioning of the presenting older adult with IDD (video can help out with this).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411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Health Considerations</a:t>
            </a:r>
            <a:endParaRPr lang="en-US" dirty="0"/>
          </a:p>
        </p:txBody>
      </p:sp>
      <p:sp>
        <p:nvSpPr>
          <p:cNvPr id="3" name="Content Placeholder 2"/>
          <p:cNvSpPr>
            <a:spLocks noGrp="1"/>
          </p:cNvSpPr>
          <p:nvPr>
            <p:ph idx="1"/>
          </p:nvPr>
        </p:nvSpPr>
        <p:spPr/>
        <p:txBody>
          <a:bodyPr>
            <a:noAutofit/>
          </a:bodyPr>
          <a:lstStyle/>
          <a:p>
            <a:r>
              <a:rPr lang="en-US" sz="2000" dirty="0" smtClean="0">
                <a:solidFill>
                  <a:srgbClr val="FF0000"/>
                </a:solidFill>
                <a:latin typeface="Arial" panose="020B0604020202020204" pitchFamily="34" charset="0"/>
                <a:cs typeface="Arial" panose="020B0604020202020204" pitchFamily="34" charset="0"/>
              </a:rPr>
              <a:t>Emotional/social considerations</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 </a:t>
            </a:r>
            <a:r>
              <a:rPr lang="en-US" sz="2000" dirty="0">
                <a:latin typeface="Arial" panose="020B0604020202020204" pitchFamily="34" charset="0"/>
                <a:cs typeface="Arial" panose="020B0604020202020204" pitchFamily="34" charset="0"/>
              </a:rPr>
              <a:t>2003 report done by Davison et al. they reported that about 23% of adults with I/DD have some form of psychiatric diagnosis.  Some of these behaviors were a result of pain.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Many people with intellectual and developmental experience difficulties in establishing relationships, especially once they leave the school setting.</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Frequently adults with intellectual and developmental disabilities experience depression, grief or </a:t>
            </a:r>
            <a:r>
              <a:rPr lang="en-US" sz="2000" dirty="0" smtClean="0">
                <a:latin typeface="Arial" panose="020B0604020202020204" pitchFamily="34" charset="0"/>
                <a:cs typeface="Arial" panose="020B0604020202020204" pitchFamily="34" charset="0"/>
              </a:rPr>
              <a:t>anxiety.</a:t>
            </a:r>
            <a:endParaRPr lang="en-US" sz="2000" dirty="0"/>
          </a:p>
        </p:txBody>
      </p:sp>
    </p:spTree>
    <p:extLst>
      <p:ext uri="{BB962C8B-B14F-4D97-AF65-F5344CB8AC3E}">
        <p14:creationId xmlns:p14="http://schemas.microsoft.com/office/powerpoint/2010/main" val="3256191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987801"/>
          </a:xfrm>
        </p:spPr>
        <p:txBody>
          <a:bodyPr/>
          <a:lstStyle/>
          <a:p>
            <a:r>
              <a:rPr lang="en-US" dirty="0" smtClean="0"/>
              <a:t>Grief vs Depression</a:t>
            </a:r>
            <a:endParaRPr lang="en-US" dirty="0"/>
          </a:p>
        </p:txBody>
      </p:sp>
      <p:sp>
        <p:nvSpPr>
          <p:cNvPr id="3" name="Content Placeholder 2"/>
          <p:cNvSpPr>
            <a:spLocks noGrp="1"/>
          </p:cNvSpPr>
          <p:nvPr>
            <p:ph idx="1"/>
          </p:nvPr>
        </p:nvSpPr>
        <p:spPr>
          <a:xfrm>
            <a:off x="1023341" y="3487532"/>
            <a:ext cx="7282212" cy="2532266"/>
          </a:xfrm>
        </p:spPr>
        <p:txBody>
          <a:bodyPr>
            <a:normAutofit/>
          </a:bodyPr>
          <a:lstStyle/>
          <a:p>
            <a:r>
              <a:rPr lang="en-US" sz="3200" dirty="0" smtClean="0">
                <a:latin typeface="Arial" panose="020B0604020202020204" pitchFamily="34" charset="0"/>
                <a:cs typeface="Arial" panose="020B0604020202020204" pitchFamily="34" charset="0"/>
              </a:rPr>
              <a:t>Grief </a:t>
            </a:r>
            <a:r>
              <a:rPr lang="en-US" sz="3200" dirty="0">
                <a:latin typeface="Arial" panose="020B0604020202020204" pitchFamily="34" charset="0"/>
                <a:cs typeface="Arial" panose="020B0604020202020204" pitchFamily="34" charset="0"/>
              </a:rPr>
              <a:t>could last longer in persons with developmental disabilities.   </a:t>
            </a:r>
            <a:endParaRPr lang="en-US" sz="3200" dirty="0" smtClean="0">
              <a:latin typeface="Arial" panose="020B0604020202020204" pitchFamily="34" charset="0"/>
              <a:cs typeface="Arial" panose="020B0604020202020204" pitchFamily="34" charset="0"/>
            </a:endParaRPr>
          </a:p>
          <a:p>
            <a:pPr marL="457200" indent="-457200">
              <a:lnSpc>
                <a:spcPct val="11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Loss of a family member, housemate, or close friend</a:t>
            </a:r>
          </a:p>
          <a:p>
            <a:pPr marL="457200" indent="-457200">
              <a:lnSpc>
                <a:spcPct val="11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Having to move </a:t>
            </a:r>
          </a:p>
          <a:p>
            <a:pPr marL="457200" indent="-457200">
              <a:lnSpc>
                <a:spcPct val="11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Graduating from school or having to stop a favorite activity</a:t>
            </a:r>
          </a:p>
          <a:p>
            <a:r>
              <a:rPr lang="en-US" dirty="0" smtClean="0"/>
              <a:t> </a:t>
            </a:r>
            <a:endParaRPr lang="en-US" dirty="0"/>
          </a:p>
        </p:txBody>
      </p:sp>
      <p:pic>
        <p:nvPicPr>
          <p:cNvPr id="4" name="Picture 4" descr="C:\Users\jlmiller\AppData\Local\Microsoft\Windows\Temporary Internet Files\Content.IE5\E2Y6UTYG\emotion-symbol-sadn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2150" y="1273721"/>
            <a:ext cx="2466728" cy="2055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39205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1132180"/>
          </a:xfrm>
        </p:spPr>
        <p:txBody>
          <a:bodyPr/>
          <a:lstStyle/>
          <a:p>
            <a:r>
              <a:rPr lang="en-US" dirty="0">
                <a:latin typeface="Calibri" panose="020F0502020204030204" pitchFamily="34" charset="0"/>
              </a:rPr>
              <a:t>Physical </a:t>
            </a:r>
            <a:r>
              <a:rPr lang="en-US" dirty="0" smtClean="0">
                <a:latin typeface="Calibri" panose="020F0502020204030204" pitchFamily="34" charset="0"/>
              </a:rPr>
              <a:t>Symptoms of Grief</a:t>
            </a:r>
            <a:endParaRPr lang="en-US" dirty="0"/>
          </a:p>
        </p:txBody>
      </p:sp>
      <p:sp>
        <p:nvSpPr>
          <p:cNvPr id="3" name="Content Placeholder 2"/>
          <p:cNvSpPr>
            <a:spLocks noGrp="1"/>
          </p:cNvSpPr>
          <p:nvPr>
            <p:ph idx="1"/>
          </p:nvPr>
        </p:nvSpPr>
        <p:spPr/>
        <p:txBody>
          <a:bodyPr>
            <a:no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Headache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Upset stomach</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Loss of appetite or increased appetite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Fatigue (may show as unmotivated)</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Changes in sleep pattern  (sometimes they can’t fall asleep, they may wake up early)</a:t>
            </a:r>
          </a:p>
          <a:p>
            <a:pPr marL="457200" indent="-457200" algn="ctr">
              <a:buFont typeface="Arial" panose="020B0604020202020204" pitchFamily="34" charset="0"/>
              <a:buChar char="•"/>
            </a:pPr>
            <a:endParaRPr lang="en-US" sz="2800" i="1" dirty="0">
              <a:latin typeface="Arial" panose="020B0604020202020204" pitchFamily="34" charset="0"/>
              <a:cs typeface="Arial" panose="020B0604020202020204" pitchFamily="34" charset="0"/>
            </a:endParaRPr>
          </a:p>
          <a:p>
            <a:pPr algn="ctr"/>
            <a:r>
              <a:rPr lang="en-US" sz="2800" i="1" dirty="0">
                <a:latin typeface="Arial" panose="020B0604020202020204" pitchFamily="34" charset="0"/>
                <a:cs typeface="Arial" panose="020B0604020202020204" pitchFamily="34" charset="0"/>
              </a:rPr>
              <a:t>Grief can effect a persons behaviors, thoughts, feelings, and well being.</a:t>
            </a:r>
          </a:p>
          <a:p>
            <a:endParaRPr lang="en-US" sz="2800" dirty="0"/>
          </a:p>
        </p:txBody>
      </p:sp>
    </p:spTree>
    <p:extLst>
      <p:ext uri="{BB962C8B-B14F-4D97-AF65-F5344CB8AC3E}">
        <p14:creationId xmlns:p14="http://schemas.microsoft.com/office/powerpoint/2010/main" val="4169530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National Task Group  on Intellectual Disabilities and Dementia (NTG)</a:t>
            </a:r>
            <a:endParaRPr lang="en-US" dirty="0"/>
          </a:p>
        </p:txBody>
      </p:sp>
      <p:sp>
        <p:nvSpPr>
          <p:cNvPr id="3" name="Content Placeholder 2"/>
          <p:cNvSpPr>
            <a:spLocks noGrp="1"/>
          </p:cNvSpPr>
          <p:nvPr>
            <p:ph idx="1"/>
          </p:nvPr>
        </p:nvSpPr>
        <p:spPr>
          <a:xfrm>
            <a:off x="956667" y="2244570"/>
            <a:ext cx="7282212" cy="3950310"/>
          </a:xfrm>
        </p:spPr>
        <p:txBody>
          <a:bodyPr>
            <a:normAutofit lnSpcReduction="10000"/>
          </a:bodyPr>
          <a:lstStyle/>
          <a:p>
            <a:pPr marL="342900" indent="-342900">
              <a:buFont typeface="Arial" panose="020B0604020202020204" pitchFamily="34" charset="0"/>
              <a:buChar char="•"/>
            </a:pPr>
            <a:r>
              <a:rPr lang="en-US" sz="2000" dirty="0"/>
              <a:t>Most of the information provided in this presentation came from the research and curriculum development by the NTG</a:t>
            </a:r>
            <a:r>
              <a:rPr lang="en-US" sz="2000" dirty="0" smtClean="0"/>
              <a:t>.</a:t>
            </a:r>
          </a:p>
          <a:p>
            <a:r>
              <a:rPr lang="en-US" sz="2000" dirty="0" smtClean="0"/>
              <a:t> </a:t>
            </a:r>
          </a:p>
          <a:p>
            <a:pPr marL="342900" indent="-342900">
              <a:buFont typeface="Arial" panose="020B0604020202020204" pitchFamily="34" charset="0"/>
              <a:buChar char="•"/>
            </a:pPr>
            <a:r>
              <a:rPr lang="en-US" sz="2000" dirty="0" smtClean="0"/>
              <a:t>The NTG provides dementia-capable care training to families and direct-support staff.</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000" dirty="0" smtClean="0"/>
              <a:t>The NTG also offers periodic webinars that are available for continuing information.</a:t>
            </a:r>
          </a:p>
          <a:p>
            <a:pPr marL="342900" indent="-342900">
              <a:buFont typeface="Arial" panose="020B0604020202020204" pitchFamily="34" charset="0"/>
              <a:buChar char="•"/>
            </a:pPr>
            <a:endParaRPr lang="en-US" sz="2000" dirty="0"/>
          </a:p>
          <a:p>
            <a:pPr algn="ctr"/>
            <a:r>
              <a:rPr lang="en-US" sz="3600" dirty="0" smtClean="0">
                <a:hlinkClick r:id="rId2"/>
              </a:rPr>
              <a:t>www.aadmd.org/ntg</a:t>
            </a:r>
            <a:endParaRPr lang="en-US" sz="3600" dirty="0" smtClean="0"/>
          </a:p>
          <a:p>
            <a:pPr algn="ctr"/>
            <a:r>
              <a:rPr lang="en-US" sz="3600" dirty="0" smtClean="0"/>
              <a:t> </a:t>
            </a:r>
            <a:endParaRPr lang="en-US" sz="3600" dirty="0"/>
          </a:p>
          <a:p>
            <a:endParaRPr lang="en-US" sz="2000" dirty="0"/>
          </a:p>
        </p:txBody>
      </p:sp>
    </p:spTree>
    <p:extLst>
      <p:ext uri="{BB962C8B-B14F-4D97-AF65-F5344CB8AC3E}">
        <p14:creationId xmlns:p14="http://schemas.microsoft.com/office/powerpoint/2010/main" val="3401024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956719"/>
          </a:xfrm>
        </p:spPr>
        <p:txBody>
          <a:bodyPr/>
          <a:lstStyle/>
          <a:p>
            <a:r>
              <a:rPr lang="en-US" dirty="0" smtClean="0"/>
              <a:t>Health Care Barriers</a:t>
            </a:r>
            <a:endParaRPr lang="en-US" dirty="0"/>
          </a:p>
        </p:txBody>
      </p:sp>
      <p:sp>
        <p:nvSpPr>
          <p:cNvPr id="3" name="Content Placeholder 2"/>
          <p:cNvSpPr>
            <a:spLocks noGrp="1"/>
          </p:cNvSpPr>
          <p:nvPr>
            <p:ph idx="1"/>
          </p:nvPr>
        </p:nvSpPr>
        <p:spPr>
          <a:xfrm>
            <a:off x="956667" y="1549245"/>
            <a:ext cx="7282212" cy="3950310"/>
          </a:xfrm>
        </p:spPr>
        <p:txBody>
          <a:bodyPr>
            <a:normAutofit fontScale="92500" lnSpcReduction="10000"/>
          </a:bodyPr>
          <a:lstStyle/>
          <a:p>
            <a:pPr marL="342900" indent="-342900">
              <a:buFont typeface="Arial" panose="020B0604020202020204" pitchFamily="34" charset="0"/>
              <a:buChar char="•"/>
            </a:pPr>
            <a:r>
              <a:rPr lang="en-US" sz="2400" dirty="0"/>
              <a:t>Clinicians lack specialized training in treating health conditions of older individuals with disabilities</a:t>
            </a:r>
            <a:r>
              <a:rPr lang="en-US" sz="2400" dirty="0" smtClean="0"/>
              <a:t>.</a:t>
            </a:r>
            <a:endParaRPr lang="en-US" sz="2000" dirty="0" smtClean="0"/>
          </a:p>
          <a:p>
            <a:endParaRPr lang="en-US" sz="2400" dirty="0"/>
          </a:p>
          <a:p>
            <a:pPr marL="342900" indent="-342900">
              <a:buFont typeface="Arial" panose="020B0604020202020204" pitchFamily="34" charset="0"/>
              <a:buChar char="•"/>
            </a:pPr>
            <a:r>
              <a:rPr lang="en-US" sz="2400" dirty="0"/>
              <a:t>Dementia assessment protocols are not well known</a:t>
            </a:r>
            <a:r>
              <a:rPr lang="en-US" sz="2400" dirty="0" smtClean="0"/>
              <a:t>.</a:t>
            </a:r>
            <a:endParaRPr lang="en-US" sz="20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Primary care practitioners are often not familiar with </a:t>
            </a:r>
            <a:r>
              <a:rPr lang="en-US" sz="2400" dirty="0" smtClean="0"/>
              <a:t>those with developmental disabilities nor how </a:t>
            </a:r>
            <a:r>
              <a:rPr lang="en-US" sz="2400" dirty="0"/>
              <a:t>dementia presents in </a:t>
            </a:r>
            <a:r>
              <a:rPr lang="en-US" sz="2400" dirty="0" smtClean="0"/>
              <a:t>adults specifically.</a:t>
            </a:r>
            <a:endParaRPr lang="en-US" sz="2000" dirty="0" smtClean="0"/>
          </a:p>
          <a:p>
            <a:endParaRPr lang="en-US" sz="2400" dirty="0"/>
          </a:p>
          <a:p>
            <a:pPr marL="342900" indent="-342900">
              <a:buFont typeface="Arial" panose="020B0604020202020204" pitchFamily="34" charset="0"/>
              <a:buChar char="•"/>
            </a:pPr>
            <a:r>
              <a:rPr lang="en-US" sz="2400" dirty="0"/>
              <a:t>Focus is frequently made on the person’s disability and this may overshadow addressing health conditions (diagnostic overshadowing).</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764256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1004344"/>
          </a:xfrm>
        </p:spPr>
        <p:txBody>
          <a:bodyPr/>
          <a:lstStyle/>
          <a:p>
            <a:r>
              <a:rPr lang="en-US" dirty="0" smtClean="0"/>
              <a:t>My Health Passport </a:t>
            </a:r>
            <a:endParaRPr lang="en-US" dirty="0"/>
          </a:p>
        </p:txBody>
      </p:sp>
      <p:sp>
        <p:nvSpPr>
          <p:cNvPr id="3" name="Content Placeholder 2"/>
          <p:cNvSpPr>
            <a:spLocks noGrp="1"/>
          </p:cNvSpPr>
          <p:nvPr>
            <p:ph idx="1"/>
          </p:nvPr>
        </p:nvSpPr>
        <p:spPr>
          <a:xfrm>
            <a:off x="956667" y="1524000"/>
            <a:ext cx="7282212" cy="4781550"/>
          </a:xfrm>
        </p:spPr>
        <p:txBody>
          <a:bodyPr>
            <a:noAutofit/>
          </a:bodyPr>
          <a:lstStyle/>
          <a:p>
            <a:pPr marL="285750" indent="-285750">
              <a:buFont typeface="Arial" panose="020B0604020202020204" pitchFamily="34" charset="0"/>
              <a:buChar char="•"/>
            </a:pPr>
            <a:r>
              <a:rPr lang="en-US" sz="2800" b="1" dirty="0"/>
              <a:t>Things to include in a health passport.  Keep updating as changes occur.</a:t>
            </a:r>
          </a:p>
          <a:p>
            <a:endParaRPr lang="en-US" sz="2800" dirty="0"/>
          </a:p>
          <a:p>
            <a:pPr marL="285750" indent="-285750">
              <a:buFont typeface="Arial" panose="020B0604020202020204" pitchFamily="34" charset="0"/>
              <a:buChar char="•"/>
            </a:pPr>
            <a:r>
              <a:rPr lang="en-US" sz="2400" dirty="0" smtClean="0"/>
              <a:t>Guardian </a:t>
            </a:r>
            <a:r>
              <a:rPr lang="en-US" sz="2400" dirty="0"/>
              <a:t>(if applicable)</a:t>
            </a:r>
          </a:p>
          <a:p>
            <a:pPr marL="285750" indent="-285750">
              <a:buFont typeface="Arial" panose="020B0604020202020204" pitchFamily="34" charset="0"/>
              <a:buChar char="•"/>
            </a:pPr>
            <a:r>
              <a:rPr lang="en-US" sz="2400" dirty="0"/>
              <a:t>Contacts</a:t>
            </a:r>
          </a:p>
          <a:p>
            <a:pPr marL="285750" indent="-285750">
              <a:buFont typeface="Arial" panose="020B0604020202020204" pitchFamily="34" charset="0"/>
              <a:buChar char="•"/>
            </a:pPr>
            <a:r>
              <a:rPr lang="en-US" sz="2400" dirty="0"/>
              <a:t>Primary condition</a:t>
            </a:r>
          </a:p>
          <a:p>
            <a:pPr marL="285750" indent="-285750">
              <a:buFont typeface="Arial" panose="020B0604020202020204" pitchFamily="34" charset="0"/>
              <a:buChar char="•"/>
            </a:pPr>
            <a:r>
              <a:rPr lang="en-US" sz="2400" dirty="0"/>
              <a:t>Other conditions</a:t>
            </a:r>
          </a:p>
          <a:p>
            <a:pPr marL="285750" indent="-285750">
              <a:buFont typeface="Arial" panose="020B0604020202020204" pitchFamily="34" charset="0"/>
              <a:buChar char="•"/>
            </a:pPr>
            <a:r>
              <a:rPr lang="en-US" sz="2400" dirty="0"/>
              <a:t>Medical providers</a:t>
            </a:r>
          </a:p>
          <a:p>
            <a:pPr marL="285750" indent="-285750">
              <a:buFont typeface="Arial" panose="020B0604020202020204" pitchFamily="34" charset="0"/>
              <a:buChar char="•"/>
            </a:pPr>
            <a:r>
              <a:rPr lang="en-US" sz="2400" dirty="0"/>
              <a:t>Medications, dietary needs</a:t>
            </a:r>
          </a:p>
          <a:p>
            <a:pPr marL="285750" indent="-285750">
              <a:buFont typeface="Arial" panose="020B0604020202020204" pitchFamily="34" charset="0"/>
              <a:buChar char="•"/>
            </a:pPr>
            <a:r>
              <a:rPr lang="en-US" sz="2400" dirty="0"/>
              <a:t>Feeling well and “not so good</a:t>
            </a:r>
            <a:r>
              <a:rPr lang="en-US" sz="2400" dirty="0" smtClean="0"/>
              <a:t>”</a:t>
            </a:r>
          </a:p>
          <a:p>
            <a:endParaRPr lang="en-US" sz="2400" dirty="0"/>
          </a:p>
          <a:p>
            <a:r>
              <a:rPr lang="en-US" sz="1200" i="1" dirty="0">
                <a:latin typeface="Arial" panose="020B0604020202020204" pitchFamily="34" charset="0"/>
                <a:cs typeface="Arial" panose="020B0604020202020204" pitchFamily="34" charset="0"/>
              </a:rPr>
              <a:t>Provided by Dr. Sarah Smith and Dr. Jennifer Parker, Transition Presentation in 2020</a:t>
            </a:r>
          </a:p>
        </p:txBody>
      </p:sp>
    </p:spTree>
    <p:extLst>
      <p:ext uri="{BB962C8B-B14F-4D97-AF65-F5344CB8AC3E}">
        <p14:creationId xmlns:p14="http://schemas.microsoft.com/office/powerpoint/2010/main" val="42246714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918619"/>
          </a:xfrm>
        </p:spPr>
        <p:txBody>
          <a:bodyPr/>
          <a:lstStyle/>
          <a:p>
            <a:r>
              <a:rPr lang="en-US" dirty="0" smtClean="0"/>
              <a:t>Health Passport – Page 2</a:t>
            </a:r>
            <a:endParaRPr lang="en-US" dirty="0"/>
          </a:p>
        </p:txBody>
      </p:sp>
      <p:sp>
        <p:nvSpPr>
          <p:cNvPr id="3" name="Content Placeholder 2"/>
          <p:cNvSpPr>
            <a:spLocks noGrp="1"/>
          </p:cNvSpPr>
          <p:nvPr>
            <p:ph idx="1"/>
          </p:nvPr>
        </p:nvSpPr>
        <p:spPr>
          <a:xfrm>
            <a:off x="956667" y="1587345"/>
            <a:ext cx="7282212" cy="3841905"/>
          </a:xfrm>
        </p:spPr>
        <p:txBody>
          <a:bodyPr>
            <a:normAutofit lnSpcReduction="10000"/>
          </a:bodyPr>
          <a:lstStyle/>
          <a:p>
            <a:pPr marL="285750" indent="-285750">
              <a:buFont typeface="Arial" panose="020B0604020202020204" pitchFamily="34" charset="0"/>
              <a:buChar char="•"/>
            </a:pPr>
            <a:r>
              <a:rPr lang="en-US" sz="2200" dirty="0"/>
              <a:t>Pain</a:t>
            </a:r>
          </a:p>
          <a:p>
            <a:pPr lvl="1"/>
            <a:r>
              <a:rPr lang="en-US" sz="2200" dirty="0"/>
              <a:t>Aggravating and alleviating factors</a:t>
            </a:r>
          </a:p>
          <a:p>
            <a:pPr marL="285750" indent="-285750">
              <a:buFont typeface="Arial" panose="020B0604020202020204" pitchFamily="34" charset="0"/>
              <a:buChar char="•"/>
            </a:pPr>
            <a:r>
              <a:rPr lang="en-US" sz="2200" dirty="0"/>
              <a:t>Immunizations</a:t>
            </a:r>
          </a:p>
          <a:p>
            <a:pPr marL="342900" indent="-342900">
              <a:buFont typeface="Arial" panose="020B0604020202020204" pitchFamily="34" charset="0"/>
              <a:buChar char="•"/>
            </a:pPr>
            <a:r>
              <a:rPr lang="en-US" sz="2200" dirty="0" smtClean="0"/>
              <a:t>Recent </a:t>
            </a:r>
            <a:r>
              <a:rPr lang="en-US" sz="2200" dirty="0"/>
              <a:t>hospitalizations</a:t>
            </a:r>
          </a:p>
          <a:p>
            <a:pPr marL="342900" indent="-342900">
              <a:buFont typeface="Arial" panose="020B0604020202020204" pitchFamily="34" charset="0"/>
              <a:buChar char="•"/>
            </a:pPr>
            <a:r>
              <a:rPr lang="en-US" sz="2200" dirty="0"/>
              <a:t>Surgeries</a:t>
            </a:r>
          </a:p>
          <a:p>
            <a:pPr marL="342900" indent="-342900">
              <a:buFont typeface="Arial" panose="020B0604020202020204" pitchFamily="34" charset="0"/>
              <a:buChar char="•"/>
            </a:pPr>
            <a:r>
              <a:rPr lang="en-US" sz="2200" dirty="0"/>
              <a:t>Adaptive communication needs</a:t>
            </a:r>
          </a:p>
          <a:p>
            <a:pPr marL="342900" indent="-342900">
              <a:buFont typeface="Arial" panose="020B0604020202020204" pitchFamily="34" charset="0"/>
              <a:buChar char="•"/>
            </a:pPr>
            <a:r>
              <a:rPr lang="en-US" sz="2200" dirty="0"/>
              <a:t>Baseline mental status</a:t>
            </a:r>
          </a:p>
          <a:p>
            <a:pPr marL="342900" indent="-342900">
              <a:buFont typeface="Arial" panose="020B0604020202020204" pitchFamily="34" charset="0"/>
              <a:buChar char="•"/>
            </a:pPr>
            <a:r>
              <a:rPr lang="en-US" sz="2200" dirty="0"/>
              <a:t>Activities of daily living</a:t>
            </a:r>
          </a:p>
          <a:p>
            <a:pPr marL="342900" indent="-342900">
              <a:buFont typeface="Arial" panose="020B0604020202020204" pitchFamily="34" charset="0"/>
              <a:buChar char="•"/>
            </a:pPr>
            <a:r>
              <a:rPr lang="en-US" sz="2200" dirty="0"/>
              <a:t>Motor abilities</a:t>
            </a:r>
          </a:p>
          <a:p>
            <a:pPr marL="342900" indent="-342900">
              <a:buFont typeface="Arial" panose="020B0604020202020204" pitchFamily="34" charset="0"/>
              <a:buChar char="•"/>
            </a:pPr>
            <a:r>
              <a:rPr lang="en-US" sz="2200" dirty="0"/>
              <a:t>Behaviors and avoiding triggers</a:t>
            </a:r>
          </a:p>
          <a:p>
            <a:pPr marL="342900" indent="-342900">
              <a:buFont typeface="Arial" panose="020B0604020202020204" pitchFamily="34" charset="0"/>
              <a:buChar char="•"/>
            </a:pPr>
            <a:r>
              <a:rPr lang="en-US" sz="2200" dirty="0"/>
              <a:t>Decision making</a:t>
            </a:r>
          </a:p>
          <a:p>
            <a:pPr marL="342900" indent="-342900">
              <a:buFont typeface="Arial" panose="020B0604020202020204" pitchFamily="34" charset="0"/>
              <a:buChar char="•"/>
            </a:pPr>
            <a:endParaRPr lang="en-US" sz="2400" dirty="0"/>
          </a:p>
          <a:p>
            <a:endParaRPr lang="en-US" sz="2400" b="1" dirty="0"/>
          </a:p>
        </p:txBody>
      </p:sp>
      <p:sp>
        <p:nvSpPr>
          <p:cNvPr id="4" name="TextBox 3"/>
          <p:cNvSpPr txBox="1"/>
          <p:nvPr/>
        </p:nvSpPr>
        <p:spPr>
          <a:xfrm>
            <a:off x="956667" y="5553075"/>
            <a:ext cx="7034809" cy="307777"/>
          </a:xfrm>
          <a:prstGeom prst="rect">
            <a:avLst/>
          </a:prstGeom>
          <a:noFill/>
        </p:spPr>
        <p:txBody>
          <a:bodyPr wrap="square" rtlCol="0">
            <a:spAutoFit/>
          </a:bodyPr>
          <a:lstStyle/>
          <a:p>
            <a:r>
              <a:rPr lang="en-US" sz="1400" i="1" dirty="0" smtClean="0">
                <a:latin typeface="Arial" panose="020B0604020202020204" pitchFamily="34" charset="0"/>
                <a:cs typeface="Arial" panose="020B0604020202020204" pitchFamily="34" charset="0"/>
              </a:rPr>
              <a:t>Provided by Dr. Sarah Smith and Dr. Jennifer Parker, Transition Presentation in 2020</a:t>
            </a:r>
            <a:endParaRPr lang="en-US" sz="1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47032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880519"/>
          </a:xfrm>
        </p:spPr>
        <p:txBody>
          <a:bodyPr/>
          <a:lstStyle/>
          <a:p>
            <a:r>
              <a:rPr lang="en-US" dirty="0" smtClean="0"/>
              <a:t>General Health Screening</a:t>
            </a:r>
            <a:endParaRPr lang="en-US" dirty="0"/>
          </a:p>
        </p:txBody>
      </p:sp>
      <p:sp>
        <p:nvSpPr>
          <p:cNvPr id="3" name="Content Placeholder 2"/>
          <p:cNvSpPr>
            <a:spLocks noGrp="1"/>
          </p:cNvSpPr>
          <p:nvPr>
            <p:ph idx="1"/>
          </p:nvPr>
        </p:nvSpPr>
        <p:spPr>
          <a:xfrm>
            <a:off x="956667" y="1543050"/>
            <a:ext cx="7282212" cy="4572000"/>
          </a:xfrm>
        </p:spPr>
        <p:txBody>
          <a:bodyPr>
            <a:normAutofit fontScale="92500" lnSpcReduction="10000"/>
          </a:bodyPr>
          <a:lstStyle/>
          <a:p>
            <a:r>
              <a:rPr lang="en-US" sz="2400" dirty="0"/>
              <a:t>Patients qualify for </a:t>
            </a:r>
            <a:r>
              <a:rPr lang="en-US" sz="2400" b="1" dirty="0"/>
              <a:t>all</a:t>
            </a:r>
            <a:r>
              <a:rPr lang="en-US" sz="2400" dirty="0"/>
              <a:t> recommended screening tests and healthcare </a:t>
            </a:r>
            <a:r>
              <a:rPr lang="en-US" sz="2400" dirty="0" smtClean="0"/>
              <a:t>maintenance</a:t>
            </a:r>
          </a:p>
          <a:p>
            <a:endParaRPr lang="en-US" sz="2400" dirty="0"/>
          </a:p>
          <a:p>
            <a:pPr lvl="1">
              <a:buFont typeface="Arial" panose="020B0604020202020204" pitchFamily="34" charset="0"/>
              <a:buChar char="•"/>
            </a:pPr>
            <a:r>
              <a:rPr lang="en-US" sz="2400" dirty="0"/>
              <a:t>Pap—age 21</a:t>
            </a:r>
          </a:p>
          <a:p>
            <a:pPr lvl="1">
              <a:buFont typeface="Arial" panose="020B0604020202020204" pitchFamily="34" charset="0"/>
              <a:buChar char="•"/>
            </a:pPr>
            <a:r>
              <a:rPr lang="en-US" sz="2400" dirty="0"/>
              <a:t>Mammography—40-50</a:t>
            </a:r>
          </a:p>
          <a:p>
            <a:pPr lvl="1">
              <a:buFont typeface="Arial" panose="020B0604020202020204" pitchFamily="34" charset="0"/>
              <a:buChar char="•"/>
            </a:pPr>
            <a:r>
              <a:rPr lang="en-US" sz="2400" dirty="0"/>
              <a:t>Colonoscopy—50 or earlier</a:t>
            </a:r>
          </a:p>
          <a:p>
            <a:pPr lvl="1">
              <a:buFont typeface="Arial" panose="020B0604020202020204" pitchFamily="34" charset="0"/>
              <a:buChar char="•"/>
            </a:pPr>
            <a:r>
              <a:rPr lang="en-US" sz="2400" dirty="0"/>
              <a:t>Lipid screening—35-45 </a:t>
            </a:r>
          </a:p>
          <a:p>
            <a:pPr lvl="1">
              <a:buFont typeface="Arial" panose="020B0604020202020204" pitchFamily="34" charset="0"/>
              <a:buChar char="•"/>
            </a:pPr>
            <a:r>
              <a:rPr lang="en-US" sz="2400" dirty="0"/>
              <a:t>Diabetes screening</a:t>
            </a:r>
          </a:p>
          <a:p>
            <a:pPr lvl="1">
              <a:buFont typeface="Arial" panose="020B0604020202020204" pitchFamily="34" charset="0"/>
              <a:buChar char="•"/>
            </a:pPr>
            <a:r>
              <a:rPr lang="en-US" sz="2400" dirty="0"/>
              <a:t>Blood pressure</a:t>
            </a:r>
          </a:p>
          <a:p>
            <a:pPr lvl="1">
              <a:buFont typeface="Arial" panose="020B0604020202020204" pitchFamily="34" charset="0"/>
              <a:buChar char="•"/>
            </a:pPr>
            <a:r>
              <a:rPr lang="en-US" sz="2400" dirty="0"/>
              <a:t>Immunizations</a:t>
            </a:r>
            <a:r>
              <a:rPr lang="en-US" sz="2400" dirty="0" smtClean="0"/>
              <a:t>!</a:t>
            </a:r>
          </a:p>
          <a:p>
            <a:pPr lvl="1">
              <a:buFont typeface="Arial" panose="020B0604020202020204" pitchFamily="34" charset="0"/>
              <a:buChar char="•"/>
            </a:pPr>
            <a:r>
              <a:rPr lang="en-US" sz="2400" dirty="0" smtClean="0"/>
              <a:t>B-12 levels</a:t>
            </a:r>
            <a:endParaRPr lang="en-US" sz="2400" dirty="0"/>
          </a:p>
          <a:p>
            <a:pPr marL="457200" lvl="1" indent="0">
              <a:buNone/>
            </a:pPr>
            <a:endParaRPr lang="en-US" dirty="0" smtClean="0"/>
          </a:p>
          <a:p>
            <a:pPr marL="457200" lvl="1" indent="0">
              <a:buNone/>
            </a:pPr>
            <a:endParaRPr lang="en-US" dirty="0"/>
          </a:p>
          <a:p>
            <a:r>
              <a:rPr lang="en-US" sz="1400" i="1" dirty="0">
                <a:latin typeface="Arial" panose="020B0604020202020204" pitchFamily="34" charset="0"/>
                <a:cs typeface="Arial" panose="020B0604020202020204" pitchFamily="34" charset="0"/>
              </a:rPr>
              <a:t>Provided by Dr. Sarah Smith and Dr. Jennifer Parker, Transition Presentation in 2020</a:t>
            </a:r>
          </a:p>
          <a:p>
            <a:endParaRPr lang="en-US" sz="1400" dirty="0"/>
          </a:p>
        </p:txBody>
      </p:sp>
    </p:spTree>
    <p:extLst>
      <p:ext uri="{BB962C8B-B14F-4D97-AF65-F5344CB8AC3E}">
        <p14:creationId xmlns:p14="http://schemas.microsoft.com/office/powerpoint/2010/main" val="6100322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 a Functioning Baseline </a:t>
            </a:r>
            <a:endParaRPr lang="en-US" dirty="0"/>
          </a:p>
        </p:txBody>
      </p:sp>
      <p:sp>
        <p:nvSpPr>
          <p:cNvPr id="3" name="Content Placeholder 2"/>
          <p:cNvSpPr>
            <a:spLocks noGrp="1"/>
          </p:cNvSpPr>
          <p:nvPr>
            <p:ph idx="1"/>
          </p:nvPr>
        </p:nvSpPr>
        <p:spPr/>
        <p:txBody>
          <a:bodyPr>
            <a:normAutofit/>
          </a:bodyPr>
          <a:lstStyle/>
          <a:p>
            <a:r>
              <a:rPr lang="en-US" sz="2000" dirty="0" smtClean="0"/>
              <a:t>Because those with Down syndrome are at a higher risk of acquiring Alzheimer’s disease a recommended start time for starting baseline functioning is at age 25.</a:t>
            </a:r>
          </a:p>
          <a:p>
            <a:endParaRPr lang="en-US" sz="2000" dirty="0"/>
          </a:p>
          <a:p>
            <a:r>
              <a:rPr lang="en-US" sz="2000" dirty="0" smtClean="0"/>
              <a:t>One recommended tool to establish baseline and complete yearly is the NTG/EDSD Screening form.</a:t>
            </a:r>
          </a:p>
          <a:p>
            <a:endParaRPr lang="en-US" sz="2000" dirty="0"/>
          </a:p>
          <a:p>
            <a:r>
              <a:rPr lang="en-US" sz="2000" dirty="0"/>
              <a:t>Its purpose is to monitor and screen for any changes in health/cognitive function over time</a:t>
            </a:r>
            <a:r>
              <a:rPr lang="en-US" sz="2000" dirty="0" smtClean="0"/>
              <a:t>.</a:t>
            </a:r>
          </a:p>
          <a:p>
            <a:endParaRPr lang="en-US" sz="2000" dirty="0"/>
          </a:p>
          <a:p>
            <a:pPr algn="ctr"/>
            <a:r>
              <a:rPr lang="en-US" sz="2000" dirty="0">
                <a:hlinkClick r:id="rId2"/>
              </a:rPr>
              <a:t>http://aadmd.org/sites/default/files/NTG-EDSD-Final.pdf</a:t>
            </a:r>
            <a:endParaRPr lang="en-US" sz="2000" dirty="0"/>
          </a:p>
          <a:p>
            <a:pPr algn="ctr"/>
            <a:r>
              <a:rPr lang="en-US" sz="2000" dirty="0" smtClean="0"/>
              <a:t>Or </a:t>
            </a:r>
            <a:r>
              <a:rPr lang="en-US" sz="2000" dirty="0" smtClean="0">
                <a:hlinkClick r:id="rId3"/>
              </a:rPr>
              <a:t>www.aadmd.org/ntg</a:t>
            </a:r>
            <a:endParaRPr lang="en-US" sz="2000" dirty="0" smtClean="0"/>
          </a:p>
          <a:p>
            <a:pPr algn="ctr"/>
            <a:endParaRPr lang="en-US" sz="2000" dirty="0"/>
          </a:p>
        </p:txBody>
      </p:sp>
    </p:spTree>
    <p:extLst>
      <p:ext uri="{BB962C8B-B14F-4D97-AF65-F5344CB8AC3E}">
        <p14:creationId xmlns:p14="http://schemas.microsoft.com/office/powerpoint/2010/main" val="4422953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Video or Photo Life Story</a:t>
            </a:r>
            <a:endParaRPr lang="en-US" dirty="0"/>
          </a:p>
        </p:txBody>
      </p:sp>
      <p:sp>
        <p:nvSpPr>
          <p:cNvPr id="3" name="Content Placeholder 2"/>
          <p:cNvSpPr>
            <a:spLocks noGrp="1"/>
          </p:cNvSpPr>
          <p:nvPr>
            <p:ph idx="1"/>
          </p:nvPr>
        </p:nvSpPr>
        <p:spPr/>
        <p:txBody>
          <a:bodyPr>
            <a:normAutofit/>
          </a:bodyPr>
          <a:lstStyle/>
          <a:p>
            <a:r>
              <a:rPr lang="en-US" sz="2400" dirty="0" smtClean="0"/>
              <a:t>All of us experience changes as we age and those with developmental disabilities may not be able to express behavioral and functional changes.  </a:t>
            </a:r>
          </a:p>
          <a:p>
            <a:pPr marL="342900" indent="-342900">
              <a:buFont typeface="Arial" panose="020B0604020202020204" pitchFamily="34" charset="0"/>
              <a:buChar char="•"/>
            </a:pPr>
            <a:r>
              <a:rPr lang="en-US" sz="2000" dirty="0" smtClean="0"/>
              <a:t>Take videos, if possible, of your loved one doing simple tasks such as making a sandwich.</a:t>
            </a:r>
          </a:p>
          <a:p>
            <a:pPr marL="342900" indent="-342900">
              <a:buFont typeface="Arial" panose="020B0604020202020204" pitchFamily="34" charset="0"/>
              <a:buChar char="•"/>
            </a:pPr>
            <a:r>
              <a:rPr lang="en-US" sz="2000" dirty="0" smtClean="0"/>
              <a:t>Create a scrapbook or some type of collection of photos to help you share your loved ones interests and abilities.</a:t>
            </a: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642" y="4247505"/>
            <a:ext cx="2739033" cy="196921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5" y="4238624"/>
            <a:ext cx="2752725" cy="1978098"/>
          </a:xfrm>
          <a:prstGeom prst="rect">
            <a:avLst/>
          </a:prstGeom>
        </p:spPr>
      </p:pic>
    </p:spTree>
    <p:extLst>
      <p:ext uri="{BB962C8B-B14F-4D97-AF65-F5344CB8AC3E}">
        <p14:creationId xmlns:p14="http://schemas.microsoft.com/office/powerpoint/2010/main" val="38786463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842" y="1834106"/>
            <a:ext cx="7606427" cy="975769"/>
          </a:xfrm>
        </p:spPr>
        <p:txBody>
          <a:bodyPr>
            <a:normAutofit fontScale="90000"/>
          </a:bodyPr>
          <a:lstStyle/>
          <a:p>
            <a:r>
              <a:rPr lang="en-US" dirty="0" smtClean="0"/>
              <a:t>What Can You Do to Address </a:t>
            </a:r>
            <a:r>
              <a:rPr lang="en-US" smtClean="0"/>
              <a:t>the </a:t>
            </a:r>
            <a:r>
              <a:rPr lang="en-US" smtClean="0"/>
              <a:t>Eight </a:t>
            </a:r>
            <a:r>
              <a:rPr lang="en-US" dirty="0" smtClean="0"/>
              <a:t>Dimensions of Wellness?</a:t>
            </a:r>
            <a:br>
              <a:rPr lang="en-US" dirty="0" smtClean="0"/>
            </a:br>
            <a:endParaRPr lang="en-US" dirty="0"/>
          </a:p>
        </p:txBody>
      </p:sp>
      <p:sp>
        <p:nvSpPr>
          <p:cNvPr id="3" name="Content Placeholder 2"/>
          <p:cNvSpPr>
            <a:spLocks noGrp="1"/>
          </p:cNvSpPr>
          <p:nvPr>
            <p:ph idx="1"/>
          </p:nvPr>
        </p:nvSpPr>
        <p:spPr>
          <a:xfrm>
            <a:off x="956667" y="2724149"/>
            <a:ext cx="7282212" cy="2981325"/>
          </a:xfrm>
        </p:spPr>
        <p:txBody>
          <a:bodyPr>
            <a:noAutofit/>
          </a:bodyPr>
          <a:lstStyle/>
          <a:p>
            <a:r>
              <a:rPr lang="en-US" sz="2800" dirty="0" smtClean="0"/>
              <a:t>Emotional						Occupational		</a:t>
            </a:r>
          </a:p>
          <a:p>
            <a:r>
              <a:rPr lang="en-US" sz="2800" dirty="0" smtClean="0"/>
              <a:t>Financial						Physical</a:t>
            </a:r>
          </a:p>
          <a:p>
            <a:r>
              <a:rPr lang="en-US" sz="2800" dirty="0" smtClean="0"/>
              <a:t>Social							Intellectual</a:t>
            </a:r>
          </a:p>
          <a:p>
            <a:r>
              <a:rPr lang="en-US" sz="2800" dirty="0" smtClean="0"/>
              <a:t>Spiritual						    Environmental</a:t>
            </a:r>
          </a:p>
        </p:txBody>
      </p:sp>
    </p:spTree>
    <p:extLst>
      <p:ext uri="{BB962C8B-B14F-4D97-AF65-F5344CB8AC3E}">
        <p14:creationId xmlns:p14="http://schemas.microsoft.com/office/powerpoint/2010/main" val="9658292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09094"/>
          </a:xfrm>
        </p:spPr>
        <p:txBody>
          <a:bodyPr/>
          <a:lstStyle/>
          <a:p>
            <a:r>
              <a:rPr lang="en-US" dirty="0" smtClean="0"/>
              <a:t>Community Engagement</a:t>
            </a:r>
            <a:endParaRPr lang="en-US" dirty="0"/>
          </a:p>
        </p:txBody>
      </p:sp>
      <p:sp>
        <p:nvSpPr>
          <p:cNvPr id="3" name="Content Placeholder 2"/>
          <p:cNvSpPr>
            <a:spLocks noGrp="1"/>
          </p:cNvSpPr>
          <p:nvPr>
            <p:ph idx="1"/>
          </p:nvPr>
        </p:nvSpPr>
        <p:spPr>
          <a:xfrm>
            <a:off x="956667" y="1590675"/>
            <a:ext cx="7282212" cy="4242255"/>
          </a:xfrm>
        </p:spPr>
        <p:txBody>
          <a:bodyPr>
            <a:normAutofit/>
          </a:bodyPr>
          <a:lstStyle/>
          <a:p>
            <a:r>
              <a:rPr lang="en-US" sz="2400" dirty="0" smtClean="0"/>
              <a:t>There are many activities that you might consider:</a:t>
            </a:r>
          </a:p>
          <a:p>
            <a:pPr marL="342900" indent="-342900">
              <a:buFont typeface="Arial" panose="020B0604020202020204" pitchFamily="34" charset="0"/>
              <a:buChar char="•"/>
            </a:pPr>
            <a:r>
              <a:rPr lang="en-US" sz="2000" dirty="0" smtClean="0"/>
              <a:t>Bowling </a:t>
            </a:r>
          </a:p>
          <a:p>
            <a:pPr marL="342900" indent="-342900">
              <a:buFont typeface="Arial" panose="020B0604020202020204" pitchFamily="34" charset="0"/>
              <a:buChar char="•"/>
            </a:pPr>
            <a:r>
              <a:rPr lang="en-US" sz="2000" dirty="0" smtClean="0"/>
              <a:t>Ultimate Life Program</a:t>
            </a:r>
          </a:p>
          <a:p>
            <a:pPr marL="342900" indent="-342900">
              <a:buFont typeface="Arial" panose="020B0604020202020204" pitchFamily="34" charset="0"/>
              <a:buChar char="•"/>
            </a:pPr>
            <a:r>
              <a:rPr lang="en-US" sz="2000" dirty="0" smtClean="0"/>
              <a:t>Special Olympics</a:t>
            </a:r>
          </a:p>
          <a:p>
            <a:pPr marL="342900" indent="-342900">
              <a:buFont typeface="Arial" panose="020B0604020202020204" pitchFamily="34" charset="0"/>
              <a:buChar char="•"/>
            </a:pPr>
            <a:r>
              <a:rPr lang="en-US" sz="2000" dirty="0" smtClean="0"/>
              <a:t>Church-based activities</a:t>
            </a:r>
          </a:p>
          <a:p>
            <a:pPr marL="342900" indent="-342900">
              <a:buFont typeface="Arial" panose="020B0604020202020204" pitchFamily="34" charset="0"/>
              <a:buChar char="•"/>
            </a:pPr>
            <a:r>
              <a:rPr lang="en-US" sz="2000" dirty="0" smtClean="0"/>
              <a:t>MMI Therapeutic Recreational programs</a:t>
            </a:r>
          </a:p>
          <a:p>
            <a:pPr marL="342900" indent="-342900">
              <a:buFont typeface="Arial" panose="020B0604020202020204" pitchFamily="34" charset="0"/>
              <a:buChar char="•"/>
            </a:pPr>
            <a:r>
              <a:rPr lang="en-US" sz="2000" dirty="0" smtClean="0"/>
              <a:t>Next Chapter Book Club</a:t>
            </a:r>
          </a:p>
          <a:p>
            <a:pPr marL="342900" indent="-342900">
              <a:buFont typeface="Arial" panose="020B0604020202020204" pitchFamily="34" charset="0"/>
              <a:buChar char="•"/>
            </a:pPr>
            <a:r>
              <a:rPr lang="en-US" sz="2000" dirty="0" smtClean="0"/>
              <a:t>HETRA programs</a:t>
            </a:r>
          </a:p>
          <a:p>
            <a:pPr marL="342900" indent="-342900">
              <a:buFont typeface="Arial" panose="020B0604020202020204" pitchFamily="34" charset="0"/>
              <a:buChar char="•"/>
            </a:pPr>
            <a:r>
              <a:rPr lang="en-US" sz="2000" dirty="0" smtClean="0"/>
              <a:t>Special event vacations</a:t>
            </a:r>
          </a:p>
          <a:p>
            <a:pPr marL="342900" indent="-342900">
              <a:buFont typeface="Arial" panose="020B0604020202020204" pitchFamily="34" charset="0"/>
              <a:buChar char="•"/>
            </a:pPr>
            <a:r>
              <a:rPr lang="en-US" sz="2000" dirty="0" smtClean="0"/>
              <a:t>Self Advocacy programs</a:t>
            </a:r>
          </a:p>
          <a:p>
            <a:pPr marL="342900" indent="-342900">
              <a:buFont typeface="Arial" panose="020B0604020202020204" pitchFamily="34" charset="0"/>
              <a:buChar char="•"/>
            </a:pPr>
            <a:r>
              <a:rPr lang="en-US" sz="2000" dirty="0" smtClean="0"/>
              <a:t>Special choir programs</a:t>
            </a:r>
          </a:p>
          <a:p>
            <a:pPr marL="342900" indent="-342900">
              <a:buFont typeface="Arial" panose="020B0604020202020204" pitchFamily="34" charset="0"/>
              <a:buChar char="•"/>
            </a:pPr>
            <a:r>
              <a:rPr lang="en-US" sz="2000" dirty="0" smtClean="0"/>
              <a:t>And many more!</a:t>
            </a:r>
            <a:endParaRPr lang="en-US" sz="2000" dirty="0"/>
          </a:p>
        </p:txBody>
      </p:sp>
    </p:spTree>
    <p:extLst>
      <p:ext uri="{BB962C8B-B14F-4D97-AF65-F5344CB8AC3E}">
        <p14:creationId xmlns:p14="http://schemas.microsoft.com/office/powerpoint/2010/main" val="1781354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1147219"/>
          </a:xfrm>
        </p:spPr>
        <p:txBody>
          <a:bodyPr/>
          <a:lstStyle/>
          <a:p>
            <a:r>
              <a:rPr lang="en-US" dirty="0" smtClean="0"/>
              <a:t>Consider Employment </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400" dirty="0" smtClean="0"/>
              <a:t>Start planning early for the type of employment option that seems to best match their interest and abilities.</a:t>
            </a:r>
            <a:endParaRPr lang="en-US" sz="2400" dirty="0"/>
          </a:p>
          <a:p>
            <a:pPr marL="342900" indent="-342900">
              <a:buFont typeface="Arial" panose="020B0604020202020204" pitchFamily="34" charset="0"/>
              <a:buChar char="•"/>
            </a:pPr>
            <a:r>
              <a:rPr lang="en-US" sz="2400" dirty="0" smtClean="0"/>
              <a:t>Check out potential employment options that might be available close to your home.</a:t>
            </a:r>
          </a:p>
          <a:p>
            <a:pPr marL="342900" indent="-342900">
              <a:buFont typeface="Arial" panose="020B0604020202020204" pitchFamily="34" charset="0"/>
              <a:buChar char="•"/>
            </a:pPr>
            <a:r>
              <a:rPr lang="en-US" sz="2400" dirty="0" smtClean="0"/>
              <a:t>Keep track of work experience opportunities they may have had while in school, if possible, and learn about the skills they may have acquired.</a:t>
            </a:r>
          </a:p>
          <a:p>
            <a:pPr marL="342900" indent="-342900">
              <a:buFont typeface="Arial" panose="020B0604020202020204" pitchFamily="34" charset="0"/>
              <a:buChar char="•"/>
            </a:pPr>
            <a:r>
              <a:rPr lang="en-US" sz="2400" dirty="0" smtClean="0"/>
              <a:t>Consider volunteer opportunities.</a:t>
            </a:r>
            <a:endParaRPr lang="en-US" sz="2400" dirty="0"/>
          </a:p>
        </p:txBody>
      </p:sp>
    </p:spTree>
    <p:extLst>
      <p:ext uri="{BB962C8B-B14F-4D97-AF65-F5344CB8AC3E}">
        <p14:creationId xmlns:p14="http://schemas.microsoft.com/office/powerpoint/2010/main" val="38014476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1027" name="Picture 3" descr="C:\Users\jlmiller\AppData\Local\Microsoft\Windows\INetCache\IE\EPL9TTHI\question-mark-2110767_19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5895" y="1630680"/>
            <a:ext cx="5852160" cy="390144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1369695" y="5762625"/>
            <a:ext cx="7282212" cy="552450"/>
          </a:xfrm>
        </p:spPr>
        <p:txBody>
          <a:bodyPr/>
          <a:lstStyle/>
          <a:p>
            <a:r>
              <a:rPr lang="en-US" sz="2000" dirty="0" smtClean="0"/>
              <a:t>You can email me questions at  </a:t>
            </a:r>
            <a:r>
              <a:rPr lang="en-US" sz="2000" dirty="0" smtClean="0">
                <a:hlinkClick r:id="rId3"/>
              </a:rPr>
              <a:t>jlmiller809@gmail.com</a:t>
            </a:r>
            <a:endParaRPr lang="en-US" dirty="0"/>
          </a:p>
          <a:p>
            <a:endParaRPr lang="en-US" dirty="0" smtClean="0"/>
          </a:p>
          <a:p>
            <a:endParaRPr lang="en-US" dirty="0"/>
          </a:p>
        </p:txBody>
      </p:sp>
    </p:spTree>
    <p:extLst>
      <p:ext uri="{BB962C8B-B14F-4D97-AF65-F5344CB8AC3E}">
        <p14:creationId xmlns:p14="http://schemas.microsoft.com/office/powerpoint/2010/main" val="2490976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 We Define “Aging”?</a:t>
            </a:r>
            <a:endParaRPr lang="en-US" dirty="0"/>
          </a:p>
        </p:txBody>
      </p:sp>
      <p:sp>
        <p:nvSpPr>
          <p:cNvPr id="3" name="Content Placeholder 2"/>
          <p:cNvSpPr>
            <a:spLocks noGrp="1"/>
          </p:cNvSpPr>
          <p:nvPr>
            <p:ph idx="1"/>
          </p:nvPr>
        </p:nvSpPr>
        <p:spPr>
          <a:xfrm>
            <a:off x="956667" y="1882620"/>
            <a:ext cx="7606426" cy="3950310"/>
          </a:xfrm>
        </p:spPr>
        <p:txBody>
          <a:bodyPr/>
          <a:lstStyle/>
          <a:p>
            <a:r>
              <a:rPr lang="en-US" sz="2400" dirty="0"/>
              <a:t>Gerontologists define aging or ‘being older’ generally as being in ones’ 60s or </a:t>
            </a:r>
            <a:r>
              <a:rPr lang="en-US" sz="2400" dirty="0" smtClean="0"/>
              <a:t>70s.</a:t>
            </a:r>
            <a:endParaRPr lang="en-US" sz="2400" dirty="0"/>
          </a:p>
          <a:p>
            <a:r>
              <a:rPr lang="en-US" sz="2400" dirty="0"/>
              <a:t>There are distinct categories of aging, including:</a:t>
            </a:r>
          </a:p>
          <a:p>
            <a:pPr lvl="1"/>
            <a:r>
              <a:rPr lang="en-US" sz="2400" b="1" dirty="0"/>
              <a:t>Chronological aging </a:t>
            </a:r>
            <a:endParaRPr lang="en-US" sz="2400" dirty="0"/>
          </a:p>
          <a:p>
            <a:pPr lvl="1"/>
            <a:r>
              <a:rPr lang="en-US" sz="2400" b="1" dirty="0"/>
              <a:t>Psychological aging </a:t>
            </a:r>
          </a:p>
          <a:p>
            <a:pPr lvl="1"/>
            <a:r>
              <a:rPr lang="en-US" sz="2400" b="1" dirty="0"/>
              <a:t>Social aging</a:t>
            </a:r>
            <a:endParaRPr lang="en-US" sz="2400" dirty="0"/>
          </a:p>
          <a:p>
            <a:pPr lvl="1"/>
            <a:r>
              <a:rPr lang="en-US" sz="2400" b="1" dirty="0"/>
              <a:t>Physical/biological aging </a:t>
            </a:r>
            <a:endParaRPr lang="en-US" sz="2400" b="1" dirty="0" smtClean="0"/>
          </a:p>
          <a:p>
            <a:pPr lvl="1"/>
            <a:endParaRPr lang="en-US" b="1" dirty="0"/>
          </a:p>
          <a:p>
            <a:pPr lvl="1"/>
            <a:endParaRPr lang="en-US" b="1" dirty="0"/>
          </a:p>
          <a:p>
            <a:endParaRPr lang="en-US" dirty="0"/>
          </a:p>
        </p:txBody>
      </p:sp>
      <p:pic>
        <p:nvPicPr>
          <p:cNvPr id="4" name="Picture 2" descr="http://www.essilor.com/SiteCollectionImages/Innovation/Magazine_Crizal_Prevencia/LIFE%20CYCLE_small.jpg"/>
          <p:cNvPicPr>
            <a:picLocks noChangeAspect="1" noChangeArrowheads="1"/>
          </p:cNvPicPr>
          <p:nvPr/>
        </p:nvPicPr>
        <p:blipFill rotWithShape="1">
          <a:blip r:embed="rId2">
            <a:extLst>
              <a:ext uri="{28A0092B-C50C-407E-A947-70E740481C1C}">
                <a14:useLocalDpi xmlns:a14="http://schemas.microsoft.com/office/drawing/2010/main" val="0"/>
              </a:ext>
            </a:extLst>
          </a:blip>
          <a:srcRect l="2893" t="11574" r="3149" b="46115"/>
          <a:stretch/>
        </p:blipFill>
        <p:spPr bwMode="auto">
          <a:xfrm>
            <a:off x="3184256" y="4687513"/>
            <a:ext cx="5378837" cy="11303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06904" y="5834618"/>
            <a:ext cx="6087979" cy="646331"/>
          </a:xfrm>
          <a:prstGeom prst="rect">
            <a:avLst/>
          </a:prstGeom>
        </p:spPr>
        <p:txBody>
          <a:bodyPr wrap="square">
            <a:spAutoFit/>
          </a:bodyPr>
          <a:lstStyle/>
          <a:p>
            <a:r>
              <a:rPr lang="en-US" dirty="0">
                <a:solidFill>
                  <a:prstClr val="black">
                    <a:tint val="75000"/>
                  </a:prstClr>
                </a:solidFill>
              </a:rPr>
              <a:t>NTG Education &amp; Training Curriculum on Dementia and I/DD. ©  NTG </a:t>
            </a:r>
            <a:r>
              <a:rPr lang="en-US" dirty="0" smtClean="0">
                <a:solidFill>
                  <a:prstClr val="black">
                    <a:tint val="75000"/>
                  </a:prstClr>
                </a:solidFill>
              </a:rPr>
              <a:t>2014</a:t>
            </a:r>
            <a:endParaRPr lang="en-US" dirty="0"/>
          </a:p>
        </p:txBody>
      </p:sp>
    </p:spTree>
    <p:extLst>
      <p:ext uri="{BB962C8B-B14F-4D97-AF65-F5344CB8AC3E}">
        <p14:creationId xmlns:p14="http://schemas.microsoft.com/office/powerpoint/2010/main" val="103900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4424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2"/>
            <a:ext cx="7606427" cy="928144"/>
          </a:xfrm>
        </p:spPr>
        <p:txBody>
          <a:bodyPr/>
          <a:lstStyle/>
          <a:p>
            <a:r>
              <a:rPr lang="en-US" dirty="0" smtClean="0"/>
              <a:t>Aging Across the Lifespan</a:t>
            </a:r>
            <a:endParaRPr lang="en-US" dirty="0"/>
          </a:p>
        </p:txBody>
      </p:sp>
      <p:sp>
        <p:nvSpPr>
          <p:cNvPr id="3" name="Content Placeholder 2"/>
          <p:cNvSpPr>
            <a:spLocks noGrp="1"/>
          </p:cNvSpPr>
          <p:nvPr>
            <p:ph idx="1"/>
          </p:nvPr>
        </p:nvSpPr>
        <p:spPr>
          <a:xfrm>
            <a:off x="956667" y="1625445"/>
            <a:ext cx="7282212" cy="3950310"/>
          </a:xfrm>
        </p:spPr>
        <p:txBody>
          <a:bodyPr/>
          <a:lstStyle/>
          <a:p>
            <a:r>
              <a:rPr lang="en-US" sz="2000" dirty="0"/>
              <a:t>There are similar patterns of aging for all adults regardless of pre-existing disability.</a:t>
            </a:r>
            <a:br>
              <a:rPr lang="en-US" sz="2000" dirty="0"/>
            </a:br>
            <a:endParaRPr lang="en-US" sz="2000" dirty="0"/>
          </a:p>
          <a:p>
            <a:r>
              <a:rPr lang="en-US" sz="2000" dirty="0"/>
              <a:t>Genetics, lifestyle, environment, and attitude all influence health and well-being in old age.</a:t>
            </a:r>
            <a:br>
              <a:rPr lang="en-US" sz="2000" dirty="0"/>
            </a:br>
            <a:endParaRPr lang="en-US" sz="2000" dirty="0"/>
          </a:p>
          <a:p>
            <a:r>
              <a:rPr lang="en-US" sz="2000" dirty="0"/>
              <a:t>All adults need proper nutrition, hydration, and exercise</a:t>
            </a:r>
            <a:r>
              <a:rPr lang="en-US" sz="2000" dirty="0">
                <a:solidFill>
                  <a:srgbClr val="FF0000"/>
                </a:solidFill>
              </a:rPr>
              <a:t> </a:t>
            </a:r>
            <a:r>
              <a:rPr lang="en-US" sz="2000" dirty="0"/>
              <a:t>across the lifespan.</a:t>
            </a:r>
          </a:p>
          <a:p>
            <a:endParaRPr lang="en-US" dirty="0" smtClean="0"/>
          </a:p>
          <a:p>
            <a:endParaRPr lang="en-US" dirty="0"/>
          </a:p>
        </p:txBody>
      </p:sp>
      <p:pic>
        <p:nvPicPr>
          <p:cNvPr id="4098" name="Picture 2" descr="C:\Users\jlmiller\AppData\Local\Microsoft\Windows\INetCache\IE\LYJZL8SR\Happy-lad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6695" y="4042611"/>
            <a:ext cx="2850069" cy="199141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167063" y="6316579"/>
            <a:ext cx="673768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110010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Eight Dimensions of Wellness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0800" y="1901825"/>
            <a:ext cx="6114787" cy="3949700"/>
          </a:xfrm>
          <a:prstGeom prst="rect">
            <a:avLst/>
          </a:prstGeom>
        </p:spPr>
      </p:pic>
    </p:spTree>
    <p:extLst>
      <p:ext uri="{BB962C8B-B14F-4D97-AF65-F5344CB8AC3E}">
        <p14:creationId xmlns:p14="http://schemas.microsoft.com/office/powerpoint/2010/main" val="34599637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7" y="486721"/>
            <a:ext cx="7606427" cy="1359153"/>
          </a:xfrm>
        </p:spPr>
        <p:txBody>
          <a:bodyPr/>
          <a:lstStyle/>
          <a:p>
            <a:r>
              <a:rPr lang="en-US" dirty="0" smtClean="0"/>
              <a:t>Adopt a Lifespan Approach</a:t>
            </a:r>
            <a:endParaRPr lang="en-US" dirty="0"/>
          </a:p>
        </p:txBody>
      </p:sp>
      <p:sp>
        <p:nvSpPr>
          <p:cNvPr id="3" name="Content Placeholder 2"/>
          <p:cNvSpPr>
            <a:spLocks noGrp="1"/>
          </p:cNvSpPr>
          <p:nvPr>
            <p:ph idx="1"/>
          </p:nvPr>
        </p:nvSpPr>
        <p:spPr>
          <a:xfrm>
            <a:off x="956667" y="2080328"/>
            <a:ext cx="7282212" cy="3950310"/>
          </a:xfrm>
        </p:spPr>
        <p:txBody>
          <a:bodyPr>
            <a:normAutofit/>
          </a:bodyPr>
          <a:lstStyle/>
          <a:p>
            <a:endParaRPr lang="en-US" sz="2800" dirty="0" smtClean="0"/>
          </a:p>
          <a:p>
            <a:r>
              <a:rPr lang="en-US" sz="2800" dirty="0" smtClean="0"/>
              <a:t>Based on an understanding that what happens in childhood and young adulthood affects the quality of life in old age.</a:t>
            </a:r>
          </a:p>
          <a:p>
            <a:endParaRPr lang="en-US" sz="2800" dirty="0"/>
          </a:p>
          <a:p>
            <a:r>
              <a:rPr lang="en-US" sz="2800" dirty="0" smtClean="0"/>
              <a:t>It is never too late to make a difference, but the earlier we start the larger difference we can make.</a:t>
            </a:r>
            <a:endParaRPr lang="en-US" sz="2800" dirty="0"/>
          </a:p>
        </p:txBody>
      </p:sp>
    </p:spTree>
    <p:extLst>
      <p:ext uri="{BB962C8B-B14F-4D97-AF65-F5344CB8AC3E}">
        <p14:creationId xmlns:p14="http://schemas.microsoft.com/office/powerpoint/2010/main" val="1558512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t>
            </a:r>
            <a:r>
              <a:rPr lang="en-US" dirty="0" smtClean="0"/>
              <a:t>That Impact Healthy Aging</a:t>
            </a:r>
            <a:endParaRPr lang="en-US" dirty="0"/>
          </a:p>
        </p:txBody>
      </p:sp>
      <p:sp>
        <p:nvSpPr>
          <p:cNvPr id="3" name="Content Placeholder 2"/>
          <p:cNvSpPr>
            <a:spLocks noGrp="1"/>
          </p:cNvSpPr>
          <p:nvPr>
            <p:ph idx="1"/>
          </p:nvPr>
        </p:nvSpPr>
        <p:spPr>
          <a:xfrm>
            <a:off x="956667" y="2162174"/>
            <a:ext cx="7282212" cy="3771901"/>
          </a:xfrm>
        </p:spPr>
        <p:txBody>
          <a:bodyPr>
            <a:normAutofit fontScale="85000" lnSpcReduction="20000"/>
          </a:bodyPr>
          <a:lstStyle/>
          <a:p>
            <a:pPr marL="457200" indent="-457200">
              <a:lnSpc>
                <a:spcPct val="150000"/>
              </a:lnSpc>
              <a:buFont typeface="Arial" panose="020B0604020202020204" pitchFamily="34" charset="0"/>
              <a:buChar char="•"/>
            </a:pPr>
            <a:r>
              <a:rPr lang="en-US" sz="2800" dirty="0" smtClean="0">
                <a:ea typeface="Tahoma" panose="020B0604030504040204" pitchFamily="34" charset="0"/>
                <a:cs typeface="Tahoma" panose="020B0604030504040204" pitchFamily="34" charset="0"/>
              </a:rPr>
              <a:t>Long-term </a:t>
            </a:r>
            <a:r>
              <a:rPr lang="en-US" sz="2800" dirty="0">
                <a:ea typeface="Tahoma" panose="020B0604030504040204" pitchFamily="34" charset="0"/>
                <a:cs typeface="Tahoma" panose="020B0604030504040204" pitchFamily="34" charset="0"/>
              </a:rPr>
              <a:t>consequences of early-life therapeutic interventions (ex. Post polio syndrome)</a:t>
            </a:r>
          </a:p>
          <a:p>
            <a:pPr marL="457200" indent="-457200">
              <a:lnSpc>
                <a:spcPct val="150000"/>
              </a:lnSpc>
              <a:buFont typeface="Arial" panose="020B0604020202020204" pitchFamily="34" charset="0"/>
              <a:buChar char="•"/>
            </a:pPr>
            <a:r>
              <a:rPr lang="en-US" sz="2800" dirty="0" smtClean="0">
                <a:ea typeface="Tahoma" panose="020B0604030504040204" pitchFamily="34" charset="0"/>
                <a:cs typeface="Tahoma" panose="020B0604030504040204" pitchFamily="34" charset="0"/>
              </a:rPr>
              <a:t>Prolonged </a:t>
            </a:r>
            <a:r>
              <a:rPr lang="en-US" sz="2800" dirty="0">
                <a:ea typeface="Tahoma" panose="020B0604030504040204" pitchFamily="34" charset="0"/>
                <a:cs typeface="Tahoma" panose="020B0604030504040204" pitchFamily="34" charset="0"/>
              </a:rPr>
              <a:t>usage of medications and polypharmacy</a:t>
            </a:r>
          </a:p>
          <a:p>
            <a:pPr marL="342900" indent="-342900">
              <a:lnSpc>
                <a:spcPct val="150000"/>
              </a:lnSpc>
              <a:buFont typeface="Arial" panose="020B0604020202020204" pitchFamily="34" charset="0"/>
              <a:buChar char="•"/>
            </a:pPr>
            <a:r>
              <a:rPr lang="en-US" sz="2800" dirty="0">
                <a:ea typeface="Tahoma" panose="020B0604030504040204" pitchFamily="34" charset="0"/>
                <a:cs typeface="Tahoma" panose="020B0604030504040204" pitchFamily="34" charset="0"/>
              </a:rPr>
              <a:t>  Problems with accessing health services</a:t>
            </a:r>
          </a:p>
          <a:p>
            <a:pPr marL="342900" indent="-342900">
              <a:lnSpc>
                <a:spcPct val="150000"/>
              </a:lnSpc>
              <a:buFont typeface="Arial" panose="020B0604020202020204" pitchFamily="34" charset="0"/>
              <a:buChar char="•"/>
            </a:pPr>
            <a:r>
              <a:rPr lang="en-US" sz="2800" dirty="0">
                <a:ea typeface="Tahoma" panose="020B0604030504040204" pitchFamily="34" charset="0"/>
                <a:cs typeface="Tahoma" panose="020B0604030504040204" pitchFamily="34" charset="0"/>
              </a:rPr>
              <a:t>  Age-associated pathologies – such as dementia or heart issues</a:t>
            </a:r>
          </a:p>
          <a:p>
            <a:endParaRPr lang="en-US" dirty="0"/>
          </a:p>
        </p:txBody>
      </p:sp>
    </p:spTree>
    <p:extLst>
      <p:ext uri="{BB962C8B-B14F-4D97-AF65-F5344CB8AC3E}">
        <p14:creationId xmlns:p14="http://schemas.microsoft.com/office/powerpoint/2010/main" val="3100013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994819"/>
          </a:xfrm>
        </p:spPr>
        <p:txBody>
          <a:bodyPr/>
          <a:lstStyle/>
          <a:p>
            <a:r>
              <a:rPr lang="en-US" dirty="0" smtClean="0"/>
              <a:t>Chronic Health Conditions</a:t>
            </a:r>
            <a:endParaRPr lang="en-US" dirty="0"/>
          </a:p>
        </p:txBody>
      </p:sp>
      <p:sp>
        <p:nvSpPr>
          <p:cNvPr id="3" name="Content Placeholder 2"/>
          <p:cNvSpPr>
            <a:spLocks noGrp="1"/>
          </p:cNvSpPr>
          <p:nvPr>
            <p:ph idx="1"/>
          </p:nvPr>
        </p:nvSpPr>
        <p:spPr/>
        <p:txBody>
          <a:bodyPr>
            <a:normAutofit lnSpcReduction="10000"/>
          </a:bodyPr>
          <a:lstStyle/>
          <a:p>
            <a:pPr algn="ctr"/>
            <a:r>
              <a:rPr lang="en-US" sz="2800" dirty="0"/>
              <a:t>Heart disease</a:t>
            </a:r>
          </a:p>
          <a:p>
            <a:pPr algn="ctr"/>
            <a:r>
              <a:rPr lang="en-US" sz="2800" dirty="0"/>
              <a:t>Hypertension</a:t>
            </a:r>
          </a:p>
          <a:p>
            <a:pPr algn="ctr"/>
            <a:r>
              <a:rPr lang="en-US" sz="2800" dirty="0"/>
              <a:t>Diabetes</a:t>
            </a:r>
          </a:p>
          <a:p>
            <a:pPr algn="ctr"/>
            <a:r>
              <a:rPr lang="en-US" sz="2800" dirty="0"/>
              <a:t>Obesity</a:t>
            </a:r>
          </a:p>
          <a:p>
            <a:pPr algn="ctr"/>
            <a:r>
              <a:rPr lang="en-US" sz="2800" dirty="0"/>
              <a:t>Reduced mobility</a:t>
            </a:r>
          </a:p>
          <a:p>
            <a:pPr algn="ctr"/>
            <a:r>
              <a:rPr lang="en-US" sz="2800" dirty="0"/>
              <a:t>Bone demineralization </a:t>
            </a:r>
          </a:p>
          <a:p>
            <a:pPr algn="ctr"/>
            <a:r>
              <a:rPr lang="en-US" sz="2800" dirty="0"/>
              <a:t>Osteoporosis</a:t>
            </a:r>
          </a:p>
          <a:p>
            <a:pPr algn="ctr"/>
            <a:r>
              <a:rPr lang="en-US" sz="2800" dirty="0"/>
              <a:t>Thyroid disease</a:t>
            </a:r>
          </a:p>
          <a:p>
            <a:pPr algn="ctr"/>
            <a:r>
              <a:rPr lang="en-US" sz="2800" dirty="0"/>
              <a:t>Bowel obstructions</a:t>
            </a:r>
          </a:p>
          <a:p>
            <a:endParaRPr lang="en-US" dirty="0"/>
          </a:p>
        </p:txBody>
      </p:sp>
    </p:spTree>
    <p:extLst>
      <p:ext uri="{BB962C8B-B14F-4D97-AF65-F5344CB8AC3E}">
        <p14:creationId xmlns:p14="http://schemas.microsoft.com/office/powerpoint/2010/main" val="3428858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6666" y="395831"/>
            <a:ext cx="7606427" cy="2109244"/>
          </a:xfrm>
        </p:spPr>
        <p:txBody>
          <a:bodyPr>
            <a:normAutofit/>
          </a:bodyPr>
          <a:lstStyle/>
          <a:p>
            <a:r>
              <a:rPr lang="en-US" dirty="0" smtClean="0"/>
              <a:t>Impact of Aging on Those With Developmental Disabilities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1511" y="2523160"/>
            <a:ext cx="5489864" cy="3858590"/>
          </a:xfrm>
        </p:spPr>
      </p:pic>
    </p:spTree>
    <p:extLst>
      <p:ext uri="{BB962C8B-B14F-4D97-AF65-F5344CB8AC3E}">
        <p14:creationId xmlns:p14="http://schemas.microsoft.com/office/powerpoint/2010/main" val="3251102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NeMed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1159</TotalTime>
  <Words>1260</Words>
  <Application>Microsoft Office PowerPoint</Application>
  <PresentationFormat>On-screen Show (4:3)</PresentationFormat>
  <Paragraphs>219</Paragraphs>
  <Slides>30</Slides>
  <Notes>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NeMed_Presentation</vt:lpstr>
      <vt:lpstr>Planning for a Holistic Approach for Adult Life </vt:lpstr>
      <vt:lpstr>National Task Group  on Intellectual Disabilities and Dementia (NTG)</vt:lpstr>
      <vt:lpstr>How Do We Define “Aging”?</vt:lpstr>
      <vt:lpstr>Aging Across the Lifespan</vt:lpstr>
      <vt:lpstr>Eight Dimensions of Wellness</vt:lpstr>
      <vt:lpstr>Adopt a Lifespan Approach</vt:lpstr>
      <vt:lpstr>Factors That Impact Healthy Aging</vt:lpstr>
      <vt:lpstr>Chronic Health Conditions</vt:lpstr>
      <vt:lpstr>Impact of Aging on Those With Developmental Disabilities</vt:lpstr>
      <vt:lpstr>A Unique Situation</vt:lpstr>
      <vt:lpstr>Why is This Important?</vt:lpstr>
      <vt:lpstr>Down Syndrome and Alzheimer’s Disease</vt:lpstr>
      <vt:lpstr>What You Might Witness </vt:lpstr>
      <vt:lpstr>What Should be Ruled Out as Cause of Behavior or Cognitive Changes?</vt:lpstr>
      <vt:lpstr>Factors That May Affect Behavior</vt:lpstr>
      <vt:lpstr>Challenges to Healthy Aging to Those with DD</vt:lpstr>
      <vt:lpstr>Other Health Considerations</vt:lpstr>
      <vt:lpstr>Grief vs Depression</vt:lpstr>
      <vt:lpstr>Physical Symptoms of Grief</vt:lpstr>
      <vt:lpstr>Health Care Barriers</vt:lpstr>
      <vt:lpstr>My Health Passport </vt:lpstr>
      <vt:lpstr>Health Passport – Page 2</vt:lpstr>
      <vt:lpstr>General Health Screening</vt:lpstr>
      <vt:lpstr>Establish a Functioning Baseline </vt:lpstr>
      <vt:lpstr>Create Video or Photo Life Story</vt:lpstr>
      <vt:lpstr>What Can You Do to Address the Eight Dimensions of Wellness? </vt:lpstr>
      <vt:lpstr>Community Engagement</vt:lpstr>
      <vt:lpstr>Consider Employment </vt:lpstr>
      <vt:lpstr>Questions?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jlmiller</cp:lastModifiedBy>
  <cp:revision>78</cp:revision>
  <cp:lastPrinted>2020-03-21T18:38:32Z</cp:lastPrinted>
  <dcterms:created xsi:type="dcterms:W3CDTF">2014-09-17T15:14:42Z</dcterms:created>
  <dcterms:modified xsi:type="dcterms:W3CDTF">2020-03-21T19:30:03Z</dcterms:modified>
</cp:coreProperties>
</file>