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64" r:id="rId3"/>
    <p:sldId id="256" r:id="rId4"/>
    <p:sldId id="268" r:id="rId5"/>
    <p:sldId id="269" r:id="rId6"/>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905" autoAdjust="0"/>
  </p:normalViewPr>
  <p:slideViewPr>
    <p:cSldViewPr>
      <p:cViewPr varScale="1">
        <p:scale>
          <a:sx n="82" d="100"/>
          <a:sy n="82" d="100"/>
        </p:scale>
        <p:origin x="171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28654ED7-316F-43DC-92C0-31CA84841211}" type="datetimeFigureOut">
              <a:rPr lang="en-US" smtClean="0"/>
              <a:t>1/16/2020</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57380DBB-3A0E-489F-BC57-A4F66A600CB1}" type="slidenum">
              <a:rPr lang="en-US" smtClean="0"/>
              <a:t>‹#›</a:t>
            </a:fld>
            <a:endParaRPr lang="en-US"/>
          </a:p>
        </p:txBody>
      </p:sp>
    </p:spTree>
    <p:extLst>
      <p:ext uri="{BB962C8B-B14F-4D97-AF65-F5344CB8AC3E}">
        <p14:creationId xmlns:p14="http://schemas.microsoft.com/office/powerpoint/2010/main" val="2931647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380DBB-3A0E-489F-BC57-A4F66A600CB1}" type="slidenum">
              <a:rPr lang="en-US" smtClean="0"/>
              <a:t>1</a:t>
            </a:fld>
            <a:endParaRPr lang="en-US"/>
          </a:p>
        </p:txBody>
      </p:sp>
    </p:spTree>
    <p:extLst>
      <p:ext uri="{BB962C8B-B14F-4D97-AF65-F5344CB8AC3E}">
        <p14:creationId xmlns:p14="http://schemas.microsoft.com/office/powerpoint/2010/main" val="288804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People come to me at all stages and I’m always pleased when they ask me, “where do I start?”  This pyramid is an oversimplification, but it will suffice as a starting point.</a:t>
            </a:r>
          </a:p>
          <a:p>
            <a:endParaRPr lang="en-US" baseline="0" dirty="0" smtClean="0"/>
          </a:p>
          <a:p>
            <a:r>
              <a:rPr lang="en-US" baseline="0" dirty="0" smtClean="0"/>
              <a:t>It’s loosely based on your age and stage, and it’s based on building a firm foundation from the ground up:</a:t>
            </a:r>
          </a:p>
          <a:p>
            <a:endParaRPr lang="en-US" baseline="0" dirty="0" smtClean="0"/>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n-US" b="1" baseline="0" dirty="0" smtClean="0"/>
              <a:t>Risk Management:</a:t>
            </a:r>
            <a:r>
              <a:rPr lang="en-US" baseline="0" dirty="0" smtClean="0"/>
              <a:t> </a:t>
            </a:r>
            <a:r>
              <a:rPr lang="en-US" b="0" baseline="0" dirty="0" smtClean="0">
                <a:solidFill>
                  <a:schemeClr val="tx1"/>
                </a:solidFill>
              </a:rPr>
              <a:t>Risk Management is planning for the worst.  It should be revisited and re-tested every time you review your financial plan.  </a:t>
            </a:r>
          </a:p>
          <a:p>
            <a:pPr marL="685800" marR="0" lvl="1" indent="-228600" algn="l" defTabSz="914400" rtl="0" eaLnBrk="1" fontAlgn="auto" latinLnBrk="0" hangingPunct="1">
              <a:lnSpc>
                <a:spcPct val="100000"/>
              </a:lnSpc>
              <a:spcBef>
                <a:spcPts val="0"/>
              </a:spcBef>
              <a:spcAft>
                <a:spcPts val="0"/>
              </a:spcAft>
              <a:buClrTx/>
              <a:buSzTx/>
              <a:buFontTx/>
              <a:buAutoNum type="arabicParenR"/>
              <a:tabLst/>
              <a:defRPr/>
            </a:pPr>
            <a:r>
              <a:rPr lang="en-US" b="0" baseline="0" dirty="0" smtClean="0">
                <a:solidFill>
                  <a:schemeClr val="tx1"/>
                </a:solidFill>
              </a:rPr>
              <a:t>You cannot possibly take all risk away, but to some extent you can predict and provide for it</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2) </a:t>
            </a:r>
            <a:r>
              <a:rPr lang="en-US" b="1" baseline="0" dirty="0" smtClean="0"/>
              <a:t>Asset Accumulation </a:t>
            </a:r>
            <a:r>
              <a:rPr lang="en-US" baseline="0" dirty="0" smtClean="0"/>
              <a:t>is what most people think of when they think of financial planning—</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	A) we calculate what you have,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	B) calculate what you need and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	C) talk about what it’s going to take to get there.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Of course, it never works out exactly the way we planned, which is where regular follow-up comes into play.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 lot of what we do in this phase is manage expectations and behaviors with respect to investments.  </a:t>
            </a:r>
            <a:r>
              <a:rPr lang="en-US" b="1" baseline="0" dirty="0" smtClean="0"/>
              <a:t>One particular behavior that people tend to avoid is planning for “unexpected” events.  A good planner not only stress tests your portfolio, but also your “ideas” about how life may or may not work out.  </a:t>
            </a:r>
            <a:endParaRPr lang="en-US" b="1" baseline="0" dirty="0" smtClean="0">
              <a:solidFill>
                <a:schemeClr val="tx1"/>
              </a:solidFill>
            </a:endParaRPr>
          </a:p>
          <a:p>
            <a:endParaRPr lang="en-US" baseline="0" dirty="0" smtClean="0"/>
          </a:p>
          <a:p>
            <a:r>
              <a:rPr lang="en-US" b="0" u="none" baseline="0" dirty="0" smtClean="0"/>
              <a:t>3) </a:t>
            </a:r>
            <a:r>
              <a:rPr lang="en-US" b="1" u="none" baseline="0" dirty="0" smtClean="0"/>
              <a:t>Asset Preservation </a:t>
            </a:r>
            <a:r>
              <a:rPr lang="en-US" b="0" u="none" baseline="0" dirty="0" smtClean="0"/>
              <a:t>Phase.  This is where we calculate your liquidity and income needs and protect that cash flow with asset preservation techniques—it’s important to engage a client’s WHOLE team here, clients shouldn’t go it alone and need to be encouraged to communicate about what’s going on with their health and wealth concerns, with their financial advisor, lawyer and CPA.</a:t>
            </a:r>
          </a:p>
          <a:p>
            <a:endParaRPr lang="en-US" b="0" u="none" baseline="0" dirty="0" smtClean="0"/>
          </a:p>
          <a:p>
            <a:r>
              <a:rPr lang="en-US" b="0" u="none" baseline="0" dirty="0" smtClean="0"/>
              <a:t>4) </a:t>
            </a:r>
            <a:r>
              <a:rPr lang="en-US" b="1" u="none" baseline="0" dirty="0" smtClean="0"/>
              <a:t>Legacy Planning </a:t>
            </a:r>
            <a:r>
              <a:rPr lang="en-US" b="0" u="none" baseline="0" dirty="0" smtClean="0"/>
              <a:t>Phase. For higher net-worth clients, this is where they are likely to put into place philanthropic gifting, family governance and, for the ultra high net worth clients (over $25mm), they are likely to need some family office resources. </a:t>
            </a:r>
          </a:p>
          <a:p>
            <a:r>
              <a:rPr lang="en-US" b="0" u="none" baseline="0" dirty="0" smtClean="0"/>
              <a:t>	</a:t>
            </a:r>
          </a:p>
          <a:p>
            <a:r>
              <a:rPr lang="en-US" b="0" u="none" baseline="0" dirty="0" smtClean="0"/>
              <a:t>5) </a:t>
            </a:r>
            <a:r>
              <a:rPr lang="en-US" b="1" u="none" baseline="0" dirty="0" smtClean="0"/>
              <a:t>Crisis Planning </a:t>
            </a:r>
            <a:r>
              <a:rPr lang="en-US" b="0" u="none" baseline="0" dirty="0" smtClean="0"/>
              <a:t>Phase.  The Crisis Planning phase is what happens when your client either doesn’t have a plan or their plan wasn’t multi-dimensional enough to keep them out of a crisis situation.  </a:t>
            </a:r>
          </a:p>
          <a:p>
            <a:endParaRPr lang="en-US" b="0" u="none" baseline="0" dirty="0" smtClean="0"/>
          </a:p>
          <a:p>
            <a:r>
              <a:rPr lang="en-US" b="0" u="none" baseline="0" dirty="0" smtClean="0"/>
              <a:t>6) Ideally, you want to work with a professional who understands and can operate in all of these levels, but DO be aware of conflicts of interest that could arise from people’s recommendations along the way.</a:t>
            </a:r>
          </a:p>
          <a:p>
            <a:endParaRPr lang="en-US" baseline="0" dirty="0" smtClean="0"/>
          </a:p>
        </p:txBody>
      </p:sp>
      <p:sp>
        <p:nvSpPr>
          <p:cNvPr id="4" name="Slide Number Placeholder 3"/>
          <p:cNvSpPr>
            <a:spLocks noGrp="1"/>
          </p:cNvSpPr>
          <p:nvPr>
            <p:ph type="sldNum" sz="quarter" idx="10"/>
          </p:nvPr>
        </p:nvSpPr>
        <p:spPr/>
        <p:txBody>
          <a:bodyPr/>
          <a:lstStyle/>
          <a:p>
            <a:fld id="{57380DBB-3A0E-489F-BC57-A4F66A600CB1}" type="slidenum">
              <a:rPr lang="en-US" smtClean="0"/>
              <a:t>2</a:t>
            </a:fld>
            <a:endParaRPr lang="en-US"/>
          </a:p>
        </p:txBody>
      </p:sp>
    </p:spTree>
    <p:extLst>
      <p:ext uri="{BB962C8B-B14F-4D97-AF65-F5344CB8AC3E}">
        <p14:creationId xmlns:p14="http://schemas.microsoft.com/office/powerpoint/2010/main" val="1613899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way to look at what</a:t>
            </a:r>
            <a:r>
              <a:rPr lang="en-US" baseline="0" dirty="0" smtClean="0"/>
              <a:t> you should be doing when is by thinking about yourself, your spouse, your children and your parents and simply applying it to where YOU are in your life.  </a:t>
            </a:r>
          </a:p>
          <a:p>
            <a:endParaRPr lang="en-US" baseline="0" dirty="0" smtClean="0"/>
          </a:p>
          <a:p>
            <a:r>
              <a:rPr lang="en-US" b="1" u="sng" baseline="0" dirty="0" smtClean="0"/>
              <a:t>Early in your lives</a:t>
            </a:r>
            <a:r>
              <a:rPr lang="en-US" baseline="0" dirty="0" smtClean="0"/>
              <a:t>, proper titling and risk management techniques will go a long way toward preserving and transferring wealth.  It’s also a good time to establish good money habits, such as knowing your numbers—starting with your income and expenses.  This is usually where people are building out levels 1-2 of the previous slide.  This is ALSO the time when you may have younger children who might have special needs which requires the use of ABLE plans or Special Needs Trusts, which Diane will touch on today.</a:t>
            </a:r>
          </a:p>
          <a:p>
            <a:endParaRPr lang="en-US" baseline="0" dirty="0" smtClean="0"/>
          </a:p>
          <a:p>
            <a:r>
              <a:rPr lang="en-US" b="1" u="sng" baseline="0" dirty="0" smtClean="0"/>
              <a:t>Typically, as my clients approach the age of 45</a:t>
            </a:r>
            <a:r>
              <a:rPr lang="en-US" baseline="0" dirty="0" smtClean="0"/>
              <a:t>, we start planning for their own care, I’d be happy to address those options during Q&amp;A.</a:t>
            </a:r>
          </a:p>
          <a:p>
            <a:endParaRPr lang="en-US" baseline="0" dirty="0" smtClean="0"/>
          </a:p>
          <a:p>
            <a:r>
              <a:rPr lang="en-US" baseline="0" dirty="0" smtClean="0"/>
              <a:t>I’d be happy to discuss them during Q&amp;A or after the presentation, but generally speaking there are a growing number of options for the average, healthy mid-life person and there are even more options for veterans. </a:t>
            </a:r>
          </a:p>
          <a:p>
            <a:pPr marL="0" indent="0">
              <a:buNone/>
            </a:pPr>
            <a:endParaRPr lang="en-US" baseline="0" dirty="0" smtClean="0"/>
          </a:p>
          <a:p>
            <a:endParaRPr lang="en-US" b="1" baseline="0" dirty="0" smtClean="0"/>
          </a:p>
          <a:p>
            <a:endParaRPr lang="en-US" baseline="0" dirty="0" smtClean="0"/>
          </a:p>
        </p:txBody>
      </p:sp>
      <p:sp>
        <p:nvSpPr>
          <p:cNvPr id="4" name="Slide Number Placeholder 3"/>
          <p:cNvSpPr>
            <a:spLocks noGrp="1"/>
          </p:cNvSpPr>
          <p:nvPr>
            <p:ph type="sldNum" sz="quarter" idx="10"/>
          </p:nvPr>
        </p:nvSpPr>
        <p:spPr/>
        <p:txBody>
          <a:bodyPr/>
          <a:lstStyle/>
          <a:p>
            <a:fld id="{57380DBB-3A0E-489F-BC57-A4F66A600CB1}" type="slidenum">
              <a:rPr lang="en-US" smtClean="0"/>
              <a:t>3</a:t>
            </a:fld>
            <a:endParaRPr lang="en-US"/>
          </a:p>
        </p:txBody>
      </p:sp>
    </p:spTree>
    <p:extLst>
      <p:ext uri="{BB962C8B-B14F-4D97-AF65-F5344CB8AC3E}">
        <p14:creationId xmlns:p14="http://schemas.microsoft.com/office/powerpoint/2010/main" val="2447692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395" indent="-232395">
              <a:buAutoNum type="arabicParenR"/>
            </a:pPr>
            <a:r>
              <a:rPr lang="en-US" baseline="0" dirty="0" smtClean="0"/>
              <a:t>No matter what phase of planning you are in, you should surround yourself with competent professionals who have a variety of expertise, who answer your phone calls/emails in a timely manner and who have a HEART for your family and your situation.  </a:t>
            </a:r>
          </a:p>
          <a:p>
            <a:pPr marL="232395" indent="-232395">
              <a:buAutoNum type="arabicParenR"/>
            </a:pPr>
            <a:endParaRPr lang="en-US" baseline="0" dirty="0" smtClean="0"/>
          </a:p>
          <a:p>
            <a:pPr marL="232395" indent="-232395">
              <a:buAutoNum type="arabicParenR"/>
            </a:pPr>
            <a:r>
              <a:rPr lang="en-US" baseline="0" dirty="0" smtClean="0"/>
              <a:t>A few things to consider when putting together your professional team:</a:t>
            </a:r>
          </a:p>
          <a:p>
            <a:pPr marL="232395" indent="-232395">
              <a:buAutoNum type="arabicParenR"/>
            </a:pPr>
            <a:endParaRPr lang="en-US" baseline="0" dirty="0" smtClean="0"/>
          </a:p>
          <a:p>
            <a:pPr marL="1146795" lvl="2" indent="-232395">
              <a:buAutoNum type="arabicParenR"/>
            </a:pPr>
            <a:r>
              <a:rPr lang="en-US" baseline="0" dirty="0" smtClean="0"/>
              <a:t>Financial Advisor (see designations)---investments AND insurance (beware possible conflicts of interest in making recommendations)</a:t>
            </a:r>
          </a:p>
          <a:p>
            <a:pPr marL="1146795" lvl="2" indent="-232395">
              <a:buAutoNum type="arabicParenR"/>
            </a:pPr>
            <a:r>
              <a:rPr lang="en-US" baseline="0" dirty="0" smtClean="0"/>
              <a:t>Elder Lawyer or Special Needs Attorney </a:t>
            </a:r>
          </a:p>
          <a:p>
            <a:pPr marL="1146795" lvl="2" indent="-232395">
              <a:buAutoNum type="arabicParenR"/>
            </a:pPr>
            <a:r>
              <a:rPr lang="en-US" baseline="0" dirty="0" smtClean="0"/>
              <a:t>CPA</a:t>
            </a:r>
          </a:p>
          <a:p>
            <a:pPr marL="914400" lvl="2" indent="0">
              <a:buNone/>
            </a:pPr>
            <a:endParaRPr lang="en-US" baseline="0" dirty="0" smtClean="0"/>
          </a:p>
          <a:p>
            <a:r>
              <a:rPr lang="en-US" baseline="0" dirty="0" smtClean="0"/>
              <a:t>3) BE prepared!</a:t>
            </a:r>
          </a:p>
          <a:p>
            <a:r>
              <a:rPr lang="en-US" baseline="0" dirty="0" smtClean="0"/>
              <a:t>	1) Bring the documents that you are asked to bring—it feels invasive, but gives your practitioner a better picture of your situation</a:t>
            </a:r>
          </a:p>
          <a:p>
            <a:r>
              <a:rPr lang="en-US" baseline="0" dirty="0" smtClean="0"/>
              <a:t>	2) Bring a trusted family member if you are alone</a:t>
            </a:r>
          </a:p>
          <a:p>
            <a:r>
              <a:rPr lang="en-US" baseline="0" dirty="0" smtClean="0"/>
              <a:t>	3) Think about what you want the outcome to be and communicate it, let the professionals take the mechanics off of your plate</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57380DBB-3A0E-489F-BC57-A4F66A600CB1}" type="slidenum">
              <a:rPr lang="en-US" smtClean="0"/>
              <a:t>4</a:t>
            </a:fld>
            <a:endParaRPr lang="en-US"/>
          </a:p>
        </p:txBody>
      </p:sp>
    </p:spTree>
    <p:extLst>
      <p:ext uri="{BB962C8B-B14F-4D97-AF65-F5344CB8AC3E}">
        <p14:creationId xmlns:p14="http://schemas.microsoft.com/office/powerpoint/2010/main" val="2836224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9BBAC3-7B72-4A74-AC83-D460F707C00E}"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BB936-4FF7-49C9-AF97-14A67AFEAD57}" type="slidenum">
              <a:rPr lang="en-US" smtClean="0"/>
              <a:t>‹#›</a:t>
            </a:fld>
            <a:endParaRPr lang="en-US"/>
          </a:p>
        </p:txBody>
      </p:sp>
    </p:spTree>
    <p:extLst>
      <p:ext uri="{BB962C8B-B14F-4D97-AF65-F5344CB8AC3E}">
        <p14:creationId xmlns:p14="http://schemas.microsoft.com/office/powerpoint/2010/main" val="1411730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BBAC3-7B72-4A74-AC83-D460F707C00E}"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BB936-4FF7-49C9-AF97-14A67AFEAD57}" type="slidenum">
              <a:rPr lang="en-US" smtClean="0"/>
              <a:t>‹#›</a:t>
            </a:fld>
            <a:endParaRPr lang="en-US"/>
          </a:p>
        </p:txBody>
      </p:sp>
    </p:spTree>
    <p:extLst>
      <p:ext uri="{BB962C8B-B14F-4D97-AF65-F5344CB8AC3E}">
        <p14:creationId xmlns:p14="http://schemas.microsoft.com/office/powerpoint/2010/main" val="3062944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BBAC3-7B72-4A74-AC83-D460F707C00E}"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BB936-4FF7-49C9-AF97-14A67AFEAD57}" type="slidenum">
              <a:rPr lang="en-US" smtClean="0"/>
              <a:t>‹#›</a:t>
            </a:fld>
            <a:endParaRPr lang="en-US"/>
          </a:p>
        </p:txBody>
      </p:sp>
    </p:spTree>
    <p:extLst>
      <p:ext uri="{BB962C8B-B14F-4D97-AF65-F5344CB8AC3E}">
        <p14:creationId xmlns:p14="http://schemas.microsoft.com/office/powerpoint/2010/main" val="1790049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BBAC3-7B72-4A74-AC83-D460F707C00E}"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BB936-4FF7-49C9-AF97-14A67AFEAD57}" type="slidenum">
              <a:rPr lang="en-US" smtClean="0"/>
              <a:t>‹#›</a:t>
            </a:fld>
            <a:endParaRPr lang="en-US"/>
          </a:p>
        </p:txBody>
      </p:sp>
    </p:spTree>
    <p:extLst>
      <p:ext uri="{BB962C8B-B14F-4D97-AF65-F5344CB8AC3E}">
        <p14:creationId xmlns:p14="http://schemas.microsoft.com/office/powerpoint/2010/main" val="3588434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9BBAC3-7B72-4A74-AC83-D460F707C00E}"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BB936-4FF7-49C9-AF97-14A67AFEAD57}" type="slidenum">
              <a:rPr lang="en-US" smtClean="0"/>
              <a:t>‹#›</a:t>
            </a:fld>
            <a:endParaRPr lang="en-US"/>
          </a:p>
        </p:txBody>
      </p:sp>
    </p:spTree>
    <p:extLst>
      <p:ext uri="{BB962C8B-B14F-4D97-AF65-F5344CB8AC3E}">
        <p14:creationId xmlns:p14="http://schemas.microsoft.com/office/powerpoint/2010/main" val="3818599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9BBAC3-7B72-4A74-AC83-D460F707C00E}"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BB936-4FF7-49C9-AF97-14A67AFEAD57}" type="slidenum">
              <a:rPr lang="en-US" smtClean="0"/>
              <a:t>‹#›</a:t>
            </a:fld>
            <a:endParaRPr lang="en-US"/>
          </a:p>
        </p:txBody>
      </p:sp>
    </p:spTree>
    <p:extLst>
      <p:ext uri="{BB962C8B-B14F-4D97-AF65-F5344CB8AC3E}">
        <p14:creationId xmlns:p14="http://schemas.microsoft.com/office/powerpoint/2010/main" val="2856209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9BBAC3-7B72-4A74-AC83-D460F707C00E}" type="datetimeFigureOut">
              <a:rPr lang="en-US" smtClean="0"/>
              <a:t>1/16/2020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2BB936-4FF7-49C9-AF97-14A67AFEAD57}" type="slidenum">
              <a:rPr lang="en-US" smtClean="0"/>
              <a:t>‹#›</a:t>
            </a:fld>
            <a:endParaRPr lang="en-US"/>
          </a:p>
        </p:txBody>
      </p:sp>
    </p:spTree>
    <p:extLst>
      <p:ext uri="{BB962C8B-B14F-4D97-AF65-F5344CB8AC3E}">
        <p14:creationId xmlns:p14="http://schemas.microsoft.com/office/powerpoint/2010/main" val="1832649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9BBAC3-7B72-4A74-AC83-D460F707C00E}" type="datetimeFigureOut">
              <a:rPr lang="en-US" smtClean="0"/>
              <a:t>1/16/2020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2BB936-4FF7-49C9-AF97-14A67AFEAD57}" type="slidenum">
              <a:rPr lang="en-US" smtClean="0"/>
              <a:t>‹#›</a:t>
            </a:fld>
            <a:endParaRPr lang="en-US"/>
          </a:p>
        </p:txBody>
      </p:sp>
    </p:spTree>
    <p:extLst>
      <p:ext uri="{BB962C8B-B14F-4D97-AF65-F5344CB8AC3E}">
        <p14:creationId xmlns:p14="http://schemas.microsoft.com/office/powerpoint/2010/main" val="678502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9BBAC3-7B72-4A74-AC83-D460F707C00E}" type="datetimeFigureOut">
              <a:rPr lang="en-US" smtClean="0"/>
              <a:t>1/16/2020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2BB936-4FF7-49C9-AF97-14A67AFEAD57}" type="slidenum">
              <a:rPr lang="en-US" smtClean="0"/>
              <a:t>‹#›</a:t>
            </a:fld>
            <a:endParaRPr lang="en-US"/>
          </a:p>
        </p:txBody>
      </p:sp>
    </p:spTree>
    <p:extLst>
      <p:ext uri="{BB962C8B-B14F-4D97-AF65-F5344CB8AC3E}">
        <p14:creationId xmlns:p14="http://schemas.microsoft.com/office/powerpoint/2010/main" val="4262279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BBAC3-7B72-4A74-AC83-D460F707C00E}"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BB936-4FF7-49C9-AF97-14A67AFEAD57}" type="slidenum">
              <a:rPr lang="en-US" smtClean="0"/>
              <a:t>‹#›</a:t>
            </a:fld>
            <a:endParaRPr lang="en-US"/>
          </a:p>
        </p:txBody>
      </p:sp>
    </p:spTree>
    <p:extLst>
      <p:ext uri="{BB962C8B-B14F-4D97-AF65-F5344CB8AC3E}">
        <p14:creationId xmlns:p14="http://schemas.microsoft.com/office/powerpoint/2010/main" val="3451005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BBAC3-7B72-4A74-AC83-D460F707C00E}"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BB936-4FF7-49C9-AF97-14A67AFEAD57}" type="slidenum">
              <a:rPr lang="en-US" smtClean="0"/>
              <a:t>‹#›</a:t>
            </a:fld>
            <a:endParaRPr lang="en-US"/>
          </a:p>
        </p:txBody>
      </p:sp>
    </p:spTree>
    <p:extLst>
      <p:ext uri="{BB962C8B-B14F-4D97-AF65-F5344CB8AC3E}">
        <p14:creationId xmlns:p14="http://schemas.microsoft.com/office/powerpoint/2010/main" val="1016629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9BBAC3-7B72-4A74-AC83-D460F707C00E}" type="datetimeFigureOut">
              <a:rPr lang="en-US" smtClean="0"/>
              <a:t>1/16/2020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2BB936-4FF7-49C9-AF97-14A67AFEAD57}" type="slidenum">
              <a:rPr lang="en-US" smtClean="0"/>
              <a:t>‹#›</a:t>
            </a:fld>
            <a:endParaRPr lang="en-US"/>
          </a:p>
        </p:txBody>
      </p:sp>
    </p:spTree>
    <p:extLst>
      <p:ext uri="{BB962C8B-B14F-4D97-AF65-F5344CB8AC3E}">
        <p14:creationId xmlns:p14="http://schemas.microsoft.com/office/powerpoint/2010/main" val="2489288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icole.clark@morganstanley.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Nicole.clark@morganstanley.com"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14800" y="1295400"/>
            <a:ext cx="4584177" cy="1143000"/>
          </a:xfrm>
        </p:spPr>
        <p:txBody>
          <a:bodyPr/>
          <a:lstStyle/>
          <a:p>
            <a:pPr algn="l"/>
            <a:r>
              <a:rPr lang="en-US" dirty="0" smtClean="0">
                <a:solidFill>
                  <a:schemeClr val="accent1">
                    <a:lumMod val="75000"/>
                  </a:schemeClr>
                </a:solidFill>
                <a:effectLst>
                  <a:outerShdw blurRad="38100" dist="38100" dir="2700000" algn="tl">
                    <a:srgbClr val="000000">
                      <a:alpha val="43137"/>
                    </a:srgbClr>
                  </a:outerShdw>
                </a:effectLst>
              </a:rPr>
              <a:t>Planning for Care</a:t>
            </a:r>
            <a:endParaRPr lang="en-US" dirty="0">
              <a:solidFill>
                <a:schemeClr val="accent1">
                  <a:lumMod val="75000"/>
                </a:schemeClr>
              </a:solidFill>
              <a:effectLst>
                <a:outerShdw blurRad="38100" dist="38100" dir="2700000" algn="tl">
                  <a:srgbClr val="000000">
                    <a:alpha val="43137"/>
                  </a:srgbClr>
                </a:outerShdw>
              </a:effectLst>
            </a:endParaRPr>
          </a:p>
        </p:txBody>
      </p:sp>
      <p:sp>
        <p:nvSpPr>
          <p:cNvPr id="8" name="TextBox 7"/>
          <p:cNvSpPr txBox="1"/>
          <p:nvPr/>
        </p:nvSpPr>
        <p:spPr>
          <a:xfrm>
            <a:off x="4114801" y="2759125"/>
            <a:ext cx="4800600" cy="3354765"/>
          </a:xfrm>
          <a:prstGeom prst="rect">
            <a:avLst/>
          </a:prstGeom>
          <a:noFill/>
        </p:spPr>
        <p:txBody>
          <a:bodyPr wrap="square" rtlCol="0">
            <a:spAutoFit/>
          </a:bodyPr>
          <a:lstStyle/>
          <a:p>
            <a:r>
              <a:rPr lang="en-US" sz="3200" dirty="0" smtClean="0"/>
              <a:t>Nicci Lindsey-Clark, CFP®</a:t>
            </a:r>
          </a:p>
          <a:p>
            <a:r>
              <a:rPr lang="en-US" sz="2000" dirty="0" smtClean="0"/>
              <a:t>Financial Advisor</a:t>
            </a:r>
          </a:p>
          <a:p>
            <a:r>
              <a:rPr lang="en-US" sz="2000" dirty="0" smtClean="0"/>
              <a:t>The Omaha Group at Morgan Stanley</a:t>
            </a:r>
          </a:p>
          <a:p>
            <a:r>
              <a:rPr lang="en-US" sz="2000" dirty="0" smtClean="0"/>
              <a:t>Morgan Stanley Wealth Management</a:t>
            </a:r>
          </a:p>
          <a:p>
            <a:r>
              <a:rPr lang="en-US" sz="2000" dirty="0" smtClean="0"/>
              <a:t>13625 California Street / Suite 400</a:t>
            </a:r>
          </a:p>
          <a:p>
            <a:r>
              <a:rPr lang="en-US" sz="2000" dirty="0" smtClean="0"/>
              <a:t>Omaha, NE 68154</a:t>
            </a:r>
          </a:p>
          <a:p>
            <a:r>
              <a:rPr lang="en-US" sz="2000" dirty="0" smtClean="0"/>
              <a:t>402-399-6167 </a:t>
            </a:r>
          </a:p>
          <a:p>
            <a:r>
              <a:rPr lang="en-US" sz="2000" dirty="0">
                <a:hlinkClick r:id="rId3"/>
              </a:rPr>
              <a:t>n</a:t>
            </a:r>
            <a:r>
              <a:rPr lang="en-US" sz="2000" dirty="0" smtClean="0">
                <a:hlinkClick r:id="rId3"/>
              </a:rPr>
              <a:t>icole.clark@morganstanley.com</a:t>
            </a:r>
            <a:r>
              <a:rPr lang="en-US" sz="2000" dirty="0" smtClean="0"/>
              <a:t> </a:t>
            </a:r>
          </a:p>
          <a:p>
            <a:r>
              <a:rPr lang="en-US" sz="2000" dirty="0" smtClean="0"/>
              <a:t>NMLS ID 1282648</a:t>
            </a:r>
          </a:p>
          <a:p>
            <a:endParaRPr lang="en-US" sz="2000" dirty="0"/>
          </a:p>
        </p:txBody>
      </p:sp>
      <p:pic>
        <p:nvPicPr>
          <p:cNvPr id="1026" name="Picture 2" descr="\\stor25ncs3.new-york.ms.com\s21134\Nicole.Clark2\My Pictures\20190806_cc_0403-Edit.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5909" y="1598991"/>
            <a:ext cx="3146475" cy="407274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8724" y="457200"/>
            <a:ext cx="3073660" cy="454656"/>
          </a:xfrm>
          <a:prstGeom prst="rect">
            <a:avLst/>
          </a:prstGeom>
        </p:spPr>
      </p:pic>
    </p:spTree>
    <p:extLst>
      <p:ext uri="{BB962C8B-B14F-4D97-AF65-F5344CB8AC3E}">
        <p14:creationId xmlns:p14="http://schemas.microsoft.com/office/powerpoint/2010/main" val="4099682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964" y="284577"/>
            <a:ext cx="8229600" cy="1143000"/>
          </a:xfrm>
        </p:spPr>
        <p:txBody>
          <a:bodyPr>
            <a:noAutofit/>
          </a:bodyPr>
          <a:lstStyle/>
          <a:p>
            <a:r>
              <a:rPr lang="en-US" sz="4000" dirty="0" smtClean="0"/>
              <a:t>Financial Planning Evolution</a:t>
            </a:r>
            <a:br>
              <a:rPr lang="en-US" sz="4000" dirty="0" smtClean="0"/>
            </a:br>
            <a:endParaRPr lang="en-US" sz="4000" i="1" dirty="0"/>
          </a:p>
        </p:txBody>
      </p:sp>
      <p:grpSp>
        <p:nvGrpSpPr>
          <p:cNvPr id="24" name="Group 23"/>
          <p:cNvGrpSpPr/>
          <p:nvPr/>
        </p:nvGrpSpPr>
        <p:grpSpPr>
          <a:xfrm>
            <a:off x="1102095" y="5070901"/>
            <a:ext cx="6939805" cy="1448326"/>
            <a:chOff x="1104899" y="5104874"/>
            <a:chExt cx="6934200" cy="1276446"/>
          </a:xfrm>
        </p:grpSpPr>
        <p:sp>
          <p:nvSpPr>
            <p:cNvPr id="13" name="Trapezoid 12"/>
            <p:cNvSpPr/>
            <p:nvPr/>
          </p:nvSpPr>
          <p:spPr>
            <a:xfrm>
              <a:off x="1104899" y="5104874"/>
              <a:ext cx="6934200" cy="1276446"/>
            </a:xfrm>
            <a:prstGeom prst="trapezoid">
              <a:avLst/>
            </a:prstGeom>
            <a:solidFill>
              <a:srgbClr val="CC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887218" y="5247464"/>
              <a:ext cx="3429000" cy="400110"/>
            </a:xfrm>
            <a:prstGeom prst="rect">
              <a:avLst/>
            </a:prstGeom>
            <a:noFill/>
          </p:spPr>
          <p:txBody>
            <a:bodyPr wrap="square" rtlCol="0">
              <a:spAutoFit/>
            </a:bodyPr>
            <a:lstStyle/>
            <a:p>
              <a:pPr algn="ctr"/>
              <a:r>
                <a:rPr lang="en-US" sz="2000" b="1" u="sng" dirty="0" smtClean="0">
                  <a:solidFill>
                    <a:schemeClr val="bg1"/>
                  </a:solidFill>
                  <a:effectLst>
                    <a:outerShdw blurRad="38100" dist="38100" dir="2700000" algn="tl">
                      <a:srgbClr val="000000">
                        <a:alpha val="43137"/>
                      </a:srgbClr>
                    </a:outerShdw>
                  </a:effectLst>
                </a:rPr>
                <a:t>Risk Management</a:t>
              </a:r>
              <a:endParaRPr lang="en-US" sz="2000" b="1" u="sng" dirty="0">
                <a:solidFill>
                  <a:schemeClr val="bg1"/>
                </a:solidFill>
                <a:effectLst>
                  <a:outerShdw blurRad="38100" dist="38100" dir="2700000" algn="tl">
                    <a:srgbClr val="000000">
                      <a:alpha val="43137"/>
                    </a:srgbClr>
                  </a:outerShdw>
                </a:effectLst>
              </a:endParaRPr>
            </a:p>
          </p:txBody>
        </p:sp>
        <p:sp>
          <p:nvSpPr>
            <p:cNvPr id="10" name="TextBox 9"/>
            <p:cNvSpPr txBox="1"/>
            <p:nvPr/>
          </p:nvSpPr>
          <p:spPr>
            <a:xfrm>
              <a:off x="2201418" y="5647574"/>
              <a:ext cx="4876800" cy="569628"/>
            </a:xfrm>
            <a:prstGeom prst="rect">
              <a:avLst/>
            </a:prstGeom>
            <a:noFill/>
          </p:spPr>
          <p:txBody>
            <a:bodyPr wrap="square" rtlCol="0">
              <a:spAutoFit/>
            </a:bodyPr>
            <a:lstStyle/>
            <a:p>
              <a:pPr algn="ctr"/>
              <a:r>
                <a:rPr lang="en-US" dirty="0" smtClean="0">
                  <a:solidFill>
                    <a:schemeClr val="bg1"/>
                  </a:solidFill>
                </a:rPr>
                <a:t>Debt Reduction / Emergency Savings / Estate Plan Strategies / Insurance</a:t>
              </a:r>
            </a:p>
          </p:txBody>
        </p:sp>
      </p:grpSp>
      <p:grpSp>
        <p:nvGrpSpPr>
          <p:cNvPr id="21" name="Group 20"/>
          <p:cNvGrpSpPr/>
          <p:nvPr/>
        </p:nvGrpSpPr>
        <p:grpSpPr>
          <a:xfrm>
            <a:off x="1447800" y="3683450"/>
            <a:ext cx="6216418" cy="1303921"/>
            <a:chOff x="1591817" y="3275310"/>
            <a:chExt cx="6019800" cy="1345729"/>
          </a:xfrm>
        </p:grpSpPr>
        <p:sp>
          <p:nvSpPr>
            <p:cNvPr id="14" name="Trapezoid 13"/>
            <p:cNvSpPr/>
            <p:nvPr/>
          </p:nvSpPr>
          <p:spPr>
            <a:xfrm>
              <a:off x="1591817" y="3275310"/>
              <a:ext cx="6019800" cy="1345729"/>
            </a:xfrm>
            <a:prstGeom prst="trapezoid">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865882" y="3413375"/>
              <a:ext cx="3733800" cy="400110"/>
            </a:xfrm>
            <a:prstGeom prst="rect">
              <a:avLst/>
            </a:prstGeom>
            <a:noFill/>
          </p:spPr>
          <p:txBody>
            <a:bodyPr wrap="square" rtlCol="0">
              <a:spAutoFit/>
            </a:bodyPr>
            <a:lstStyle/>
            <a:p>
              <a:pPr algn="ctr"/>
              <a:r>
                <a:rPr lang="en-US" sz="2000" b="1" u="sng" dirty="0" smtClean="0">
                  <a:solidFill>
                    <a:schemeClr val="bg1"/>
                  </a:solidFill>
                  <a:effectLst>
                    <a:outerShdw blurRad="38100" dist="38100" dir="2700000" algn="tl">
                      <a:srgbClr val="000000">
                        <a:alpha val="43137"/>
                      </a:srgbClr>
                    </a:outerShdw>
                  </a:effectLst>
                </a:rPr>
                <a:t>Asset Accumulation</a:t>
              </a:r>
              <a:endParaRPr lang="en-US" sz="2000" b="1" u="sng" dirty="0">
                <a:solidFill>
                  <a:schemeClr val="bg1"/>
                </a:solidFill>
                <a:effectLst>
                  <a:outerShdw blurRad="38100" dist="38100" dir="2700000" algn="tl">
                    <a:srgbClr val="000000">
                      <a:alpha val="43137"/>
                    </a:srgbClr>
                  </a:outerShdw>
                </a:effectLst>
              </a:endParaRPr>
            </a:p>
          </p:txBody>
        </p:sp>
        <p:sp>
          <p:nvSpPr>
            <p:cNvPr id="11" name="TextBox 10"/>
            <p:cNvSpPr txBox="1"/>
            <p:nvPr/>
          </p:nvSpPr>
          <p:spPr>
            <a:xfrm>
              <a:off x="1820418" y="3798848"/>
              <a:ext cx="5562600" cy="667054"/>
            </a:xfrm>
            <a:prstGeom prst="rect">
              <a:avLst/>
            </a:prstGeom>
            <a:noFill/>
          </p:spPr>
          <p:txBody>
            <a:bodyPr wrap="square" rtlCol="0">
              <a:spAutoFit/>
            </a:bodyPr>
            <a:lstStyle/>
            <a:p>
              <a:pPr algn="ctr"/>
              <a:r>
                <a:rPr lang="en-US" dirty="0" smtClean="0">
                  <a:solidFill>
                    <a:schemeClr val="bg1"/>
                  </a:solidFill>
                </a:rPr>
                <a:t>Retirement Savings, College and Special Needs Planning, Health Care Expenses</a:t>
              </a:r>
              <a:endParaRPr lang="en-US" dirty="0">
                <a:solidFill>
                  <a:schemeClr val="bg1"/>
                </a:solidFill>
              </a:endParaRPr>
            </a:p>
          </p:txBody>
        </p:sp>
      </p:grpSp>
      <p:grpSp>
        <p:nvGrpSpPr>
          <p:cNvPr id="22" name="Group 21"/>
          <p:cNvGrpSpPr/>
          <p:nvPr/>
        </p:nvGrpSpPr>
        <p:grpSpPr>
          <a:xfrm>
            <a:off x="1828800" y="2438102"/>
            <a:ext cx="5486400" cy="1153179"/>
            <a:chOff x="1828800" y="2381202"/>
            <a:chExt cx="5486400" cy="1153179"/>
          </a:xfrm>
        </p:grpSpPr>
        <p:sp>
          <p:nvSpPr>
            <p:cNvPr id="15" name="Trapezoid 14"/>
            <p:cNvSpPr/>
            <p:nvPr/>
          </p:nvSpPr>
          <p:spPr>
            <a:xfrm>
              <a:off x="1828800" y="2381202"/>
              <a:ext cx="5486400" cy="1153179"/>
            </a:xfrm>
            <a:prstGeom prst="trapezoid">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383370" y="2381202"/>
              <a:ext cx="4323919" cy="400110"/>
            </a:xfrm>
            <a:prstGeom prst="rect">
              <a:avLst/>
            </a:prstGeom>
            <a:noFill/>
          </p:spPr>
          <p:txBody>
            <a:bodyPr wrap="square" rtlCol="0">
              <a:spAutoFit/>
            </a:bodyPr>
            <a:lstStyle/>
            <a:p>
              <a:pPr algn="ctr"/>
              <a:r>
                <a:rPr lang="en-US" sz="2000" b="1" u="sng" dirty="0" smtClean="0">
                  <a:solidFill>
                    <a:schemeClr val="bg1"/>
                  </a:solidFill>
                  <a:effectLst>
                    <a:outerShdw blurRad="38100" dist="38100" dir="2700000" algn="tl">
                      <a:srgbClr val="000000">
                        <a:alpha val="43137"/>
                      </a:srgbClr>
                    </a:outerShdw>
                  </a:effectLst>
                </a:rPr>
                <a:t>Asset Preservation</a:t>
              </a:r>
              <a:endParaRPr lang="en-US" sz="2000" b="1" u="sng" dirty="0">
                <a:solidFill>
                  <a:schemeClr val="bg1"/>
                </a:solidFill>
                <a:effectLst>
                  <a:outerShdw blurRad="38100" dist="38100" dir="2700000" algn="tl">
                    <a:srgbClr val="000000">
                      <a:alpha val="43137"/>
                    </a:srgbClr>
                  </a:outerShdw>
                </a:effectLst>
              </a:endParaRPr>
            </a:p>
          </p:txBody>
        </p:sp>
        <p:sp>
          <p:nvSpPr>
            <p:cNvPr id="16" name="TextBox 15"/>
            <p:cNvSpPr txBox="1"/>
            <p:nvPr/>
          </p:nvSpPr>
          <p:spPr>
            <a:xfrm>
              <a:off x="2371178" y="2781312"/>
              <a:ext cx="4323919" cy="369332"/>
            </a:xfrm>
            <a:prstGeom prst="rect">
              <a:avLst/>
            </a:prstGeom>
            <a:noFill/>
          </p:spPr>
          <p:txBody>
            <a:bodyPr wrap="square" rtlCol="0">
              <a:spAutoFit/>
            </a:bodyPr>
            <a:lstStyle/>
            <a:p>
              <a:pPr algn="ctr"/>
              <a:r>
                <a:rPr lang="en-US" dirty="0" smtClean="0">
                  <a:solidFill>
                    <a:schemeClr val="bg1"/>
                  </a:solidFill>
                </a:rPr>
                <a:t>Liquidity vs. Income Needs</a:t>
              </a:r>
            </a:p>
          </p:txBody>
        </p:sp>
      </p:grpSp>
      <p:grpSp>
        <p:nvGrpSpPr>
          <p:cNvPr id="23" name="Group 22"/>
          <p:cNvGrpSpPr/>
          <p:nvPr/>
        </p:nvGrpSpPr>
        <p:grpSpPr>
          <a:xfrm>
            <a:off x="2133600" y="1205292"/>
            <a:ext cx="4876799" cy="1153179"/>
            <a:chOff x="2133600" y="1132483"/>
            <a:chExt cx="4876799" cy="1153179"/>
          </a:xfrm>
        </p:grpSpPr>
        <p:sp>
          <p:nvSpPr>
            <p:cNvPr id="18" name="Trapezoid 17"/>
            <p:cNvSpPr/>
            <p:nvPr/>
          </p:nvSpPr>
          <p:spPr>
            <a:xfrm>
              <a:off x="2133600" y="1132483"/>
              <a:ext cx="4876799" cy="1153179"/>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468602" y="1132483"/>
              <a:ext cx="4143756" cy="400110"/>
            </a:xfrm>
            <a:prstGeom prst="rect">
              <a:avLst/>
            </a:prstGeom>
            <a:noFill/>
          </p:spPr>
          <p:txBody>
            <a:bodyPr wrap="square" rtlCol="0">
              <a:spAutoFit/>
            </a:bodyPr>
            <a:lstStyle/>
            <a:p>
              <a:pPr algn="ctr"/>
              <a:r>
                <a:rPr lang="en-US" sz="2000" b="1" u="sng" dirty="0" smtClean="0">
                  <a:solidFill>
                    <a:schemeClr val="bg1"/>
                  </a:solidFill>
                  <a:effectLst>
                    <a:outerShdw blurRad="38100" dist="38100" dir="2700000" algn="tl">
                      <a:srgbClr val="000000">
                        <a:alpha val="43137"/>
                      </a:srgbClr>
                    </a:outerShdw>
                  </a:effectLst>
                </a:rPr>
                <a:t>Legacy Planning Phase</a:t>
              </a:r>
              <a:endParaRPr lang="en-US" sz="2000" b="1" u="sng" dirty="0">
                <a:solidFill>
                  <a:schemeClr val="bg1"/>
                </a:solidFill>
                <a:effectLst>
                  <a:outerShdw blurRad="38100" dist="38100" dir="2700000" algn="tl">
                    <a:srgbClr val="000000">
                      <a:alpha val="43137"/>
                    </a:srgbClr>
                  </a:outerShdw>
                </a:effectLst>
              </a:endParaRPr>
            </a:p>
          </p:txBody>
        </p:sp>
        <p:sp>
          <p:nvSpPr>
            <p:cNvPr id="20" name="TextBox 19"/>
            <p:cNvSpPr txBox="1"/>
            <p:nvPr/>
          </p:nvSpPr>
          <p:spPr>
            <a:xfrm>
              <a:off x="2594817" y="1532593"/>
              <a:ext cx="4143756" cy="646331"/>
            </a:xfrm>
            <a:prstGeom prst="rect">
              <a:avLst/>
            </a:prstGeom>
            <a:noFill/>
          </p:spPr>
          <p:txBody>
            <a:bodyPr wrap="square" rtlCol="0">
              <a:spAutoFit/>
            </a:bodyPr>
            <a:lstStyle/>
            <a:p>
              <a:pPr algn="ctr"/>
              <a:r>
                <a:rPr lang="en-US" dirty="0" smtClean="0">
                  <a:solidFill>
                    <a:schemeClr val="bg1"/>
                  </a:solidFill>
                </a:rPr>
                <a:t>Gifting / Philanthropy</a:t>
              </a:r>
            </a:p>
            <a:p>
              <a:pPr algn="ctr"/>
              <a:r>
                <a:rPr lang="en-US" dirty="0" smtClean="0">
                  <a:solidFill>
                    <a:schemeClr val="bg1"/>
                  </a:solidFill>
                </a:rPr>
                <a:t>Next Generation</a:t>
              </a:r>
            </a:p>
          </p:txBody>
        </p:sp>
      </p:grpSp>
      <p:sp>
        <p:nvSpPr>
          <p:cNvPr id="25" name="Oval 24"/>
          <p:cNvSpPr/>
          <p:nvPr/>
        </p:nvSpPr>
        <p:spPr>
          <a:xfrm rot="713111">
            <a:off x="6612358" y="1132483"/>
            <a:ext cx="2103719" cy="1971994"/>
          </a:xfrm>
          <a:prstGeom prst="ellipse">
            <a:avLst/>
          </a:prstGeom>
          <a:solidFill>
            <a:schemeClr val="tx1"/>
          </a:solidFill>
          <a:ln>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t>CRISIS: </a:t>
            </a:r>
          </a:p>
          <a:p>
            <a:pPr algn="ctr"/>
            <a:r>
              <a:rPr lang="en-US" sz="1600" dirty="0" smtClean="0"/>
              <a:t>When </a:t>
            </a:r>
            <a:r>
              <a:rPr lang="en-US" sz="1600" dirty="0"/>
              <a:t>there isn’t a plan or your plan doesn’t go as planned</a:t>
            </a:r>
          </a:p>
        </p:txBody>
      </p:sp>
    </p:spTree>
    <p:extLst>
      <p:ext uri="{BB962C8B-B14F-4D97-AF65-F5344CB8AC3E}">
        <p14:creationId xmlns:p14="http://schemas.microsoft.com/office/powerpoint/2010/main" val="38125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1012491" y="4644797"/>
            <a:ext cx="3092626" cy="2292935"/>
          </a:xfrm>
          <a:prstGeom prst="rect">
            <a:avLst/>
          </a:prstGeom>
          <a:noFill/>
        </p:spPr>
        <p:txBody>
          <a:bodyPr wrap="square" rtlCol="0">
            <a:spAutoFit/>
          </a:bodyPr>
          <a:lstStyle/>
          <a:p>
            <a:pPr algn="ctr"/>
            <a:endParaRPr lang="en-US" sz="1100" dirty="0"/>
          </a:p>
          <a:p>
            <a:pPr algn="ctr"/>
            <a:r>
              <a:rPr lang="en-US" sz="1100" b="1" dirty="0" smtClean="0"/>
              <a:t>For ALL Young Families:</a:t>
            </a:r>
          </a:p>
          <a:p>
            <a:pPr algn="ctr"/>
            <a:r>
              <a:rPr lang="en-US" sz="1100" dirty="0" smtClean="0"/>
              <a:t>Estate Planning Custodial/Trustee Arrangements for Minors</a:t>
            </a:r>
          </a:p>
          <a:p>
            <a:pPr algn="ctr"/>
            <a:endParaRPr lang="en-US" sz="1100" dirty="0"/>
          </a:p>
          <a:p>
            <a:pPr algn="ctr"/>
            <a:r>
              <a:rPr lang="en-US" sz="1100" b="1" dirty="0" smtClean="0"/>
              <a:t>For Younger Children and Grown Adults with Disabilities:</a:t>
            </a:r>
            <a:endParaRPr lang="en-US" sz="1100" dirty="0" smtClean="0"/>
          </a:p>
          <a:p>
            <a:pPr algn="ctr"/>
            <a:r>
              <a:rPr lang="en-US" sz="1100" dirty="0" smtClean="0"/>
              <a:t>Special Needs Trusts</a:t>
            </a:r>
          </a:p>
          <a:p>
            <a:pPr algn="ctr"/>
            <a:r>
              <a:rPr lang="en-US" sz="1100" dirty="0" smtClean="0"/>
              <a:t>ABLE Plans</a:t>
            </a:r>
          </a:p>
          <a:p>
            <a:pPr algn="ctr"/>
            <a:endParaRPr lang="en-US" sz="1100" dirty="0" smtClean="0"/>
          </a:p>
          <a:p>
            <a:endParaRPr lang="en-US" sz="1100" dirty="0" smtClean="0"/>
          </a:p>
          <a:p>
            <a:endParaRPr lang="en-US" sz="1100" dirty="0" smtClean="0"/>
          </a:p>
          <a:p>
            <a:endParaRPr lang="en-US" sz="1100" dirty="0"/>
          </a:p>
        </p:txBody>
      </p:sp>
      <p:sp>
        <p:nvSpPr>
          <p:cNvPr id="19" name="TextBox 18"/>
          <p:cNvSpPr txBox="1"/>
          <p:nvPr/>
        </p:nvSpPr>
        <p:spPr>
          <a:xfrm>
            <a:off x="598823" y="3110738"/>
            <a:ext cx="2028548" cy="769441"/>
          </a:xfrm>
          <a:prstGeom prst="rect">
            <a:avLst/>
          </a:prstGeom>
          <a:noFill/>
        </p:spPr>
        <p:txBody>
          <a:bodyPr wrap="square" rtlCol="0">
            <a:spAutoFit/>
          </a:bodyPr>
          <a:lstStyle/>
          <a:p>
            <a:pPr algn="ctr"/>
            <a:r>
              <a:rPr lang="en-US" sz="1100" dirty="0" smtClean="0"/>
              <a:t>Risk Management </a:t>
            </a:r>
          </a:p>
          <a:p>
            <a:pPr algn="ctr"/>
            <a:r>
              <a:rPr lang="en-US" sz="1100" dirty="0" smtClean="0"/>
              <a:t>Asset Titling</a:t>
            </a:r>
          </a:p>
          <a:p>
            <a:pPr algn="ctr"/>
            <a:r>
              <a:rPr lang="en-US" sz="1100" dirty="0" smtClean="0"/>
              <a:t>Financial / Estate Planning</a:t>
            </a:r>
          </a:p>
          <a:p>
            <a:pPr algn="ctr"/>
            <a:r>
              <a:rPr lang="en-US" sz="1100" dirty="0" smtClean="0"/>
              <a:t>Know Your Numbers</a:t>
            </a:r>
          </a:p>
        </p:txBody>
      </p:sp>
      <p:sp>
        <p:nvSpPr>
          <p:cNvPr id="20" name="TextBox 19"/>
          <p:cNvSpPr txBox="1"/>
          <p:nvPr/>
        </p:nvSpPr>
        <p:spPr>
          <a:xfrm>
            <a:off x="2664360" y="3110738"/>
            <a:ext cx="1721713" cy="430887"/>
          </a:xfrm>
          <a:prstGeom prst="rect">
            <a:avLst/>
          </a:prstGeom>
          <a:noFill/>
        </p:spPr>
        <p:txBody>
          <a:bodyPr wrap="square" rtlCol="0">
            <a:spAutoFit/>
          </a:bodyPr>
          <a:lstStyle/>
          <a:p>
            <a:pPr algn="ctr"/>
            <a:r>
              <a:rPr lang="en-US" sz="1100" dirty="0" smtClean="0"/>
              <a:t>ID and Adjust Plans for Life Changes</a:t>
            </a:r>
            <a:endParaRPr lang="en-US" sz="1100" dirty="0"/>
          </a:p>
        </p:txBody>
      </p:sp>
      <p:sp>
        <p:nvSpPr>
          <p:cNvPr id="21" name="TextBox 20"/>
          <p:cNvSpPr txBox="1"/>
          <p:nvPr/>
        </p:nvSpPr>
        <p:spPr>
          <a:xfrm>
            <a:off x="1535467" y="1210167"/>
            <a:ext cx="2058510" cy="938719"/>
          </a:xfrm>
          <a:prstGeom prst="rect">
            <a:avLst/>
          </a:prstGeom>
          <a:noFill/>
        </p:spPr>
        <p:txBody>
          <a:bodyPr wrap="square" rtlCol="0">
            <a:spAutoFit/>
          </a:bodyPr>
          <a:lstStyle/>
          <a:p>
            <a:pPr algn="ctr"/>
            <a:r>
              <a:rPr lang="en-US" sz="1100" b="1" dirty="0" smtClean="0"/>
              <a:t>For ALL with living parents:</a:t>
            </a:r>
          </a:p>
          <a:p>
            <a:pPr algn="ctr"/>
            <a:r>
              <a:rPr lang="en-US" sz="1100" dirty="0" smtClean="0"/>
              <a:t>Start an open dialogue with your parents about their wishes</a:t>
            </a:r>
          </a:p>
          <a:p>
            <a:pPr algn="ctr"/>
            <a:endParaRPr lang="en-US" sz="1100" dirty="0"/>
          </a:p>
          <a:p>
            <a:pPr algn="ctr"/>
            <a:r>
              <a:rPr lang="en-US" sz="1100" dirty="0" smtClean="0"/>
              <a:t>Documents Binder</a:t>
            </a:r>
            <a:endParaRPr lang="en-US" sz="1100" dirty="0"/>
          </a:p>
        </p:txBody>
      </p:sp>
      <p:sp>
        <p:nvSpPr>
          <p:cNvPr id="22" name="TextBox 21"/>
          <p:cNvSpPr txBox="1"/>
          <p:nvPr/>
        </p:nvSpPr>
        <p:spPr>
          <a:xfrm>
            <a:off x="5029200" y="3110736"/>
            <a:ext cx="1447800" cy="1277273"/>
          </a:xfrm>
          <a:prstGeom prst="rect">
            <a:avLst/>
          </a:prstGeom>
          <a:noFill/>
        </p:spPr>
        <p:txBody>
          <a:bodyPr wrap="square" rtlCol="0">
            <a:spAutoFit/>
          </a:bodyPr>
          <a:lstStyle/>
          <a:p>
            <a:pPr algn="ctr"/>
            <a:r>
              <a:rPr lang="en-US" sz="1100" dirty="0" smtClean="0"/>
              <a:t>Know Medicare Coverages </a:t>
            </a:r>
          </a:p>
          <a:p>
            <a:pPr algn="ctr"/>
            <a:r>
              <a:rPr lang="en-US" sz="1100" dirty="0" smtClean="0"/>
              <a:t>Revisit Estate Plan</a:t>
            </a:r>
          </a:p>
          <a:p>
            <a:pPr algn="ctr"/>
            <a:r>
              <a:rPr lang="en-US" sz="1100" dirty="0" smtClean="0"/>
              <a:t>Pre-Pay for Care</a:t>
            </a:r>
          </a:p>
          <a:p>
            <a:pPr algn="ctr"/>
            <a:r>
              <a:rPr lang="en-US" sz="1100" dirty="0" smtClean="0"/>
              <a:t>Home Modifications</a:t>
            </a:r>
          </a:p>
          <a:p>
            <a:pPr algn="ctr"/>
            <a:r>
              <a:rPr lang="en-US" sz="1100" dirty="0" smtClean="0"/>
              <a:t>Business Succession</a:t>
            </a:r>
          </a:p>
          <a:p>
            <a:pPr algn="ctr"/>
            <a:endParaRPr lang="en-US" sz="1100" dirty="0"/>
          </a:p>
        </p:txBody>
      </p:sp>
      <p:sp>
        <p:nvSpPr>
          <p:cNvPr id="23" name="TextBox 22"/>
          <p:cNvSpPr txBox="1"/>
          <p:nvPr/>
        </p:nvSpPr>
        <p:spPr>
          <a:xfrm>
            <a:off x="6916445" y="3515433"/>
            <a:ext cx="1447800" cy="1785104"/>
          </a:xfrm>
          <a:prstGeom prst="rect">
            <a:avLst/>
          </a:prstGeom>
          <a:noFill/>
        </p:spPr>
        <p:txBody>
          <a:bodyPr wrap="square" rtlCol="0">
            <a:spAutoFit/>
          </a:bodyPr>
          <a:lstStyle/>
          <a:p>
            <a:pPr algn="ctr"/>
            <a:r>
              <a:rPr lang="en-US" sz="1100" b="1" dirty="0" smtClean="0"/>
              <a:t>Crisis Planning</a:t>
            </a:r>
          </a:p>
          <a:p>
            <a:pPr algn="ctr"/>
            <a:r>
              <a:rPr lang="en-US" sz="1100" dirty="0" smtClean="0"/>
              <a:t>Medicaid Planning</a:t>
            </a:r>
          </a:p>
          <a:p>
            <a:pPr algn="ctr"/>
            <a:r>
              <a:rPr lang="en-US" sz="1100" dirty="0" smtClean="0"/>
              <a:t>Estate Planning</a:t>
            </a:r>
          </a:p>
          <a:p>
            <a:pPr algn="ctr"/>
            <a:r>
              <a:rPr lang="en-US" sz="1100" dirty="0" smtClean="0"/>
              <a:t>Elder Planning</a:t>
            </a:r>
          </a:p>
          <a:p>
            <a:pPr algn="ctr"/>
            <a:r>
              <a:rPr lang="en-US" sz="1100" dirty="0" smtClean="0"/>
              <a:t>Guardianship</a:t>
            </a:r>
          </a:p>
          <a:p>
            <a:pPr algn="ctr"/>
            <a:r>
              <a:rPr lang="en-US" sz="1100" dirty="0" smtClean="0"/>
              <a:t>Funeral Plans</a:t>
            </a:r>
          </a:p>
          <a:p>
            <a:pPr algn="ctr"/>
            <a:r>
              <a:rPr lang="en-US" sz="1100" dirty="0" smtClean="0"/>
              <a:t>End-of-Life Planning</a:t>
            </a:r>
          </a:p>
          <a:p>
            <a:pPr algn="ctr"/>
            <a:r>
              <a:rPr lang="en-US" sz="1100" dirty="0" smtClean="0"/>
              <a:t>Hospice</a:t>
            </a:r>
          </a:p>
          <a:p>
            <a:pPr algn="ctr"/>
            <a:r>
              <a:rPr lang="en-US" sz="1100" dirty="0" smtClean="0"/>
              <a:t>Love-Letters</a:t>
            </a:r>
          </a:p>
          <a:p>
            <a:pPr algn="ctr"/>
            <a:r>
              <a:rPr lang="en-US" sz="1100" dirty="0" smtClean="0"/>
              <a:t>Family Foundations</a:t>
            </a:r>
          </a:p>
        </p:txBody>
      </p:sp>
      <p:sp>
        <p:nvSpPr>
          <p:cNvPr id="27" name="TextBox 26"/>
          <p:cNvSpPr txBox="1"/>
          <p:nvPr/>
        </p:nvSpPr>
        <p:spPr>
          <a:xfrm>
            <a:off x="165715" y="850755"/>
            <a:ext cx="430887" cy="1477328"/>
          </a:xfrm>
          <a:prstGeom prst="rect">
            <a:avLst/>
          </a:prstGeom>
          <a:solidFill>
            <a:schemeClr val="bg1">
              <a:lumMod val="85000"/>
            </a:schemeClr>
          </a:solidFill>
        </p:spPr>
        <p:txBody>
          <a:bodyPr vert="vert270" wrap="square" rtlCol="0">
            <a:spAutoFit/>
          </a:bodyPr>
          <a:lstStyle/>
          <a:p>
            <a:pPr algn="ctr"/>
            <a:r>
              <a:rPr lang="en-US" sz="1600" dirty="0" smtClean="0"/>
              <a:t>Your Parents</a:t>
            </a:r>
            <a:endParaRPr lang="en-US" sz="1600" dirty="0"/>
          </a:p>
        </p:txBody>
      </p:sp>
      <p:sp>
        <p:nvSpPr>
          <p:cNvPr id="28" name="TextBox 27"/>
          <p:cNvSpPr txBox="1"/>
          <p:nvPr/>
        </p:nvSpPr>
        <p:spPr>
          <a:xfrm>
            <a:off x="169736" y="2976683"/>
            <a:ext cx="430887" cy="1477328"/>
          </a:xfrm>
          <a:prstGeom prst="rect">
            <a:avLst/>
          </a:prstGeom>
          <a:solidFill>
            <a:schemeClr val="bg1">
              <a:lumMod val="85000"/>
            </a:schemeClr>
          </a:solidFill>
        </p:spPr>
        <p:txBody>
          <a:bodyPr vert="vert270" wrap="square" rtlCol="0">
            <a:spAutoFit/>
          </a:bodyPr>
          <a:lstStyle/>
          <a:p>
            <a:pPr algn="ctr"/>
            <a:r>
              <a:rPr lang="en-US" sz="1600" dirty="0" smtClean="0"/>
              <a:t>You / Spouse</a:t>
            </a:r>
            <a:endParaRPr lang="en-US" sz="1600" dirty="0"/>
          </a:p>
        </p:txBody>
      </p:sp>
      <p:sp>
        <p:nvSpPr>
          <p:cNvPr id="29" name="TextBox 28"/>
          <p:cNvSpPr txBox="1"/>
          <p:nvPr/>
        </p:nvSpPr>
        <p:spPr>
          <a:xfrm>
            <a:off x="165716" y="4846938"/>
            <a:ext cx="430887" cy="1477328"/>
          </a:xfrm>
          <a:prstGeom prst="rect">
            <a:avLst/>
          </a:prstGeom>
          <a:solidFill>
            <a:schemeClr val="bg1">
              <a:lumMod val="85000"/>
            </a:schemeClr>
          </a:solidFill>
        </p:spPr>
        <p:txBody>
          <a:bodyPr vert="vert270" wrap="square" rtlCol="0">
            <a:spAutoFit/>
          </a:bodyPr>
          <a:lstStyle/>
          <a:p>
            <a:pPr algn="ctr"/>
            <a:r>
              <a:rPr lang="en-US" sz="1600" dirty="0" smtClean="0"/>
              <a:t>Your Children</a:t>
            </a:r>
            <a:endParaRPr lang="en-US" sz="1600" dirty="0"/>
          </a:p>
        </p:txBody>
      </p:sp>
      <p:sp>
        <p:nvSpPr>
          <p:cNvPr id="30" name="TextBox 29"/>
          <p:cNvSpPr txBox="1"/>
          <p:nvPr/>
        </p:nvSpPr>
        <p:spPr>
          <a:xfrm>
            <a:off x="4191000" y="675947"/>
            <a:ext cx="2057401" cy="1446550"/>
          </a:xfrm>
          <a:prstGeom prst="rect">
            <a:avLst/>
          </a:prstGeom>
          <a:noFill/>
        </p:spPr>
        <p:txBody>
          <a:bodyPr wrap="square" rtlCol="0">
            <a:spAutoFit/>
          </a:bodyPr>
          <a:lstStyle/>
          <a:p>
            <a:pPr algn="ctr"/>
            <a:r>
              <a:rPr lang="en-US" sz="1100" b="1" dirty="0" smtClean="0"/>
              <a:t>Consider Care Solutions for your Parents:</a:t>
            </a:r>
          </a:p>
          <a:p>
            <a:pPr algn="ctr"/>
            <a:endParaRPr lang="en-US" sz="1100" dirty="0" smtClean="0"/>
          </a:p>
          <a:p>
            <a:pPr algn="ctr"/>
            <a:r>
              <a:rPr lang="en-US" sz="1100" dirty="0" smtClean="0"/>
              <a:t>In-Home Services</a:t>
            </a:r>
          </a:p>
          <a:p>
            <a:pPr algn="ctr"/>
            <a:r>
              <a:rPr lang="en-US" sz="1100" dirty="0" smtClean="0"/>
              <a:t>Home Modifications</a:t>
            </a:r>
          </a:p>
          <a:p>
            <a:pPr algn="ctr"/>
            <a:r>
              <a:rPr lang="en-US" sz="1100" dirty="0" smtClean="0"/>
              <a:t>Adult Day Care</a:t>
            </a:r>
          </a:p>
          <a:p>
            <a:pPr algn="ctr"/>
            <a:r>
              <a:rPr lang="en-US" sz="1100" dirty="0" smtClean="0"/>
              <a:t>Cognitive Evaluation</a:t>
            </a:r>
          </a:p>
          <a:p>
            <a:pPr algn="ctr"/>
            <a:r>
              <a:rPr lang="en-US" sz="1100" dirty="0" smtClean="0"/>
              <a:t>Care Facility Evaluation</a:t>
            </a:r>
            <a:endParaRPr lang="en-US" sz="1100" dirty="0"/>
          </a:p>
        </p:txBody>
      </p:sp>
      <p:sp>
        <p:nvSpPr>
          <p:cNvPr id="43" name="Right Arrow 42"/>
          <p:cNvSpPr/>
          <p:nvPr/>
        </p:nvSpPr>
        <p:spPr>
          <a:xfrm>
            <a:off x="169736" y="2301253"/>
            <a:ext cx="8517064" cy="731947"/>
          </a:xfrm>
          <a:prstGeom prst="rightArrow">
            <a:avLst/>
          </a:prstGeom>
          <a:gradFill>
            <a:gsLst>
              <a:gs pos="0">
                <a:srgbClr val="00B050"/>
              </a:gs>
              <a:gs pos="52000">
                <a:srgbClr val="FFFF00"/>
              </a:gs>
              <a:gs pos="100000">
                <a:srgbClr val="FF0000"/>
              </a:gs>
            </a:gsLst>
            <a:lin ang="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659167" y="2513111"/>
            <a:ext cx="1752600" cy="307777"/>
          </a:xfrm>
          <a:prstGeom prst="rect">
            <a:avLst/>
          </a:prstGeom>
          <a:noFill/>
        </p:spPr>
        <p:txBody>
          <a:bodyPr wrap="square" rtlCol="0">
            <a:spAutoFit/>
          </a:bodyPr>
          <a:lstStyle/>
          <a:p>
            <a:pPr algn="ctr"/>
            <a:r>
              <a:rPr lang="en-US" sz="1400" b="1" dirty="0" smtClean="0">
                <a:solidFill>
                  <a:schemeClr val="bg1"/>
                </a:solidFill>
                <a:effectLst>
                  <a:outerShdw blurRad="38100" dist="38100" dir="2700000" algn="tl">
                    <a:srgbClr val="000000">
                      <a:alpha val="43137"/>
                    </a:srgbClr>
                  </a:outerShdw>
                </a:effectLst>
              </a:rPr>
              <a:t>Early Life</a:t>
            </a:r>
            <a:endParaRPr lang="en-US" sz="1400" b="1" dirty="0">
              <a:solidFill>
                <a:schemeClr val="bg1"/>
              </a:solidFill>
              <a:effectLst>
                <a:outerShdw blurRad="38100" dist="38100" dir="2700000" algn="tl">
                  <a:srgbClr val="000000">
                    <a:alpha val="43137"/>
                  </a:srgbClr>
                </a:outerShdw>
              </a:effectLst>
            </a:endParaRPr>
          </a:p>
        </p:txBody>
      </p:sp>
      <p:sp>
        <p:nvSpPr>
          <p:cNvPr id="47" name="TextBox 46"/>
          <p:cNvSpPr txBox="1"/>
          <p:nvPr/>
        </p:nvSpPr>
        <p:spPr>
          <a:xfrm>
            <a:off x="2666999" y="2515321"/>
            <a:ext cx="1752600" cy="307777"/>
          </a:xfrm>
          <a:prstGeom prst="rect">
            <a:avLst/>
          </a:prstGeom>
          <a:noFill/>
        </p:spPr>
        <p:txBody>
          <a:bodyPr wrap="square" rtlCol="0">
            <a:spAutoFit/>
          </a:bodyPr>
          <a:lstStyle/>
          <a:p>
            <a:pPr algn="ctr"/>
            <a:r>
              <a:rPr lang="en-US" sz="1400" b="1" dirty="0" smtClean="0">
                <a:solidFill>
                  <a:schemeClr val="bg1"/>
                </a:solidFill>
                <a:effectLst>
                  <a:outerShdw blurRad="38100" dist="38100" dir="2700000" algn="tl">
                    <a:srgbClr val="000000">
                      <a:alpha val="43137"/>
                    </a:srgbClr>
                  </a:outerShdw>
                </a:effectLst>
              </a:rPr>
              <a:t>Mid-Life</a:t>
            </a:r>
            <a:endParaRPr lang="en-US" sz="1400" b="1" dirty="0">
              <a:solidFill>
                <a:schemeClr val="bg1"/>
              </a:solidFill>
              <a:effectLst>
                <a:outerShdw blurRad="38100" dist="38100" dir="2700000" algn="tl">
                  <a:srgbClr val="000000">
                    <a:alpha val="43137"/>
                  </a:srgbClr>
                </a:outerShdw>
              </a:effectLst>
            </a:endParaRPr>
          </a:p>
        </p:txBody>
      </p:sp>
      <p:sp>
        <p:nvSpPr>
          <p:cNvPr id="48" name="TextBox 47"/>
          <p:cNvSpPr txBox="1"/>
          <p:nvPr/>
        </p:nvSpPr>
        <p:spPr>
          <a:xfrm>
            <a:off x="4267200" y="2513109"/>
            <a:ext cx="2870262" cy="307777"/>
          </a:xfrm>
          <a:prstGeom prst="rect">
            <a:avLst/>
          </a:prstGeom>
          <a:noFill/>
        </p:spPr>
        <p:txBody>
          <a:bodyPr wrap="square" rtlCol="0">
            <a:spAutoFit/>
          </a:bodyPr>
          <a:lstStyle/>
          <a:p>
            <a:pPr algn="ctr"/>
            <a:r>
              <a:rPr lang="en-US" sz="1400" b="1" dirty="0" smtClean="0">
                <a:solidFill>
                  <a:schemeClr val="bg1"/>
                </a:solidFill>
                <a:effectLst>
                  <a:outerShdw blurRad="38100" dist="38100" dir="2700000" algn="tl">
                    <a:srgbClr val="000000">
                      <a:alpha val="43137"/>
                    </a:srgbClr>
                  </a:outerShdw>
                </a:effectLst>
              </a:rPr>
              <a:t>Near Retirement /  Early Care</a:t>
            </a:r>
            <a:endParaRPr lang="en-US" sz="1400" b="1" dirty="0">
              <a:solidFill>
                <a:schemeClr val="bg1"/>
              </a:solidFill>
              <a:effectLst>
                <a:outerShdw blurRad="38100" dist="38100" dir="2700000" algn="tl">
                  <a:srgbClr val="000000">
                    <a:alpha val="43137"/>
                  </a:srgbClr>
                </a:outerShdw>
              </a:effectLst>
            </a:endParaRPr>
          </a:p>
        </p:txBody>
      </p:sp>
      <p:sp>
        <p:nvSpPr>
          <p:cNvPr id="49" name="TextBox 48"/>
          <p:cNvSpPr txBox="1"/>
          <p:nvPr/>
        </p:nvSpPr>
        <p:spPr>
          <a:xfrm>
            <a:off x="6916445" y="2515321"/>
            <a:ext cx="1447799" cy="307777"/>
          </a:xfrm>
          <a:prstGeom prst="rect">
            <a:avLst/>
          </a:prstGeom>
          <a:noFill/>
        </p:spPr>
        <p:txBody>
          <a:bodyPr wrap="square" rtlCol="0">
            <a:spAutoFit/>
          </a:bodyPr>
          <a:lstStyle/>
          <a:p>
            <a:pPr algn="ctr"/>
            <a:r>
              <a:rPr lang="en-US" sz="1400" b="1" dirty="0" smtClean="0">
                <a:solidFill>
                  <a:schemeClr val="bg1"/>
                </a:solidFill>
                <a:effectLst>
                  <a:outerShdw blurRad="38100" dist="38100" dir="2700000" algn="tl">
                    <a:srgbClr val="000000">
                      <a:alpha val="43137"/>
                    </a:srgbClr>
                  </a:outerShdw>
                </a:effectLst>
              </a:rPr>
              <a:t>Care Phase</a:t>
            </a:r>
            <a:endParaRPr lang="en-US" sz="1400" b="1" dirty="0">
              <a:solidFill>
                <a:schemeClr val="bg1"/>
              </a:solidFill>
              <a:effectLst>
                <a:outerShdw blurRad="38100" dist="38100" dir="2700000" algn="tl">
                  <a:srgbClr val="000000">
                    <a:alpha val="43137"/>
                  </a:srgbClr>
                </a:outerShdw>
              </a:effectLst>
            </a:endParaRPr>
          </a:p>
        </p:txBody>
      </p:sp>
      <p:cxnSp>
        <p:nvCxnSpPr>
          <p:cNvPr id="51" name="Straight Arrow Connector 50"/>
          <p:cNvCxnSpPr>
            <a:endCxn id="21" idx="2"/>
          </p:cNvCxnSpPr>
          <p:nvPr/>
        </p:nvCxnSpPr>
        <p:spPr>
          <a:xfrm flipH="1" flipV="1">
            <a:off x="2564722" y="2148886"/>
            <a:ext cx="2219" cy="3583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endCxn id="30" idx="2"/>
          </p:cNvCxnSpPr>
          <p:nvPr/>
        </p:nvCxnSpPr>
        <p:spPr>
          <a:xfrm flipV="1">
            <a:off x="5219700" y="2122497"/>
            <a:ext cx="1" cy="3583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endCxn id="80" idx="2"/>
          </p:cNvCxnSpPr>
          <p:nvPr/>
        </p:nvCxnSpPr>
        <p:spPr>
          <a:xfrm flipH="1" flipV="1">
            <a:off x="7640345" y="1461591"/>
            <a:ext cx="1" cy="10456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endCxn id="19" idx="0"/>
          </p:cNvCxnSpPr>
          <p:nvPr/>
        </p:nvCxnSpPr>
        <p:spPr>
          <a:xfrm>
            <a:off x="1613097" y="2842630"/>
            <a:ext cx="0" cy="2681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endCxn id="20" idx="0"/>
          </p:cNvCxnSpPr>
          <p:nvPr/>
        </p:nvCxnSpPr>
        <p:spPr>
          <a:xfrm>
            <a:off x="3525217" y="2842630"/>
            <a:ext cx="0" cy="2681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a:endCxn id="22" idx="0"/>
          </p:cNvCxnSpPr>
          <p:nvPr/>
        </p:nvCxnSpPr>
        <p:spPr>
          <a:xfrm>
            <a:off x="5753100" y="2842630"/>
            <a:ext cx="0" cy="2681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a:endCxn id="23" idx="0"/>
          </p:cNvCxnSpPr>
          <p:nvPr/>
        </p:nvCxnSpPr>
        <p:spPr>
          <a:xfrm>
            <a:off x="7640345" y="2842630"/>
            <a:ext cx="0" cy="67280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endCxn id="16" idx="0"/>
          </p:cNvCxnSpPr>
          <p:nvPr/>
        </p:nvCxnSpPr>
        <p:spPr>
          <a:xfrm>
            <a:off x="2558804" y="2842630"/>
            <a:ext cx="0" cy="18021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6764045" y="1092259"/>
            <a:ext cx="1752600" cy="369332"/>
          </a:xfrm>
          <a:prstGeom prst="rect">
            <a:avLst/>
          </a:prstGeom>
          <a:solidFill>
            <a:srgbClr val="FF0000"/>
          </a:solidFill>
        </p:spPr>
        <p:txBody>
          <a:bodyPr wrap="square" rtlCol="0">
            <a:spAutoFit/>
          </a:bodyPr>
          <a:lstStyle/>
          <a:p>
            <a:pPr algn="ctr"/>
            <a:r>
              <a:rPr lang="en-US" b="1" dirty="0" smtClean="0">
                <a:solidFill>
                  <a:schemeClr val="bg1"/>
                </a:solidFill>
                <a:effectLst>
                  <a:outerShdw blurRad="38100" dist="38100" dir="2700000" algn="tl">
                    <a:srgbClr val="000000">
                      <a:alpha val="43137"/>
                    </a:srgbClr>
                  </a:outerShdw>
                </a:effectLst>
              </a:rPr>
              <a:t>Crisis Plan</a:t>
            </a:r>
            <a:endParaRPr lang="en-US" b="1" dirty="0">
              <a:solidFill>
                <a:schemeClr val="bg1"/>
              </a:solidFill>
              <a:effectLst>
                <a:outerShdw blurRad="38100" dist="38100" dir="2700000" algn="tl">
                  <a:srgbClr val="000000">
                    <a:alpha val="43137"/>
                  </a:srgbClr>
                </a:outerShdw>
              </a:effectLst>
            </a:endParaRPr>
          </a:p>
        </p:txBody>
      </p:sp>
      <p:sp>
        <p:nvSpPr>
          <p:cNvPr id="85" name="TextBox 84"/>
          <p:cNvSpPr txBox="1"/>
          <p:nvPr/>
        </p:nvSpPr>
        <p:spPr>
          <a:xfrm>
            <a:off x="6629399" y="5565338"/>
            <a:ext cx="2153945" cy="1292662"/>
          </a:xfrm>
          <a:prstGeom prst="rect">
            <a:avLst/>
          </a:prstGeom>
          <a:noFill/>
        </p:spPr>
        <p:txBody>
          <a:bodyPr wrap="square" rtlCol="0">
            <a:spAutoFit/>
          </a:bodyPr>
          <a:lstStyle/>
          <a:p>
            <a:pPr algn="r"/>
            <a:r>
              <a:rPr lang="en-US" sz="1000" dirty="0" smtClean="0"/>
              <a:t>Nicci Lindsey-Clark, CFP®</a:t>
            </a:r>
          </a:p>
          <a:p>
            <a:pPr algn="r"/>
            <a:r>
              <a:rPr lang="en-US" sz="1000" dirty="0" smtClean="0"/>
              <a:t>Financial Advisor</a:t>
            </a:r>
          </a:p>
          <a:p>
            <a:pPr algn="r"/>
            <a:r>
              <a:rPr lang="en-US" sz="1000" dirty="0" smtClean="0"/>
              <a:t>Morgan Stanley Wealth Management</a:t>
            </a:r>
          </a:p>
          <a:p>
            <a:pPr algn="r"/>
            <a:r>
              <a:rPr lang="en-US" sz="1000" dirty="0" smtClean="0"/>
              <a:t>402-399-6167 </a:t>
            </a:r>
          </a:p>
          <a:p>
            <a:pPr algn="r"/>
            <a:r>
              <a:rPr lang="en-US" sz="1000" dirty="0" smtClean="0">
                <a:hlinkClick r:id="rId3"/>
              </a:rPr>
              <a:t>Nicole.clark@morganstanley.com</a:t>
            </a:r>
            <a:r>
              <a:rPr lang="en-US" sz="1000" dirty="0" smtClean="0"/>
              <a:t> </a:t>
            </a:r>
          </a:p>
          <a:p>
            <a:pPr algn="r"/>
            <a:r>
              <a:rPr lang="en-US" sz="1000" dirty="0" smtClean="0"/>
              <a:t>NMLS ID 1282648</a:t>
            </a:r>
          </a:p>
          <a:p>
            <a:endParaRPr lang="en-US" dirty="0"/>
          </a:p>
        </p:txBody>
      </p:sp>
      <p:sp>
        <p:nvSpPr>
          <p:cNvPr id="87" name="Rectangle 86"/>
          <p:cNvSpPr/>
          <p:nvPr/>
        </p:nvSpPr>
        <p:spPr>
          <a:xfrm>
            <a:off x="6629399" y="5565338"/>
            <a:ext cx="2153945" cy="987862"/>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3171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Best Practices</a:t>
            </a:r>
            <a:br>
              <a:rPr lang="en-US" dirty="0" smtClean="0"/>
            </a:br>
            <a:r>
              <a:rPr lang="en-US" sz="2700" i="1" dirty="0" smtClean="0"/>
              <a:t>(Don’t Go It Alone!)</a:t>
            </a:r>
            <a:endParaRPr lang="en-US" sz="2700" i="1" dirty="0"/>
          </a:p>
        </p:txBody>
      </p:sp>
      <p:sp>
        <p:nvSpPr>
          <p:cNvPr id="4" name="TextBox 3"/>
          <p:cNvSpPr txBox="1"/>
          <p:nvPr/>
        </p:nvSpPr>
        <p:spPr>
          <a:xfrm>
            <a:off x="647700" y="2133600"/>
            <a:ext cx="7848600" cy="313932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Your professional team should/could be made up of:</a:t>
            </a:r>
          </a:p>
          <a:p>
            <a:pPr marL="742950" lvl="1" indent="-285750">
              <a:buFont typeface="Arial" panose="020B0604020202020204" pitchFamily="34" charset="0"/>
              <a:buChar char="•"/>
            </a:pPr>
            <a:r>
              <a:rPr lang="en-US" dirty="0" smtClean="0"/>
              <a:t>Financial Advisor </a:t>
            </a:r>
          </a:p>
          <a:p>
            <a:pPr marL="742950" lvl="1" indent="-285750">
              <a:buFont typeface="Arial" panose="020B0604020202020204" pitchFamily="34" charset="0"/>
              <a:buChar char="•"/>
            </a:pPr>
            <a:r>
              <a:rPr lang="en-US" dirty="0" smtClean="0"/>
              <a:t>Elder Law or Special Needs Attorney </a:t>
            </a:r>
          </a:p>
          <a:p>
            <a:pPr marL="742950" lvl="1" indent="-285750">
              <a:buFont typeface="Arial" panose="020B0604020202020204" pitchFamily="34" charset="0"/>
              <a:buChar char="•"/>
            </a:pPr>
            <a:r>
              <a:rPr lang="en-US" dirty="0" smtClean="0"/>
              <a:t>CPA (timely, professional)</a:t>
            </a:r>
          </a:p>
          <a:p>
            <a:pPr lvl="1"/>
            <a:endParaRPr lang="en-US" dirty="0" smtClean="0"/>
          </a:p>
          <a:p>
            <a:pPr marL="285750" indent="-285750">
              <a:buFont typeface="Arial" panose="020B0604020202020204" pitchFamily="34" charset="0"/>
              <a:buChar char="•"/>
            </a:pPr>
            <a:r>
              <a:rPr lang="en-US" dirty="0" smtClean="0"/>
              <a:t>Be prepared</a:t>
            </a:r>
          </a:p>
          <a:p>
            <a:pPr marL="742950" lvl="1" indent="-285750">
              <a:buFont typeface="Arial" panose="020B0604020202020204" pitchFamily="34" charset="0"/>
              <a:buChar char="•"/>
            </a:pPr>
            <a:r>
              <a:rPr lang="en-US" dirty="0" smtClean="0"/>
              <a:t>Documents</a:t>
            </a:r>
          </a:p>
          <a:p>
            <a:pPr marL="742950" lvl="1" indent="-285750">
              <a:buFont typeface="Arial" panose="020B0604020202020204" pitchFamily="34" charset="0"/>
              <a:buChar char="•"/>
            </a:pPr>
            <a:r>
              <a:rPr lang="en-US" dirty="0" smtClean="0"/>
              <a:t>Bring a trusted family member or friend</a:t>
            </a:r>
          </a:p>
          <a:p>
            <a:pPr marL="742950" lvl="1" indent="-285750">
              <a:buFont typeface="Arial" panose="020B0604020202020204" pitchFamily="34" charset="0"/>
              <a:buChar char="•"/>
            </a:pPr>
            <a:r>
              <a:rPr lang="en-US" dirty="0" smtClean="0"/>
              <a:t>Think about the desired outcome</a:t>
            </a:r>
          </a:p>
          <a:p>
            <a:pPr lvl="1"/>
            <a:endParaRPr lang="en-US" dirty="0"/>
          </a:p>
          <a:p>
            <a:endParaRPr lang="en-US" dirty="0"/>
          </a:p>
        </p:txBody>
      </p:sp>
    </p:spTree>
    <p:extLst>
      <p:ext uri="{BB962C8B-B14F-4D97-AF65-F5344CB8AC3E}">
        <p14:creationId xmlns:p14="http://schemas.microsoft.com/office/powerpoint/2010/main" val="2881094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9100" y="2195340"/>
            <a:ext cx="7525800" cy="2467319"/>
          </a:xfrm>
          <a:prstGeom prst="rect">
            <a:avLst/>
          </a:prstGeom>
        </p:spPr>
      </p:pic>
    </p:spTree>
    <p:extLst>
      <p:ext uri="{BB962C8B-B14F-4D97-AF65-F5344CB8AC3E}">
        <p14:creationId xmlns:p14="http://schemas.microsoft.com/office/powerpoint/2010/main" val="9782932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2205</TotalTime>
  <Words>692</Words>
  <Application>Microsoft Office PowerPoint</Application>
  <PresentationFormat>On-screen Show (4:3)</PresentationFormat>
  <Paragraphs>135</Paragraphs>
  <Slides>5</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Planning for Care</vt:lpstr>
      <vt:lpstr>Financial Planning Evolution </vt:lpstr>
      <vt:lpstr>PowerPoint Presentation</vt:lpstr>
      <vt:lpstr>Best Practices (Don’t Go It Alone!)</vt:lpstr>
      <vt:lpstr>Questions?</vt:lpstr>
    </vt:vector>
  </TitlesOfParts>
  <Company>Morgan Stanley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Clark, Nicci</dc:creator>
  <cp:lastModifiedBy>Clark, Nicci (Wealth Management Field)</cp:lastModifiedBy>
  <cp:revision>65</cp:revision>
  <cp:lastPrinted>2019-09-17T14:53:04Z</cp:lastPrinted>
  <dcterms:created xsi:type="dcterms:W3CDTF">2019-03-07T19:04:03Z</dcterms:created>
  <dcterms:modified xsi:type="dcterms:W3CDTF">2020-01-16T14:56:23Z</dcterms:modified>
</cp:coreProperties>
</file>