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1.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1"/>
  </p:sldMasterIdLst>
  <p:notesMasterIdLst>
    <p:notesMasterId r:id="rId52"/>
  </p:notesMasterIdLst>
  <p:sldIdLst>
    <p:sldId id="257" r:id="rId2"/>
    <p:sldId id="258" r:id="rId3"/>
    <p:sldId id="271" r:id="rId4"/>
    <p:sldId id="272" r:id="rId5"/>
    <p:sldId id="273" r:id="rId6"/>
    <p:sldId id="259" r:id="rId7"/>
    <p:sldId id="260" r:id="rId8"/>
    <p:sldId id="309" r:id="rId9"/>
    <p:sldId id="310" r:id="rId10"/>
    <p:sldId id="311" r:id="rId11"/>
    <p:sldId id="261" r:id="rId12"/>
    <p:sldId id="262" r:id="rId13"/>
    <p:sldId id="263" r:id="rId14"/>
    <p:sldId id="265" r:id="rId15"/>
    <p:sldId id="266" r:id="rId16"/>
    <p:sldId id="275" r:id="rId17"/>
    <p:sldId id="274" r:id="rId18"/>
    <p:sldId id="303" r:id="rId19"/>
    <p:sldId id="276" r:id="rId20"/>
    <p:sldId id="277" r:id="rId21"/>
    <p:sldId id="279" r:id="rId22"/>
    <p:sldId id="288" r:id="rId23"/>
    <p:sldId id="281" r:id="rId24"/>
    <p:sldId id="282" r:id="rId25"/>
    <p:sldId id="306" r:id="rId26"/>
    <p:sldId id="307" r:id="rId27"/>
    <p:sldId id="308" r:id="rId28"/>
    <p:sldId id="283" r:id="rId29"/>
    <p:sldId id="304" r:id="rId30"/>
    <p:sldId id="305" r:id="rId31"/>
    <p:sldId id="284" r:id="rId32"/>
    <p:sldId id="285" r:id="rId33"/>
    <p:sldId id="286" r:id="rId34"/>
    <p:sldId id="287" r:id="rId35"/>
    <p:sldId id="296" r:id="rId36"/>
    <p:sldId id="297" r:id="rId37"/>
    <p:sldId id="298" r:id="rId38"/>
    <p:sldId id="299" r:id="rId39"/>
    <p:sldId id="300" r:id="rId40"/>
    <p:sldId id="301" r:id="rId41"/>
    <p:sldId id="292" r:id="rId42"/>
    <p:sldId id="290" r:id="rId43"/>
    <p:sldId id="291" r:id="rId44"/>
    <p:sldId id="293" r:id="rId45"/>
    <p:sldId id="295" r:id="rId46"/>
    <p:sldId id="294" r:id="rId47"/>
    <p:sldId id="278" r:id="rId48"/>
    <p:sldId id="280" r:id="rId49"/>
    <p:sldId id="302" r:id="rId50"/>
    <p:sldId id="312"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9" d="100"/>
          <a:sy n="119" d="100"/>
        </p:scale>
        <p:origin x="114"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427285-A30D-4EE2-838E-64ED169E4C67}" type="datetimeFigureOut">
              <a:rPr lang="en-US" smtClean="0"/>
              <a:t>4/17/2018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1771EC-3E96-448C-9105-20C33EB27573}" type="slidenum">
              <a:rPr lang="en-US" smtClean="0"/>
              <a:t>‹#›</a:t>
            </a:fld>
            <a:endParaRPr lang="en-US"/>
          </a:p>
        </p:txBody>
      </p:sp>
    </p:spTree>
    <p:extLst>
      <p:ext uri="{BB962C8B-B14F-4D97-AF65-F5344CB8AC3E}">
        <p14:creationId xmlns:p14="http://schemas.microsoft.com/office/powerpoint/2010/main" val="3928471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F3A7405-8D74-4C7F-9CA0-25419C1EE7DE}" type="slidenum">
              <a:rPr lang="en-US" altLang="en-US" smtClean="0"/>
              <a:pPr/>
              <a:t>37</a:t>
            </a:fld>
            <a:endParaRPr lang="en-US" altLang="en-US" smtClean="0"/>
          </a:p>
        </p:txBody>
      </p:sp>
    </p:spTree>
    <p:extLst>
      <p:ext uri="{BB962C8B-B14F-4D97-AF65-F5344CB8AC3E}">
        <p14:creationId xmlns:p14="http://schemas.microsoft.com/office/powerpoint/2010/main" val="13907020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r>
              <a:rPr lang="en-US" altLang="en-US" dirty="0" smtClean="0">
                <a:latin typeface="Franklin Gothic Book" panose="020B0503020102020204" pitchFamily="34" charset="0"/>
                <a:ea typeface="ＭＳ Ｐゴシック" panose="020B0600070205080204" pitchFamily="34" charset="-128"/>
              </a:rPr>
              <a:t>Parents job is to decide:</a:t>
            </a:r>
          </a:p>
          <a:p>
            <a:pPr eaLnBrk="1" hangingPunct="1">
              <a:lnSpc>
                <a:spcPct val="90000"/>
              </a:lnSpc>
              <a:spcBef>
                <a:spcPct val="0"/>
              </a:spcBef>
            </a:pPr>
            <a:r>
              <a:rPr lang="en-US" altLang="en-US" dirty="0" smtClean="0">
                <a:latin typeface="Franklin Gothic Book" panose="020B0503020102020204" pitchFamily="34" charset="0"/>
                <a:ea typeface="ＭＳ Ｐゴシック" panose="020B0600070205080204" pitchFamily="34" charset="-128"/>
              </a:rPr>
              <a:t>             What food is offered </a:t>
            </a:r>
          </a:p>
          <a:p>
            <a:pPr eaLnBrk="1" hangingPunct="1">
              <a:lnSpc>
                <a:spcPct val="90000"/>
              </a:lnSpc>
              <a:spcBef>
                <a:spcPct val="0"/>
              </a:spcBef>
            </a:pPr>
            <a:r>
              <a:rPr lang="en-US" altLang="en-US" dirty="0" smtClean="0">
                <a:latin typeface="Franklin Gothic Book" panose="020B0503020102020204" pitchFamily="34" charset="0"/>
                <a:ea typeface="ＭＳ Ｐゴシック" panose="020B0600070205080204" pitchFamily="34" charset="-128"/>
              </a:rPr>
              <a:t>               When the food is offered</a:t>
            </a:r>
          </a:p>
          <a:p>
            <a:pPr eaLnBrk="1" hangingPunct="1">
              <a:lnSpc>
                <a:spcPct val="90000"/>
              </a:lnSpc>
              <a:spcBef>
                <a:spcPct val="0"/>
              </a:spcBef>
            </a:pPr>
            <a:r>
              <a:rPr lang="en-US" altLang="en-US" dirty="0" smtClean="0">
                <a:latin typeface="Franklin Gothic Book" panose="020B0503020102020204" pitchFamily="34" charset="0"/>
                <a:ea typeface="ＭＳ Ｐゴシック" panose="020B0600070205080204" pitchFamily="34" charset="-128"/>
              </a:rPr>
              <a:t>                  Where it will be eaten</a:t>
            </a:r>
          </a:p>
          <a:p>
            <a:pPr eaLnBrk="1" hangingPunct="1">
              <a:lnSpc>
                <a:spcPct val="90000"/>
              </a:lnSpc>
              <a:spcBef>
                <a:spcPct val="0"/>
              </a:spcBef>
            </a:pPr>
            <a:r>
              <a:rPr lang="en-US" altLang="en-US" dirty="0" smtClean="0">
                <a:latin typeface="Franklin Gothic Book" panose="020B0503020102020204" pitchFamily="34" charset="0"/>
                <a:ea typeface="ＭＳ Ｐゴシック" panose="020B0600070205080204" pitchFamily="34" charset="-128"/>
              </a:rPr>
              <a:t>Children’s job is to decide:</a:t>
            </a:r>
          </a:p>
          <a:p>
            <a:pPr eaLnBrk="1" hangingPunct="1">
              <a:lnSpc>
                <a:spcPct val="90000"/>
              </a:lnSpc>
              <a:spcBef>
                <a:spcPct val="0"/>
              </a:spcBef>
            </a:pPr>
            <a:r>
              <a:rPr lang="en-US" altLang="en-US" dirty="0" smtClean="0">
                <a:latin typeface="Franklin Gothic Book" panose="020B0503020102020204" pitchFamily="34" charset="0"/>
                <a:ea typeface="ＭＳ Ｐゴシック" panose="020B0600070205080204" pitchFamily="34" charset="-128"/>
              </a:rPr>
              <a:t>             If he/she will eat or not</a:t>
            </a:r>
          </a:p>
          <a:p>
            <a:pPr eaLnBrk="1" hangingPunct="1">
              <a:lnSpc>
                <a:spcPct val="90000"/>
              </a:lnSpc>
              <a:spcBef>
                <a:spcPct val="0"/>
              </a:spcBef>
            </a:pPr>
            <a:r>
              <a:rPr lang="en-US" altLang="en-US" dirty="0" smtClean="0">
                <a:latin typeface="Franklin Gothic Book" panose="020B0503020102020204" pitchFamily="34" charset="0"/>
                <a:ea typeface="ＭＳ Ｐゴシック" panose="020B0600070205080204" pitchFamily="34" charset="-128"/>
              </a:rPr>
              <a:t>               What he/she will eat</a:t>
            </a:r>
          </a:p>
          <a:p>
            <a:pPr eaLnBrk="1" hangingPunct="1">
              <a:lnSpc>
                <a:spcPct val="90000"/>
              </a:lnSpc>
              <a:spcBef>
                <a:spcPct val="0"/>
              </a:spcBef>
            </a:pPr>
            <a:r>
              <a:rPr lang="en-US" altLang="en-US" dirty="0" smtClean="0">
                <a:latin typeface="Franklin Gothic Book" panose="020B0503020102020204" pitchFamily="34" charset="0"/>
                <a:ea typeface="ＭＳ Ｐゴシック" panose="020B0600070205080204" pitchFamily="34" charset="-128"/>
              </a:rPr>
              <a:t>                  How much he/she will eat</a:t>
            </a:r>
            <a:endParaRPr lang="en-US" altLang="en-US" dirty="0" smtClean="0">
              <a:ea typeface="ＭＳ Ｐゴシック" panose="020B0600070205080204" pitchFamily="34" charset="-128"/>
            </a:endParaRPr>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fld id="{022B1C5A-9604-4F32-B3EA-2056553AEC10}" type="slidenum">
              <a:rPr lang="en-US" altLang="en-US"/>
              <a:pPr eaLnBrk="1" hangingPunct="1"/>
              <a:t>41</a:t>
            </a:fld>
            <a:endParaRPr lang="en-US" altLang="en-US"/>
          </a:p>
        </p:txBody>
      </p:sp>
    </p:spTree>
    <p:extLst>
      <p:ext uri="{BB962C8B-B14F-4D97-AF65-F5344CB8AC3E}">
        <p14:creationId xmlns:p14="http://schemas.microsoft.com/office/powerpoint/2010/main" val="41878762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6" name="Picture 8" descr="Magnet Recognition Logo BW [jpg].jpg"/>
          <p:cNvPicPr>
            <a:picLocks noChangeAspect="1"/>
          </p:cNvPicPr>
          <p:nvPr/>
        </p:nvPicPr>
        <p:blipFill>
          <a:blip r:embed="rId2" cstate="print"/>
          <a:stretch>
            <a:fillRect/>
          </a:stretch>
        </p:blipFill>
        <p:spPr bwMode="auto">
          <a:xfrm>
            <a:off x="10459170" y="5445761"/>
            <a:ext cx="1257260" cy="1048499"/>
          </a:xfrm>
          <a:prstGeom prst="rect">
            <a:avLst/>
          </a:prstGeom>
          <a:noFill/>
          <a:ln>
            <a:noFill/>
          </a:ln>
        </p:spPr>
      </p:pic>
      <p:sp>
        <p:nvSpPr>
          <p:cNvPr id="3" name="Subtitle 2"/>
          <p:cNvSpPr>
            <a:spLocks noGrp="1"/>
          </p:cNvSpPr>
          <p:nvPr>
            <p:ph type="subTitle" idx="1"/>
          </p:nvPr>
        </p:nvSpPr>
        <p:spPr>
          <a:xfrm>
            <a:off x="593970" y="2895600"/>
            <a:ext cx="11004061" cy="1752600"/>
          </a:xfrm>
          <a:prstGeom prst="rect">
            <a:avLst/>
          </a:prstGeom>
        </p:spPr>
        <p:txBody>
          <a:bodyPr/>
          <a:lstStyle>
            <a:lvl1pPr marL="0" indent="0" algn="ctr">
              <a:buNone/>
              <a:defRPr b="0" baseline="0">
                <a:solidFill>
                  <a:srgbClr val="034B87"/>
                </a:solidFill>
                <a:latin typeface="+mn-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smtClean="0"/>
              <a:t>Click to edit Master subtitle style</a:t>
            </a:r>
            <a:endParaRPr lang="en-US" dirty="0"/>
          </a:p>
        </p:txBody>
      </p:sp>
      <p:sp>
        <p:nvSpPr>
          <p:cNvPr id="10" name="Title 9"/>
          <p:cNvSpPr>
            <a:spLocks noGrp="1"/>
          </p:cNvSpPr>
          <p:nvPr>
            <p:ph type="title"/>
          </p:nvPr>
        </p:nvSpPr>
        <p:spPr>
          <a:xfrm>
            <a:off x="609600" y="1371600"/>
            <a:ext cx="10972800" cy="1143000"/>
          </a:xfrm>
          <a:prstGeom prst="rect">
            <a:avLst/>
          </a:prstGeom>
        </p:spPr>
        <p:txBody>
          <a:bodyPr/>
          <a:lstStyle>
            <a:lvl1pPr>
              <a:defRPr b="1" i="0" baseline="0">
                <a:solidFill>
                  <a:srgbClr val="EEA400"/>
                </a:solidFill>
                <a:effectLst>
                  <a:outerShdw blurRad="38100" dist="38100" dir="2700000" algn="tl">
                    <a:srgbClr val="000000">
                      <a:alpha val="43137"/>
                    </a:srgbClr>
                  </a:outerShdw>
                </a:effectLst>
                <a:latin typeface="+mn-lt"/>
              </a:defRPr>
            </a:lvl1pPr>
          </a:lstStyle>
          <a:p>
            <a:r>
              <a:rPr lang="en-US" smtClean="0"/>
              <a:t>Click to edit Master title style</a:t>
            </a:r>
            <a:endParaRPr lang="en-US" dirty="0"/>
          </a:p>
        </p:txBody>
      </p:sp>
      <p:pic>
        <p:nvPicPr>
          <p:cNvPr id="13" name="Picture 11" descr="best-childrens-hospitals-9 specs.png"/>
          <p:cNvPicPr>
            <a:picLocks noChangeAspect="1"/>
          </p:cNvPicPr>
          <p:nvPr/>
        </p:nvPicPr>
        <p:blipFill>
          <a:blip r:embed="rId3" cstate="print"/>
          <a:stretch>
            <a:fillRect/>
          </a:stretch>
        </p:blipFill>
        <p:spPr bwMode="auto">
          <a:xfrm>
            <a:off x="9073146" y="5173214"/>
            <a:ext cx="1285764" cy="1455348"/>
          </a:xfrm>
          <a:prstGeom prst="rect">
            <a:avLst/>
          </a:prstGeom>
          <a:noFill/>
          <a:ln>
            <a:noFill/>
          </a:ln>
        </p:spPr>
      </p:pic>
      <p:pic>
        <p:nvPicPr>
          <p:cNvPr id="7" name="Picture 6" descr="C:\Users\mluttrellromero\AppData\Local\Microsoft\Windows\Temporary Internet Files\Content.Outlook\T8TA279C\MED_2C_PC-stacked (2).png"/>
          <p:cNvPicPr>
            <a:picLocks noChangeAspect="1" noChangeArrowheads="1"/>
          </p:cNvPicPr>
          <p:nvPr/>
        </p:nvPicPr>
        <p:blipFill>
          <a:blip r:embed="rId4" cstate="print"/>
          <a:stretch>
            <a:fillRect/>
          </a:stretch>
        </p:blipFill>
        <p:spPr bwMode="auto">
          <a:xfrm>
            <a:off x="7564992" y="5721930"/>
            <a:ext cx="1219099" cy="763969"/>
          </a:xfrm>
          <a:prstGeom prst="rect">
            <a:avLst/>
          </a:prstGeom>
          <a:noFill/>
          <a:ln>
            <a:noFill/>
          </a:ln>
        </p:spPr>
      </p:pic>
      <p:sp>
        <p:nvSpPr>
          <p:cNvPr id="8" name="TextBox 7"/>
          <p:cNvSpPr txBox="1"/>
          <p:nvPr/>
        </p:nvSpPr>
        <p:spPr>
          <a:xfrm>
            <a:off x="3591533" y="6244377"/>
            <a:ext cx="2918692" cy="276999"/>
          </a:xfrm>
          <a:prstGeom prst="rect">
            <a:avLst/>
          </a:prstGeom>
          <a:noFill/>
        </p:spPr>
        <p:txBody>
          <a:bodyPr wrap="square" rtlCol="0">
            <a:spAutoFit/>
          </a:bodyPr>
          <a:lstStyle/>
          <a:p>
            <a:r>
              <a:rPr lang="en-US" sz="1200" dirty="0" smtClean="0"/>
              <a:t>© The Children’s Mercy Hospital</a:t>
            </a:r>
            <a:r>
              <a:rPr lang="en-US" sz="1200" smtClean="0"/>
              <a:t>, 2016</a:t>
            </a:r>
            <a:endParaRPr lang="en-US" sz="1200" dirty="0"/>
          </a:p>
        </p:txBody>
      </p:sp>
    </p:spTree>
    <p:extLst>
      <p:ext uri="{BB962C8B-B14F-4D97-AF65-F5344CB8AC3E}">
        <p14:creationId xmlns:p14="http://schemas.microsoft.com/office/powerpoint/2010/main" val="1683859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320"/>
            <a:ext cx="10972800" cy="1143000"/>
          </a:xfrm>
          <a:prstGeom prst="rect">
            <a:avLst/>
          </a:prstGeom>
        </p:spPr>
        <p:txBody>
          <a:bodyPr anchor="ctr"/>
          <a:lstStyle>
            <a:lvl1pPr>
              <a:defRPr b="1">
                <a:solidFill>
                  <a:srgbClr val="EEA400"/>
                </a:solidFill>
                <a:effectLst>
                  <a:outerShdw blurRad="38100" dist="38100" dir="2700000" algn="tl">
                    <a:srgbClr val="000000">
                      <a:alpha val="43137"/>
                    </a:srgbClr>
                  </a:outerShdw>
                </a:effectLst>
                <a:latin typeface="+mn-lt"/>
              </a:defRPr>
            </a:lvl1pPr>
          </a:lstStyle>
          <a:p>
            <a:r>
              <a:rPr lang="en-US" smtClean="0"/>
              <a:t>Click to edit Master title style</a:t>
            </a:r>
            <a:endParaRPr lang="en-US" dirty="0"/>
          </a:p>
        </p:txBody>
      </p:sp>
      <p:sp>
        <p:nvSpPr>
          <p:cNvPr id="3" name="Content Placeholder 2"/>
          <p:cNvSpPr>
            <a:spLocks noGrp="1"/>
          </p:cNvSpPr>
          <p:nvPr>
            <p:ph sz="half" idx="1"/>
          </p:nvPr>
        </p:nvSpPr>
        <p:spPr>
          <a:xfrm>
            <a:off x="6193536" y="1536192"/>
            <a:ext cx="5384800" cy="4590288"/>
          </a:xfrm>
          <a:prstGeom prst="rect">
            <a:avLst/>
          </a:prstGeom>
        </p:spPr>
        <p:txBody>
          <a:bodyPr/>
          <a:lstStyle>
            <a:lvl1pPr>
              <a:lnSpc>
                <a:spcPct val="114000"/>
              </a:lnSpc>
              <a:spcBef>
                <a:spcPts val="1600"/>
              </a:spcBef>
              <a:defRPr sz="3200">
                <a:solidFill>
                  <a:srgbClr val="034B87"/>
                </a:solidFill>
              </a:defRPr>
            </a:lvl1pPr>
            <a:lvl2pPr>
              <a:lnSpc>
                <a:spcPct val="114000"/>
              </a:lnSpc>
              <a:spcBef>
                <a:spcPts val="1600"/>
              </a:spcBef>
              <a:defRPr sz="2667">
                <a:solidFill>
                  <a:srgbClr val="034B87"/>
                </a:solidFill>
              </a:defRPr>
            </a:lvl2pPr>
            <a:lvl3pPr>
              <a:lnSpc>
                <a:spcPct val="114000"/>
              </a:lnSpc>
              <a:spcBef>
                <a:spcPts val="1600"/>
              </a:spcBef>
              <a:defRPr sz="2400">
                <a:solidFill>
                  <a:srgbClr val="034B87"/>
                </a:solidFill>
              </a:defRPr>
            </a:lvl3pPr>
            <a:lvl4pPr>
              <a:lnSpc>
                <a:spcPct val="114000"/>
              </a:lnSpc>
              <a:spcBef>
                <a:spcPts val="1600"/>
              </a:spcBef>
              <a:defRPr sz="2133">
                <a:solidFill>
                  <a:srgbClr val="034B87"/>
                </a:solidFill>
              </a:defRPr>
            </a:lvl4pPr>
            <a:lvl5pPr>
              <a:lnSpc>
                <a:spcPct val="114000"/>
              </a:lnSpc>
              <a:spcBef>
                <a:spcPts val="1600"/>
              </a:spcBef>
              <a:defRPr sz="1867">
                <a:solidFill>
                  <a:srgbClr val="034B87"/>
                </a:solidFill>
              </a:defRPr>
            </a:lvl5pPr>
            <a:lvl6pPr>
              <a:defRPr sz="2400"/>
            </a:lvl6pPr>
            <a:lvl7pPr>
              <a:defRPr sz="2400"/>
            </a:lvl7pPr>
            <a:lvl8pPr>
              <a:defRPr sz="2400"/>
            </a:lvl8pPr>
            <a:lvl9pPr>
              <a:defRPr sz="2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2"/>
          </p:nvPr>
        </p:nvSpPr>
        <p:spPr>
          <a:xfrm>
            <a:off x="609600" y="1536192"/>
            <a:ext cx="5388864" cy="4590288"/>
          </a:xfrm>
          <a:prstGeom prst="rect">
            <a:avLst/>
          </a:prstGeom>
        </p:spPr>
        <p:txBody>
          <a:bodyPr/>
          <a:lstStyle>
            <a:lvl1pPr>
              <a:lnSpc>
                <a:spcPct val="114000"/>
              </a:lnSpc>
              <a:spcBef>
                <a:spcPts val="1600"/>
              </a:spcBef>
              <a:defRPr sz="3200">
                <a:solidFill>
                  <a:srgbClr val="034B87"/>
                </a:solidFill>
              </a:defRPr>
            </a:lvl1pPr>
            <a:lvl2pPr>
              <a:lnSpc>
                <a:spcPct val="114000"/>
              </a:lnSpc>
              <a:spcBef>
                <a:spcPts val="1600"/>
              </a:spcBef>
              <a:defRPr sz="2667">
                <a:solidFill>
                  <a:srgbClr val="034B87"/>
                </a:solidFill>
              </a:defRPr>
            </a:lvl2pPr>
            <a:lvl3pPr>
              <a:lnSpc>
                <a:spcPct val="114000"/>
              </a:lnSpc>
              <a:spcBef>
                <a:spcPts val="1600"/>
              </a:spcBef>
              <a:defRPr sz="2400">
                <a:solidFill>
                  <a:srgbClr val="034B87"/>
                </a:solidFill>
              </a:defRPr>
            </a:lvl3pPr>
            <a:lvl4pPr>
              <a:lnSpc>
                <a:spcPct val="114000"/>
              </a:lnSpc>
              <a:spcBef>
                <a:spcPts val="1600"/>
              </a:spcBef>
              <a:defRPr sz="2133">
                <a:solidFill>
                  <a:srgbClr val="034B87"/>
                </a:solidFill>
              </a:defRPr>
            </a:lvl4pPr>
            <a:lvl5pPr>
              <a:lnSpc>
                <a:spcPct val="114000"/>
              </a:lnSpc>
              <a:spcBef>
                <a:spcPts val="1600"/>
              </a:spcBef>
              <a:defRPr sz="2133">
                <a:solidFill>
                  <a:srgbClr val="034B87"/>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4"/>
          <p:cNvSpPr>
            <a:spLocks noGrp="1"/>
          </p:cNvSpPr>
          <p:nvPr>
            <p:ph type="sldNum" sz="quarter" idx="13"/>
          </p:nvPr>
        </p:nvSpPr>
        <p:spPr/>
        <p:txBody>
          <a:bodyPr/>
          <a:lstStyle/>
          <a:p>
            <a:fld id="{DB1DF4BB-C24D-4D6D-BB46-1B80350E8EB7}" type="slidenum">
              <a:rPr lang="en-US" smtClean="0"/>
              <a:t>‹#›</a:t>
            </a:fld>
            <a:endParaRPr lang="en-US"/>
          </a:p>
        </p:txBody>
      </p:sp>
    </p:spTree>
    <p:extLst>
      <p:ext uri="{BB962C8B-B14F-4D97-AF65-F5344CB8AC3E}">
        <p14:creationId xmlns:p14="http://schemas.microsoft.com/office/powerpoint/2010/main" val="3486605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cSld name="4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320"/>
            <a:ext cx="10972800" cy="1143000"/>
          </a:xfrm>
          <a:prstGeom prst="rect">
            <a:avLst/>
          </a:prstGeom>
        </p:spPr>
        <p:txBody>
          <a:bodyPr anchor="ctr" anchorCtr="0"/>
          <a:lstStyle>
            <a:lvl1pPr>
              <a:defRPr lang="en-US" sz="5867" b="1" kern="1200" dirty="0">
                <a:solidFill>
                  <a:srgbClr val="EEA400"/>
                </a:solidFill>
                <a:effectLst>
                  <a:outerShdw blurRad="38100" dist="38100" dir="2700000" algn="tl">
                    <a:srgbClr val="000000">
                      <a:alpha val="43137"/>
                    </a:srgbClr>
                  </a:outerShdw>
                </a:effectLst>
                <a:latin typeface="+mn-lt"/>
                <a:ea typeface="+mj-ea"/>
                <a:cs typeface="+mj-cs"/>
              </a:defRPr>
            </a:lvl1pPr>
          </a:lstStyle>
          <a:p>
            <a:r>
              <a:rPr lang="en-US" smtClean="0"/>
              <a:t>Click to edit Master title style</a:t>
            </a:r>
            <a:endParaRPr lang="en-US" dirty="0"/>
          </a:p>
        </p:txBody>
      </p:sp>
      <p:sp>
        <p:nvSpPr>
          <p:cNvPr id="3" name="Content Placeholder 2"/>
          <p:cNvSpPr>
            <a:spLocks noGrp="1"/>
          </p:cNvSpPr>
          <p:nvPr>
            <p:ph sz="half" idx="1"/>
          </p:nvPr>
        </p:nvSpPr>
        <p:spPr>
          <a:xfrm>
            <a:off x="609600" y="1536192"/>
            <a:ext cx="5384800" cy="4800600"/>
          </a:xfrm>
          <a:prstGeom prst="rect">
            <a:avLst/>
          </a:prstGeom>
        </p:spPr>
        <p:txBody>
          <a:bodyPr/>
          <a:lstStyle>
            <a:lvl1pPr>
              <a:lnSpc>
                <a:spcPct val="114000"/>
              </a:lnSpc>
              <a:spcBef>
                <a:spcPts val="1600"/>
              </a:spcBef>
              <a:defRPr sz="3200">
                <a:solidFill>
                  <a:schemeClr val="tx1"/>
                </a:solidFill>
              </a:defRPr>
            </a:lvl1pPr>
            <a:lvl2pPr>
              <a:lnSpc>
                <a:spcPct val="114000"/>
              </a:lnSpc>
              <a:spcBef>
                <a:spcPts val="1600"/>
              </a:spcBef>
              <a:defRPr sz="2667">
                <a:solidFill>
                  <a:schemeClr val="tx1"/>
                </a:solidFill>
              </a:defRPr>
            </a:lvl2pPr>
            <a:lvl3pPr>
              <a:lnSpc>
                <a:spcPct val="114000"/>
              </a:lnSpc>
              <a:spcBef>
                <a:spcPts val="1600"/>
              </a:spcBef>
              <a:defRPr sz="2400">
                <a:solidFill>
                  <a:schemeClr val="tx1"/>
                </a:solidFill>
              </a:defRPr>
            </a:lvl3pPr>
            <a:lvl4pPr>
              <a:lnSpc>
                <a:spcPct val="114000"/>
              </a:lnSpc>
              <a:spcBef>
                <a:spcPts val="1600"/>
              </a:spcBef>
              <a:defRPr sz="2133">
                <a:solidFill>
                  <a:schemeClr val="tx1"/>
                </a:solidFill>
              </a:defRPr>
            </a:lvl4pPr>
            <a:lvl5pPr>
              <a:lnSpc>
                <a:spcPct val="114000"/>
              </a:lnSpc>
              <a:spcBef>
                <a:spcPts val="1600"/>
              </a:spcBef>
              <a:defRPr sz="1867">
                <a:solidFill>
                  <a:schemeClr val="tx1"/>
                </a:solidFill>
              </a:defRPr>
            </a:lvl5pPr>
            <a:lvl6pPr>
              <a:defRPr sz="2400"/>
            </a:lvl6pPr>
            <a:lvl7pPr>
              <a:defRPr sz="2400"/>
            </a:lvl7pPr>
            <a:lvl8pPr>
              <a:defRPr sz="2400"/>
            </a:lvl8pPr>
            <a:lvl9pPr>
              <a:defRPr sz="2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97600" y="1536192"/>
            <a:ext cx="5384800" cy="4800600"/>
          </a:xfrm>
          <a:prstGeom prst="rect">
            <a:avLst/>
          </a:prstGeom>
        </p:spPr>
        <p:txBody>
          <a:bodyPr/>
          <a:lstStyle>
            <a:lvl1pPr>
              <a:lnSpc>
                <a:spcPct val="114000"/>
              </a:lnSpc>
              <a:spcBef>
                <a:spcPts val="1600"/>
              </a:spcBef>
              <a:defRPr sz="3200">
                <a:solidFill>
                  <a:schemeClr val="tx1"/>
                </a:solidFill>
              </a:defRPr>
            </a:lvl1pPr>
            <a:lvl2pPr>
              <a:lnSpc>
                <a:spcPct val="114000"/>
              </a:lnSpc>
              <a:spcBef>
                <a:spcPts val="1600"/>
              </a:spcBef>
              <a:defRPr sz="2667">
                <a:solidFill>
                  <a:schemeClr val="tx1"/>
                </a:solidFill>
              </a:defRPr>
            </a:lvl2pPr>
            <a:lvl3pPr>
              <a:lnSpc>
                <a:spcPct val="114000"/>
              </a:lnSpc>
              <a:spcBef>
                <a:spcPts val="1600"/>
              </a:spcBef>
              <a:defRPr sz="2400">
                <a:solidFill>
                  <a:schemeClr val="tx1"/>
                </a:solidFill>
              </a:defRPr>
            </a:lvl3pPr>
            <a:lvl4pPr>
              <a:lnSpc>
                <a:spcPct val="114000"/>
              </a:lnSpc>
              <a:spcBef>
                <a:spcPts val="1600"/>
              </a:spcBef>
              <a:defRPr sz="2133">
                <a:solidFill>
                  <a:schemeClr val="tx1"/>
                </a:solidFill>
              </a:defRPr>
            </a:lvl4pPr>
            <a:lvl5pPr>
              <a:lnSpc>
                <a:spcPct val="114000"/>
              </a:lnSpc>
              <a:spcBef>
                <a:spcPts val="1600"/>
              </a:spcBef>
              <a:defRPr sz="1867">
                <a:solidFill>
                  <a:schemeClr val="tx1"/>
                </a:solidFill>
              </a:defRPr>
            </a:lvl5pPr>
            <a:lvl6pPr>
              <a:defRPr sz="2400"/>
            </a:lvl6pPr>
            <a:lvl7pPr>
              <a:defRPr sz="2400"/>
            </a:lvl7pPr>
            <a:lvl8pPr>
              <a:defRPr sz="2400"/>
            </a:lvl8pPr>
            <a:lvl9pPr>
              <a:defRPr sz="2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4"/>
          <p:cNvSpPr>
            <a:spLocks noGrp="1"/>
          </p:cNvSpPr>
          <p:nvPr>
            <p:ph type="sldNum" sz="quarter" idx="10"/>
          </p:nvPr>
        </p:nvSpPr>
        <p:spPr/>
        <p:txBody>
          <a:bodyPr/>
          <a:lstStyle/>
          <a:p>
            <a:fld id="{DB1DF4BB-C24D-4D6D-BB46-1B80350E8EB7}" type="slidenum">
              <a:rPr lang="en-US" smtClean="0"/>
              <a:t>‹#›</a:t>
            </a:fld>
            <a:endParaRPr lang="en-US"/>
          </a:p>
        </p:txBody>
      </p:sp>
    </p:spTree>
    <p:extLst>
      <p:ext uri="{BB962C8B-B14F-4D97-AF65-F5344CB8AC3E}">
        <p14:creationId xmlns:p14="http://schemas.microsoft.com/office/powerpoint/2010/main" val="41489385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5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320"/>
            <a:ext cx="10972800" cy="1143000"/>
          </a:xfrm>
          <a:prstGeom prst="rect">
            <a:avLst/>
          </a:prstGeom>
        </p:spPr>
        <p:txBody>
          <a:bodyPr anchor="ctr"/>
          <a:lstStyle>
            <a:lvl1pPr>
              <a:defRPr b="1">
                <a:solidFill>
                  <a:srgbClr val="EEA400"/>
                </a:solidFill>
                <a:effectLst>
                  <a:outerShdw blurRad="38100" dist="38100" dir="2700000" algn="tl">
                    <a:srgbClr val="000000">
                      <a:alpha val="43137"/>
                    </a:srgbClr>
                  </a:outerShdw>
                </a:effectLst>
                <a:latin typeface="+mn-lt"/>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193536" y="2176272"/>
            <a:ext cx="5384800" cy="3950208"/>
          </a:xfrm>
          <a:prstGeom prst="rect">
            <a:avLst/>
          </a:prstGeom>
        </p:spPr>
        <p:txBody>
          <a:bodyPr/>
          <a:lstStyle>
            <a:lvl1pPr>
              <a:lnSpc>
                <a:spcPct val="114000"/>
              </a:lnSpc>
              <a:spcBef>
                <a:spcPts val="1600"/>
              </a:spcBef>
              <a:defRPr sz="3200">
                <a:solidFill>
                  <a:srgbClr val="034B87"/>
                </a:solidFill>
              </a:defRPr>
            </a:lvl1pPr>
            <a:lvl2pPr>
              <a:lnSpc>
                <a:spcPct val="114000"/>
              </a:lnSpc>
              <a:spcBef>
                <a:spcPts val="1600"/>
              </a:spcBef>
              <a:defRPr sz="2667">
                <a:solidFill>
                  <a:srgbClr val="034B87"/>
                </a:solidFill>
              </a:defRPr>
            </a:lvl2pPr>
            <a:lvl3pPr>
              <a:lnSpc>
                <a:spcPct val="114000"/>
              </a:lnSpc>
              <a:spcBef>
                <a:spcPts val="1600"/>
              </a:spcBef>
              <a:defRPr sz="2400">
                <a:solidFill>
                  <a:srgbClr val="034B87"/>
                </a:solidFill>
              </a:defRPr>
            </a:lvl3pPr>
            <a:lvl4pPr>
              <a:lnSpc>
                <a:spcPct val="114000"/>
              </a:lnSpc>
              <a:spcBef>
                <a:spcPts val="1600"/>
              </a:spcBef>
              <a:defRPr sz="2133">
                <a:solidFill>
                  <a:srgbClr val="034B87"/>
                </a:solidFill>
              </a:defRPr>
            </a:lvl4pPr>
            <a:lvl5pPr>
              <a:lnSpc>
                <a:spcPct val="114000"/>
              </a:lnSpc>
              <a:spcBef>
                <a:spcPts val="1600"/>
              </a:spcBef>
              <a:defRPr sz="1867">
                <a:solidFill>
                  <a:srgbClr val="034B87"/>
                </a:solidFill>
              </a:defRPr>
            </a:lvl5pPr>
            <a:lvl6pPr>
              <a:defRPr sz="2400"/>
            </a:lvl6pPr>
            <a:lvl7pPr>
              <a:defRPr sz="2400"/>
            </a:lvl7pPr>
            <a:lvl8pPr>
              <a:defRPr sz="2400"/>
            </a:lvl8pPr>
            <a:lvl9pPr>
              <a:defRPr sz="2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8"/>
          <p:cNvSpPr>
            <a:spLocks noGrp="1"/>
          </p:cNvSpPr>
          <p:nvPr>
            <p:ph type="body" sz="quarter" idx="10"/>
          </p:nvPr>
        </p:nvSpPr>
        <p:spPr>
          <a:xfrm>
            <a:off x="609600" y="1536192"/>
            <a:ext cx="5388864" cy="640080"/>
          </a:xfrm>
          <a:prstGeom prst="rect">
            <a:avLst/>
          </a:prstGeom>
        </p:spPr>
        <p:txBody>
          <a:bodyPr/>
          <a:lstStyle>
            <a:lvl1pPr marL="0" indent="0">
              <a:buNone/>
              <a:defRPr sz="3200" i="1">
                <a:solidFill>
                  <a:srgbClr val="EEA400"/>
                </a:solidFill>
              </a:defRPr>
            </a:lvl1pPr>
          </a:lstStyle>
          <a:p>
            <a:pPr lvl="0"/>
            <a:r>
              <a:rPr lang="en-US" dirty="0" smtClean="0"/>
              <a:t>Click to edit Master text styles</a:t>
            </a:r>
            <a:endParaRPr lang="en-US" dirty="0"/>
          </a:p>
        </p:txBody>
      </p:sp>
      <p:sp>
        <p:nvSpPr>
          <p:cNvPr id="13" name="Text Placeholder 12"/>
          <p:cNvSpPr>
            <a:spLocks noGrp="1"/>
          </p:cNvSpPr>
          <p:nvPr>
            <p:ph type="body" sz="quarter" idx="11"/>
          </p:nvPr>
        </p:nvSpPr>
        <p:spPr>
          <a:xfrm>
            <a:off x="6193536" y="1536192"/>
            <a:ext cx="5388864" cy="640080"/>
          </a:xfrm>
          <a:prstGeom prst="rect">
            <a:avLst/>
          </a:prstGeom>
        </p:spPr>
        <p:txBody>
          <a:bodyPr/>
          <a:lstStyle>
            <a:lvl1pPr marL="0" indent="0">
              <a:buNone/>
              <a:defRPr sz="3200" i="1">
                <a:solidFill>
                  <a:srgbClr val="EEA400"/>
                </a:solidFill>
              </a:defRPr>
            </a:lvl1pPr>
          </a:lstStyle>
          <a:p>
            <a:pPr lvl="0"/>
            <a:r>
              <a:rPr lang="en-US" dirty="0" smtClean="0"/>
              <a:t>Click to edit Master text styles</a:t>
            </a:r>
            <a:endParaRPr lang="en-US" dirty="0"/>
          </a:p>
        </p:txBody>
      </p:sp>
      <p:sp>
        <p:nvSpPr>
          <p:cNvPr id="15" name="Content Placeholder 14"/>
          <p:cNvSpPr>
            <a:spLocks noGrp="1"/>
          </p:cNvSpPr>
          <p:nvPr>
            <p:ph sz="quarter" idx="12"/>
          </p:nvPr>
        </p:nvSpPr>
        <p:spPr>
          <a:xfrm>
            <a:off x="609600" y="2176272"/>
            <a:ext cx="5388864" cy="3950208"/>
          </a:xfrm>
          <a:prstGeom prst="rect">
            <a:avLst/>
          </a:prstGeom>
        </p:spPr>
        <p:txBody>
          <a:bodyPr/>
          <a:lstStyle>
            <a:lvl1pPr>
              <a:lnSpc>
                <a:spcPct val="114000"/>
              </a:lnSpc>
              <a:spcBef>
                <a:spcPts val="1600"/>
              </a:spcBef>
              <a:defRPr sz="3200">
                <a:solidFill>
                  <a:srgbClr val="034B87"/>
                </a:solidFill>
              </a:defRPr>
            </a:lvl1pPr>
            <a:lvl2pPr>
              <a:lnSpc>
                <a:spcPct val="114000"/>
              </a:lnSpc>
              <a:spcBef>
                <a:spcPts val="1600"/>
              </a:spcBef>
              <a:defRPr sz="2667">
                <a:solidFill>
                  <a:srgbClr val="034B87"/>
                </a:solidFill>
              </a:defRPr>
            </a:lvl2pPr>
            <a:lvl3pPr>
              <a:lnSpc>
                <a:spcPct val="114000"/>
              </a:lnSpc>
              <a:spcBef>
                <a:spcPts val="1600"/>
              </a:spcBef>
              <a:defRPr sz="2400">
                <a:solidFill>
                  <a:srgbClr val="034B87"/>
                </a:solidFill>
              </a:defRPr>
            </a:lvl3pPr>
            <a:lvl4pPr>
              <a:lnSpc>
                <a:spcPct val="114000"/>
              </a:lnSpc>
              <a:spcBef>
                <a:spcPts val="1600"/>
              </a:spcBef>
              <a:defRPr sz="2133">
                <a:solidFill>
                  <a:srgbClr val="034B87"/>
                </a:solidFill>
              </a:defRPr>
            </a:lvl4pPr>
            <a:lvl5pPr>
              <a:lnSpc>
                <a:spcPct val="114000"/>
              </a:lnSpc>
              <a:spcBef>
                <a:spcPts val="1600"/>
              </a:spcBef>
              <a:defRPr sz="2133">
                <a:solidFill>
                  <a:srgbClr val="034B87"/>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13"/>
          </p:nvPr>
        </p:nvSpPr>
        <p:spPr/>
        <p:txBody>
          <a:bodyPr/>
          <a:lstStyle/>
          <a:p>
            <a:fld id="{5D5631B3-E77B-4959-90E6-6EC0DFB8BBD6}" type="slidenum">
              <a:rPr lang="en-US" smtClean="0"/>
              <a:pPr/>
              <a:t>‹#›</a:t>
            </a:fld>
            <a:endParaRPr lang="en-US"/>
          </a:p>
        </p:txBody>
      </p:sp>
    </p:spTree>
    <p:extLst>
      <p:ext uri="{BB962C8B-B14F-4D97-AF65-F5344CB8AC3E}">
        <p14:creationId xmlns:p14="http://schemas.microsoft.com/office/powerpoint/2010/main" val="3348382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320"/>
            <a:ext cx="10972800" cy="1143000"/>
          </a:xfrm>
          <a:prstGeom prst="rect">
            <a:avLst/>
          </a:prstGeom>
        </p:spPr>
        <p:txBody>
          <a:bodyPr anchor="ctr"/>
          <a:lstStyle>
            <a:lvl1pPr>
              <a:defRPr b="1" baseline="0">
                <a:solidFill>
                  <a:srgbClr val="EEA400"/>
                </a:solidFill>
                <a:effectLst>
                  <a:outerShdw blurRad="38100" dist="38100" dir="2700000" algn="tl">
                    <a:srgbClr val="000000">
                      <a:alpha val="43137"/>
                    </a:srgbClr>
                  </a:outerShdw>
                </a:effectLst>
                <a:latin typeface="+mn-lt"/>
              </a:defRPr>
            </a:lvl1pPr>
          </a:lstStyle>
          <a:p>
            <a:r>
              <a:rPr lang="en-US" smtClean="0"/>
              <a:t>Click to edit Master title style</a:t>
            </a:r>
            <a:endParaRPr lang="en-US" dirty="0"/>
          </a:p>
        </p:txBody>
      </p:sp>
      <p:sp>
        <p:nvSpPr>
          <p:cNvPr id="3" name="Content Placeholder 2"/>
          <p:cNvSpPr>
            <a:spLocks noGrp="1"/>
          </p:cNvSpPr>
          <p:nvPr>
            <p:ph idx="1"/>
          </p:nvPr>
        </p:nvSpPr>
        <p:spPr>
          <a:xfrm>
            <a:off x="609600" y="1600201"/>
            <a:ext cx="10972800" cy="4525963"/>
          </a:xfrm>
          <a:prstGeom prst="rect">
            <a:avLst/>
          </a:prstGeom>
        </p:spPr>
        <p:txBody>
          <a:bodyPr/>
          <a:lstStyle>
            <a:lvl1pPr marL="457189" marR="0" indent="-457189" algn="l" defTabSz="1219170" rtl="0" eaLnBrk="1" fontAlgn="base" latinLnBrk="0" hangingPunct="1">
              <a:lnSpc>
                <a:spcPct val="114000"/>
              </a:lnSpc>
              <a:spcBef>
                <a:spcPts val="1600"/>
              </a:spcBef>
              <a:spcAft>
                <a:spcPct val="0"/>
              </a:spcAft>
              <a:buClrTx/>
              <a:buSzTx/>
              <a:buFont typeface="Arial" charset="0"/>
              <a:buChar char="•"/>
              <a:tabLst/>
              <a:defRPr sz="4267" baseline="0">
                <a:solidFill>
                  <a:srgbClr val="034B87"/>
                </a:solidFill>
              </a:defRPr>
            </a:lvl1pPr>
            <a:lvl2pPr>
              <a:lnSpc>
                <a:spcPct val="114000"/>
              </a:lnSpc>
              <a:spcBef>
                <a:spcPts val="1600"/>
              </a:spcBef>
              <a:defRPr sz="3733">
                <a:solidFill>
                  <a:srgbClr val="034B87"/>
                </a:solidFill>
              </a:defRPr>
            </a:lvl2pPr>
            <a:lvl3pPr>
              <a:lnSpc>
                <a:spcPct val="114000"/>
              </a:lnSpc>
              <a:spcBef>
                <a:spcPts val="1600"/>
              </a:spcBef>
              <a:defRPr sz="3200">
                <a:solidFill>
                  <a:srgbClr val="034B87"/>
                </a:solidFill>
              </a:defRPr>
            </a:lvl3pPr>
            <a:lvl4pPr>
              <a:lnSpc>
                <a:spcPct val="114000"/>
              </a:lnSpc>
              <a:spcBef>
                <a:spcPts val="1600"/>
              </a:spcBef>
              <a:defRPr sz="2667">
                <a:solidFill>
                  <a:srgbClr val="034B87"/>
                </a:solidFill>
              </a:defRPr>
            </a:lvl4pPr>
            <a:lvl5pPr>
              <a:lnSpc>
                <a:spcPct val="114000"/>
              </a:lnSpc>
              <a:spcBef>
                <a:spcPts val="1600"/>
              </a:spcBef>
              <a:defRPr sz="2400">
                <a:solidFill>
                  <a:srgbClr val="034B87"/>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4"/>
          <p:cNvSpPr>
            <a:spLocks noGrp="1"/>
          </p:cNvSpPr>
          <p:nvPr>
            <p:ph type="sldNum" sz="quarter" idx="10"/>
          </p:nvPr>
        </p:nvSpPr>
        <p:spPr/>
        <p:txBody>
          <a:bodyPr/>
          <a:lstStyle/>
          <a:p>
            <a:fld id="{DB1DF4BB-C24D-4D6D-BB46-1B80350E8EB7}" type="slidenum">
              <a:rPr lang="en-US" smtClean="0"/>
              <a:t>‹#›</a:t>
            </a:fld>
            <a:endParaRPr lang="en-US"/>
          </a:p>
        </p:txBody>
      </p:sp>
    </p:spTree>
    <p:extLst>
      <p:ext uri="{BB962C8B-B14F-4D97-AF65-F5344CB8AC3E}">
        <p14:creationId xmlns:p14="http://schemas.microsoft.com/office/powerpoint/2010/main" val="864907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320"/>
            <a:ext cx="10972800" cy="1143000"/>
          </a:xfrm>
          <a:prstGeom prst="rect">
            <a:avLst/>
          </a:prstGeom>
        </p:spPr>
        <p:txBody>
          <a:bodyPr anchor="ctr"/>
          <a:lstStyle>
            <a:lvl1pPr>
              <a:defRPr b="1" baseline="0">
                <a:solidFill>
                  <a:srgbClr val="EEA400"/>
                </a:solidFill>
                <a:effectLst>
                  <a:outerShdw blurRad="38100" dist="38100" dir="2700000" algn="tl">
                    <a:srgbClr val="000000">
                      <a:alpha val="43137"/>
                    </a:srgbClr>
                  </a:outerShdw>
                </a:effectLst>
                <a:latin typeface="+mn-lt"/>
              </a:defRPr>
            </a:lvl1pPr>
          </a:lstStyle>
          <a:p>
            <a:r>
              <a:rPr lang="en-US" smtClean="0"/>
              <a:t>Click to edit Master title style</a:t>
            </a:r>
            <a:endParaRPr lang="en-US" dirty="0"/>
          </a:p>
        </p:txBody>
      </p:sp>
      <p:sp>
        <p:nvSpPr>
          <p:cNvPr id="3" name="Slide Number Placeholder 2"/>
          <p:cNvSpPr>
            <a:spLocks noGrp="1"/>
          </p:cNvSpPr>
          <p:nvPr>
            <p:ph type="sldNum" sz="quarter" idx="10"/>
          </p:nvPr>
        </p:nvSpPr>
        <p:spPr/>
        <p:txBody>
          <a:bodyPr/>
          <a:lstStyle/>
          <a:p>
            <a:fld id="{DB1DF4BB-C24D-4D6D-BB46-1B80350E8EB7}" type="slidenum">
              <a:rPr lang="en-US" smtClean="0"/>
              <a:t>‹#›</a:t>
            </a:fld>
            <a:endParaRPr lang="en-US"/>
          </a:p>
        </p:txBody>
      </p:sp>
    </p:spTree>
    <p:extLst>
      <p:ext uri="{BB962C8B-B14F-4D97-AF65-F5344CB8AC3E}">
        <p14:creationId xmlns:p14="http://schemas.microsoft.com/office/powerpoint/2010/main" val="4020308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5333" b="1" cap="all">
                <a:solidFill>
                  <a:srgbClr val="034B87"/>
                </a:solidFill>
                <a:latin typeface="+mn-lt"/>
              </a:defRPr>
            </a:lvl1pPr>
          </a:lstStyle>
          <a:p>
            <a:r>
              <a:rPr lang="en-US" smtClean="0"/>
              <a:t>Click to edit Master title style</a:t>
            </a:r>
            <a:endParaRPr lang="en-US" dirty="0"/>
          </a:p>
        </p:txBody>
      </p:sp>
      <p:sp>
        <p:nvSpPr>
          <p:cNvPr id="3" name="Text Placeholder 2"/>
          <p:cNvSpPr>
            <a:spLocks noGrp="1"/>
          </p:cNvSpPr>
          <p:nvPr>
            <p:ph type="body" idx="1"/>
          </p:nvPr>
        </p:nvSpPr>
        <p:spPr>
          <a:xfrm>
            <a:off x="963084" y="4038601"/>
            <a:ext cx="10363200" cy="368300"/>
          </a:xfrm>
          <a:prstGeom prst="rect">
            <a:avLst/>
          </a:prstGeom>
        </p:spPr>
        <p:txBody>
          <a:bodyPr anchor="b"/>
          <a:lstStyle>
            <a:lvl1pPr marL="0" indent="0">
              <a:buNone/>
              <a:defRPr sz="2667" b="1">
                <a:solidFill>
                  <a:srgbClr val="EEA400"/>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smtClean="0"/>
              <a:t>Click to edit Master text styles</a:t>
            </a:r>
          </a:p>
        </p:txBody>
      </p:sp>
      <p:sp>
        <p:nvSpPr>
          <p:cNvPr id="9" name="Picture Placeholder 2"/>
          <p:cNvSpPr>
            <a:spLocks noGrp="1"/>
          </p:cNvSpPr>
          <p:nvPr>
            <p:ph type="pic" idx="13"/>
          </p:nvPr>
        </p:nvSpPr>
        <p:spPr>
          <a:xfrm>
            <a:off x="914400" y="762000"/>
            <a:ext cx="10464800" cy="3124200"/>
          </a:xfrm>
          <a:prstGeom prst="rect">
            <a:avLst/>
          </a:prstGeom>
        </p:spPr>
        <p:txBody>
          <a:bodyPr rtlCol="0">
            <a:normAutofit/>
          </a:bodyPr>
          <a:lstStyle>
            <a:lvl1pPr marL="0" indent="0">
              <a:buNone/>
              <a:defRPr sz="4267">
                <a:solidFill>
                  <a:srgbClr val="034B87"/>
                </a:solidFill>
              </a:defRPr>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pPr lvl="0"/>
            <a:r>
              <a:rPr lang="en-US" noProof="0" smtClean="0"/>
              <a:t>Click icon to add picture</a:t>
            </a:r>
            <a:endParaRPr lang="en-US" noProof="0" dirty="0" smtClean="0"/>
          </a:p>
        </p:txBody>
      </p:sp>
      <p:sp>
        <p:nvSpPr>
          <p:cNvPr id="5" name="Slide Number Placeholder 4"/>
          <p:cNvSpPr>
            <a:spLocks noGrp="1"/>
          </p:cNvSpPr>
          <p:nvPr>
            <p:ph type="sldNum" sz="quarter" idx="14"/>
          </p:nvPr>
        </p:nvSpPr>
        <p:spPr/>
        <p:txBody>
          <a:bodyPr/>
          <a:lstStyle/>
          <a:p>
            <a:fld id="{DB1DF4BB-C24D-4D6D-BB46-1B80350E8EB7}" type="slidenum">
              <a:rPr lang="en-US" smtClean="0"/>
              <a:t>‹#›</a:t>
            </a:fld>
            <a:endParaRPr lang="en-US"/>
          </a:p>
        </p:txBody>
      </p:sp>
    </p:spTree>
    <p:extLst>
      <p:ext uri="{BB962C8B-B14F-4D97-AF65-F5344CB8AC3E}">
        <p14:creationId xmlns:p14="http://schemas.microsoft.com/office/powerpoint/2010/main" val="1519886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320"/>
            <a:ext cx="10972800" cy="1143000"/>
          </a:xfrm>
          <a:prstGeom prst="rect">
            <a:avLst/>
          </a:prstGeom>
        </p:spPr>
        <p:txBody>
          <a:bodyPr anchor="ctr"/>
          <a:lstStyle>
            <a:lvl1pPr>
              <a:defRPr b="1">
                <a:solidFill>
                  <a:srgbClr val="EEA400"/>
                </a:solidFill>
                <a:effectLst>
                  <a:outerShdw blurRad="38100" dist="38100" dir="2700000" algn="tl">
                    <a:srgbClr val="000000">
                      <a:alpha val="43137"/>
                    </a:srgbClr>
                  </a:outerShdw>
                </a:effectLst>
                <a:latin typeface="+mn-lt"/>
              </a:defRPr>
            </a:lvl1pPr>
          </a:lstStyle>
          <a:p>
            <a:r>
              <a:rPr lang="en-US" smtClean="0"/>
              <a:t>Click to edit Master title style</a:t>
            </a:r>
            <a:endParaRPr lang="en-US" dirty="0"/>
          </a:p>
        </p:txBody>
      </p:sp>
      <p:sp>
        <p:nvSpPr>
          <p:cNvPr id="3" name="Content Placeholder 2"/>
          <p:cNvSpPr>
            <a:spLocks noGrp="1"/>
          </p:cNvSpPr>
          <p:nvPr>
            <p:ph sz="half" idx="1"/>
          </p:nvPr>
        </p:nvSpPr>
        <p:spPr>
          <a:xfrm>
            <a:off x="515816" y="1600201"/>
            <a:ext cx="5384800" cy="4449763"/>
          </a:xfrm>
          <a:prstGeom prst="rect">
            <a:avLst/>
          </a:prstGeom>
        </p:spPr>
        <p:txBody>
          <a:bodyPr/>
          <a:lstStyle>
            <a:lvl1pPr>
              <a:lnSpc>
                <a:spcPct val="114000"/>
              </a:lnSpc>
              <a:spcBef>
                <a:spcPts val="1600"/>
              </a:spcBef>
              <a:defRPr sz="3200">
                <a:solidFill>
                  <a:srgbClr val="034B87"/>
                </a:solidFill>
              </a:defRPr>
            </a:lvl1pPr>
            <a:lvl2pPr>
              <a:lnSpc>
                <a:spcPct val="114000"/>
              </a:lnSpc>
              <a:spcBef>
                <a:spcPts val="1600"/>
              </a:spcBef>
              <a:defRPr sz="2667">
                <a:solidFill>
                  <a:srgbClr val="034B87"/>
                </a:solidFill>
              </a:defRPr>
            </a:lvl2pPr>
            <a:lvl3pPr>
              <a:lnSpc>
                <a:spcPct val="114000"/>
              </a:lnSpc>
              <a:spcBef>
                <a:spcPts val="1600"/>
              </a:spcBef>
              <a:defRPr sz="2400">
                <a:solidFill>
                  <a:srgbClr val="034B87"/>
                </a:solidFill>
              </a:defRPr>
            </a:lvl3pPr>
            <a:lvl4pPr>
              <a:lnSpc>
                <a:spcPct val="114000"/>
              </a:lnSpc>
              <a:spcBef>
                <a:spcPts val="1600"/>
              </a:spcBef>
              <a:defRPr sz="2133">
                <a:solidFill>
                  <a:srgbClr val="034B87"/>
                </a:solidFill>
              </a:defRPr>
            </a:lvl4pPr>
            <a:lvl5pPr>
              <a:lnSpc>
                <a:spcPct val="114000"/>
              </a:lnSpc>
              <a:spcBef>
                <a:spcPts val="1600"/>
              </a:spcBef>
              <a:defRPr sz="1867">
                <a:solidFill>
                  <a:srgbClr val="034B87"/>
                </a:solidFill>
              </a:defRPr>
            </a:lvl5pPr>
            <a:lvl6pPr>
              <a:defRPr sz="2400"/>
            </a:lvl6pPr>
            <a:lvl7pPr>
              <a:defRPr sz="2400"/>
            </a:lvl7pPr>
            <a:lvl8pPr>
              <a:defRPr sz="2400"/>
            </a:lvl8pPr>
            <a:lvl9pPr>
              <a:defRPr sz="2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Picture Placeholder 2"/>
          <p:cNvSpPr>
            <a:spLocks noGrp="1"/>
          </p:cNvSpPr>
          <p:nvPr>
            <p:ph type="pic" idx="13"/>
          </p:nvPr>
        </p:nvSpPr>
        <p:spPr>
          <a:xfrm>
            <a:off x="6103816" y="1600200"/>
            <a:ext cx="5384800" cy="4419600"/>
          </a:xfrm>
          <a:prstGeom prst="rect">
            <a:avLst/>
          </a:prstGeom>
        </p:spPr>
        <p:txBody>
          <a:bodyPr rtlCol="0">
            <a:normAutofit/>
          </a:bodyPr>
          <a:lstStyle>
            <a:lvl1pPr marL="0" indent="0">
              <a:buNone/>
              <a:defRPr sz="4267">
                <a:solidFill>
                  <a:srgbClr val="034B87"/>
                </a:solidFill>
              </a:defRPr>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pPr lvl="0"/>
            <a:r>
              <a:rPr lang="en-US" noProof="0" smtClean="0"/>
              <a:t>Click icon to add picture</a:t>
            </a:r>
            <a:endParaRPr lang="en-US" noProof="0" dirty="0" smtClean="0"/>
          </a:p>
        </p:txBody>
      </p:sp>
      <p:sp>
        <p:nvSpPr>
          <p:cNvPr id="5" name="Slide Number Placeholder 4"/>
          <p:cNvSpPr>
            <a:spLocks noGrp="1"/>
          </p:cNvSpPr>
          <p:nvPr>
            <p:ph type="sldNum" sz="quarter" idx="14"/>
          </p:nvPr>
        </p:nvSpPr>
        <p:spPr/>
        <p:txBody>
          <a:bodyPr/>
          <a:lstStyle/>
          <a:p>
            <a:fld id="{DB1DF4BB-C24D-4D6D-BB46-1B80350E8EB7}" type="slidenum">
              <a:rPr lang="en-US" smtClean="0"/>
              <a:t>‹#›</a:t>
            </a:fld>
            <a:endParaRPr lang="en-US"/>
          </a:p>
        </p:txBody>
      </p:sp>
    </p:spTree>
    <p:extLst>
      <p:ext uri="{BB962C8B-B14F-4D97-AF65-F5344CB8AC3E}">
        <p14:creationId xmlns:p14="http://schemas.microsoft.com/office/powerpoint/2010/main" val="1668009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320"/>
            <a:ext cx="10972800" cy="1143000"/>
          </a:xfrm>
          <a:prstGeom prst="rect">
            <a:avLst/>
          </a:prstGeom>
        </p:spPr>
        <p:txBody>
          <a:bodyPr anchor="ctr"/>
          <a:lstStyle>
            <a:lvl1pPr>
              <a:defRPr b="1">
                <a:solidFill>
                  <a:srgbClr val="EEA400"/>
                </a:solidFill>
                <a:effectLst>
                  <a:outerShdw blurRad="38100" dist="38100" dir="2700000" algn="tl">
                    <a:srgbClr val="000000">
                      <a:alpha val="43137"/>
                    </a:srgbClr>
                  </a:outerShdw>
                </a:effectLst>
                <a:latin typeface="+mn-lt"/>
              </a:defRPr>
            </a:lvl1pPr>
          </a:lstStyle>
          <a:p>
            <a:r>
              <a:rPr lang="en-US" smtClean="0"/>
              <a:t>Click to edit Master title style</a:t>
            </a:r>
            <a:endParaRPr lang="en-US" dirty="0"/>
          </a:p>
        </p:txBody>
      </p:sp>
      <p:sp>
        <p:nvSpPr>
          <p:cNvPr id="3" name="Content Placeholder 2"/>
          <p:cNvSpPr>
            <a:spLocks noGrp="1"/>
          </p:cNvSpPr>
          <p:nvPr>
            <p:ph sz="half" idx="1"/>
          </p:nvPr>
        </p:nvSpPr>
        <p:spPr>
          <a:xfrm>
            <a:off x="6197600" y="1600201"/>
            <a:ext cx="5384800" cy="4449763"/>
          </a:xfrm>
          <a:prstGeom prst="rect">
            <a:avLst/>
          </a:prstGeom>
        </p:spPr>
        <p:txBody>
          <a:bodyPr/>
          <a:lstStyle>
            <a:lvl1pPr>
              <a:lnSpc>
                <a:spcPct val="114000"/>
              </a:lnSpc>
              <a:spcBef>
                <a:spcPts val="1600"/>
              </a:spcBef>
              <a:defRPr sz="3200">
                <a:solidFill>
                  <a:srgbClr val="034B87"/>
                </a:solidFill>
              </a:defRPr>
            </a:lvl1pPr>
            <a:lvl2pPr>
              <a:lnSpc>
                <a:spcPct val="114000"/>
              </a:lnSpc>
              <a:spcBef>
                <a:spcPts val="1600"/>
              </a:spcBef>
              <a:defRPr sz="2667">
                <a:solidFill>
                  <a:srgbClr val="034B87"/>
                </a:solidFill>
              </a:defRPr>
            </a:lvl2pPr>
            <a:lvl3pPr>
              <a:lnSpc>
                <a:spcPct val="114000"/>
              </a:lnSpc>
              <a:spcBef>
                <a:spcPts val="1600"/>
              </a:spcBef>
              <a:defRPr sz="2400">
                <a:solidFill>
                  <a:srgbClr val="034B87"/>
                </a:solidFill>
              </a:defRPr>
            </a:lvl3pPr>
            <a:lvl4pPr>
              <a:lnSpc>
                <a:spcPct val="114000"/>
              </a:lnSpc>
              <a:spcBef>
                <a:spcPts val="1600"/>
              </a:spcBef>
              <a:defRPr sz="2133">
                <a:solidFill>
                  <a:srgbClr val="034B87"/>
                </a:solidFill>
              </a:defRPr>
            </a:lvl4pPr>
            <a:lvl5pPr>
              <a:lnSpc>
                <a:spcPct val="114000"/>
              </a:lnSpc>
              <a:spcBef>
                <a:spcPts val="1600"/>
              </a:spcBef>
              <a:defRPr sz="1867">
                <a:solidFill>
                  <a:srgbClr val="034B87"/>
                </a:solidFill>
              </a:defRPr>
            </a:lvl5pPr>
            <a:lvl6pPr>
              <a:defRPr sz="2400"/>
            </a:lvl6pPr>
            <a:lvl7pPr>
              <a:defRPr sz="2400"/>
            </a:lvl7pPr>
            <a:lvl8pPr>
              <a:defRPr sz="2400"/>
            </a:lvl8pPr>
            <a:lvl9pPr>
              <a:defRPr sz="2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Picture Placeholder 2"/>
          <p:cNvSpPr>
            <a:spLocks noGrp="1"/>
          </p:cNvSpPr>
          <p:nvPr>
            <p:ph type="pic" idx="13"/>
          </p:nvPr>
        </p:nvSpPr>
        <p:spPr>
          <a:xfrm>
            <a:off x="609600" y="1600200"/>
            <a:ext cx="5384800" cy="4419600"/>
          </a:xfrm>
          <a:prstGeom prst="rect">
            <a:avLst/>
          </a:prstGeom>
        </p:spPr>
        <p:txBody>
          <a:bodyPr rtlCol="0">
            <a:normAutofit/>
          </a:bodyPr>
          <a:lstStyle>
            <a:lvl1pPr marL="0" indent="0">
              <a:buNone/>
              <a:defRPr sz="4267">
                <a:solidFill>
                  <a:srgbClr val="034B87"/>
                </a:solidFill>
              </a:defRPr>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pPr lvl="0"/>
            <a:r>
              <a:rPr lang="en-US" noProof="0" smtClean="0"/>
              <a:t>Click icon to add picture</a:t>
            </a:r>
            <a:endParaRPr lang="en-US" noProof="0" dirty="0" smtClean="0"/>
          </a:p>
        </p:txBody>
      </p:sp>
      <p:sp>
        <p:nvSpPr>
          <p:cNvPr id="5" name="Slide Number Placeholder 4"/>
          <p:cNvSpPr>
            <a:spLocks noGrp="1"/>
          </p:cNvSpPr>
          <p:nvPr>
            <p:ph type="sldNum" sz="quarter" idx="14"/>
          </p:nvPr>
        </p:nvSpPr>
        <p:spPr/>
        <p:txBody>
          <a:bodyPr/>
          <a:lstStyle/>
          <a:p>
            <a:fld id="{DB1DF4BB-C24D-4D6D-BB46-1B80350E8EB7}" type="slidenum">
              <a:rPr lang="en-US" smtClean="0"/>
              <a:t>‹#›</a:t>
            </a:fld>
            <a:endParaRPr lang="en-US"/>
          </a:p>
        </p:txBody>
      </p:sp>
    </p:spTree>
    <p:extLst>
      <p:ext uri="{BB962C8B-B14F-4D97-AF65-F5344CB8AC3E}">
        <p14:creationId xmlns:p14="http://schemas.microsoft.com/office/powerpoint/2010/main" val="3750928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5232" y="273049"/>
            <a:ext cx="3995453" cy="1162051"/>
          </a:xfrm>
          <a:prstGeom prst="rect">
            <a:avLst/>
          </a:prstGeom>
        </p:spPr>
        <p:txBody>
          <a:bodyPr anchor="b"/>
          <a:lstStyle>
            <a:lvl1pPr algn="l">
              <a:defRPr sz="2667" b="1">
                <a:solidFill>
                  <a:schemeClr val="bg1"/>
                </a:solidFill>
                <a:effectLst/>
                <a:latin typeface="+mn-lt"/>
              </a:defRPr>
            </a:lvl1pPr>
          </a:lstStyle>
          <a:p>
            <a:r>
              <a:rPr lang="en-US" smtClean="0"/>
              <a:t>Click to edit Master title style</a:t>
            </a:r>
            <a:endParaRPr lang="en-US" dirty="0"/>
          </a:p>
        </p:txBody>
      </p:sp>
      <p:sp>
        <p:nvSpPr>
          <p:cNvPr id="3" name="Content Placeholder 2"/>
          <p:cNvSpPr>
            <a:spLocks noGrp="1"/>
          </p:cNvSpPr>
          <p:nvPr>
            <p:ph idx="1"/>
          </p:nvPr>
        </p:nvSpPr>
        <p:spPr>
          <a:xfrm>
            <a:off x="4766733" y="273052"/>
            <a:ext cx="6815667" cy="5853113"/>
          </a:xfrm>
          <a:prstGeom prst="rect">
            <a:avLst/>
          </a:prstGeom>
        </p:spPr>
        <p:txBody>
          <a:bodyPr/>
          <a:lstStyle>
            <a:lvl1pPr>
              <a:lnSpc>
                <a:spcPct val="114000"/>
              </a:lnSpc>
              <a:spcBef>
                <a:spcPts val="1600"/>
              </a:spcBef>
              <a:defRPr sz="3733">
                <a:solidFill>
                  <a:srgbClr val="034B87"/>
                </a:solidFill>
              </a:defRPr>
            </a:lvl1pPr>
            <a:lvl2pPr>
              <a:lnSpc>
                <a:spcPct val="114000"/>
              </a:lnSpc>
              <a:spcBef>
                <a:spcPts val="1600"/>
              </a:spcBef>
              <a:defRPr sz="3200">
                <a:solidFill>
                  <a:srgbClr val="034B87"/>
                </a:solidFill>
              </a:defRPr>
            </a:lvl2pPr>
            <a:lvl3pPr>
              <a:lnSpc>
                <a:spcPct val="114000"/>
              </a:lnSpc>
              <a:spcBef>
                <a:spcPts val="1600"/>
              </a:spcBef>
              <a:defRPr sz="2667">
                <a:solidFill>
                  <a:srgbClr val="034B87"/>
                </a:solidFill>
              </a:defRPr>
            </a:lvl3pPr>
            <a:lvl4pPr>
              <a:lnSpc>
                <a:spcPct val="114000"/>
              </a:lnSpc>
              <a:spcBef>
                <a:spcPts val="1600"/>
              </a:spcBef>
              <a:defRPr sz="2400">
                <a:solidFill>
                  <a:srgbClr val="034B87"/>
                </a:solidFill>
              </a:defRPr>
            </a:lvl4pPr>
            <a:lvl5pPr>
              <a:lnSpc>
                <a:spcPct val="114000"/>
              </a:lnSpc>
              <a:spcBef>
                <a:spcPts val="1600"/>
              </a:spcBef>
              <a:defRPr sz="2133">
                <a:solidFill>
                  <a:srgbClr val="034B87"/>
                </a:solidFill>
              </a:defRPr>
            </a:lvl5pPr>
            <a:lvl6pPr>
              <a:defRPr sz="2667"/>
            </a:lvl6pPr>
            <a:lvl7pPr>
              <a:defRPr sz="2667"/>
            </a:lvl7pPr>
            <a:lvl8pPr>
              <a:defRPr sz="2667"/>
            </a:lvl8pPr>
            <a:lvl9pPr>
              <a:defRPr sz="2667"/>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602" y="1435102"/>
            <a:ext cx="4011084" cy="4691063"/>
          </a:xfrm>
          <a:prstGeom prst="rect">
            <a:avLst/>
          </a:prstGeom>
        </p:spPr>
        <p:txBody>
          <a:bodyPr/>
          <a:lstStyle>
            <a:lvl1pPr marL="313259" indent="-313259">
              <a:lnSpc>
                <a:spcPct val="114000"/>
              </a:lnSpc>
              <a:spcBef>
                <a:spcPts val="1600"/>
              </a:spcBef>
              <a:buFont typeface="Arial" pitchFamily="34" charset="0"/>
              <a:buChar char="•"/>
              <a:defRPr sz="1867">
                <a:solidFill>
                  <a:srgbClr val="034B87"/>
                </a:solidFill>
              </a:defRPr>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p>
            <a:fld id="{DB1DF4BB-C24D-4D6D-BB46-1B80350E8EB7}" type="slidenum">
              <a:rPr lang="en-US" smtClean="0"/>
              <a:t>‹#›</a:t>
            </a:fld>
            <a:endParaRPr lang="en-US"/>
          </a:p>
        </p:txBody>
      </p:sp>
    </p:spTree>
    <p:extLst>
      <p:ext uri="{BB962C8B-B14F-4D97-AF65-F5344CB8AC3E}">
        <p14:creationId xmlns:p14="http://schemas.microsoft.com/office/powerpoint/2010/main" val="2744524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a:prstGeom prst="rect">
            <a:avLst/>
          </a:prstGeom>
        </p:spPr>
        <p:txBody>
          <a:bodyPr anchor="b"/>
          <a:lstStyle>
            <a:lvl1pPr algn="l">
              <a:defRPr sz="2667" b="1" baseline="0">
                <a:solidFill>
                  <a:srgbClr val="EEA400"/>
                </a:solidFill>
                <a:effectLst>
                  <a:outerShdw blurRad="38100" dist="38100" dir="2700000" algn="tl">
                    <a:srgbClr val="000000">
                      <a:alpha val="43137"/>
                    </a:srgbClr>
                  </a:outerShdw>
                </a:effectLst>
                <a:latin typeface="+mn-lt"/>
              </a:defRPr>
            </a:lvl1pPr>
          </a:lstStyle>
          <a:p>
            <a:r>
              <a:rPr lang="en-US" smtClean="0"/>
              <a:t>Click to edit Master title style</a:t>
            </a:r>
            <a:endParaRPr lang="en-US" dirty="0"/>
          </a:p>
        </p:txBody>
      </p:sp>
      <p:sp>
        <p:nvSpPr>
          <p:cNvPr id="3" name="Picture Placeholder 2"/>
          <p:cNvSpPr>
            <a:spLocks noGrp="1"/>
          </p:cNvSpPr>
          <p:nvPr>
            <p:ph type="pic" idx="1"/>
          </p:nvPr>
        </p:nvSpPr>
        <p:spPr>
          <a:xfrm>
            <a:off x="2389717" y="612775"/>
            <a:ext cx="7315200" cy="4114800"/>
          </a:xfrm>
          <a:prstGeom prst="rect">
            <a:avLst/>
          </a:prstGeom>
        </p:spPr>
        <p:txBody>
          <a:bodyPr rtlCol="0">
            <a:normAutofit/>
          </a:bodyPr>
          <a:lstStyle>
            <a:lvl1pPr marL="0" indent="0">
              <a:buNone/>
              <a:defRPr sz="4267">
                <a:solidFill>
                  <a:schemeClr val="tx1"/>
                </a:solidFill>
              </a:defRPr>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2389717" y="5367338"/>
            <a:ext cx="7315200" cy="804863"/>
          </a:xfrm>
          <a:prstGeom prst="rect">
            <a:avLst/>
          </a:prstGeom>
        </p:spPr>
        <p:txBody>
          <a:bodyPr/>
          <a:lstStyle>
            <a:lvl1pPr marL="0" indent="0">
              <a:buNone/>
              <a:defRPr sz="1867">
                <a:solidFill>
                  <a:schemeClr val="tx1"/>
                </a:solidFill>
              </a:defRPr>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p>
            <a:fld id="{DB1DF4BB-C24D-4D6D-BB46-1B80350E8EB7}" type="slidenum">
              <a:rPr lang="en-US" smtClean="0"/>
              <a:t>‹#›</a:t>
            </a:fld>
            <a:endParaRPr lang="en-US"/>
          </a:p>
        </p:txBody>
      </p:sp>
    </p:spTree>
    <p:extLst>
      <p:ext uri="{BB962C8B-B14F-4D97-AF65-F5344CB8AC3E}">
        <p14:creationId xmlns:p14="http://schemas.microsoft.com/office/powerpoint/2010/main" val="3837881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320"/>
            <a:ext cx="10972800" cy="1143000"/>
          </a:xfrm>
          <a:prstGeom prst="rect">
            <a:avLst/>
          </a:prstGeom>
        </p:spPr>
        <p:txBody>
          <a:bodyPr anchor="ctr"/>
          <a:lstStyle>
            <a:lvl1pPr>
              <a:defRPr b="1">
                <a:solidFill>
                  <a:srgbClr val="EEA400"/>
                </a:solidFill>
                <a:effectLst>
                  <a:outerShdw blurRad="38100" dist="38100" dir="2700000" algn="tl">
                    <a:srgbClr val="000000">
                      <a:alpha val="43137"/>
                    </a:srgbClr>
                  </a:outerShdw>
                </a:effectLst>
                <a:latin typeface="+mn-lt"/>
              </a:defRPr>
            </a:lvl1pPr>
          </a:lstStyle>
          <a:p>
            <a:r>
              <a:rPr lang="en-US" smtClean="0"/>
              <a:t>Click to edit Master title style</a:t>
            </a:r>
            <a:endParaRPr lang="en-US" dirty="0"/>
          </a:p>
        </p:txBody>
      </p:sp>
      <p:sp>
        <p:nvSpPr>
          <p:cNvPr id="3" name="Content Placeholder 2"/>
          <p:cNvSpPr>
            <a:spLocks noGrp="1"/>
          </p:cNvSpPr>
          <p:nvPr>
            <p:ph sz="half" idx="1"/>
          </p:nvPr>
        </p:nvSpPr>
        <p:spPr>
          <a:xfrm>
            <a:off x="6193536" y="2176272"/>
            <a:ext cx="5384800" cy="3950208"/>
          </a:xfrm>
          <a:prstGeom prst="rect">
            <a:avLst/>
          </a:prstGeom>
        </p:spPr>
        <p:txBody>
          <a:bodyPr/>
          <a:lstStyle>
            <a:lvl1pPr>
              <a:lnSpc>
                <a:spcPct val="114000"/>
              </a:lnSpc>
              <a:spcBef>
                <a:spcPts val="1600"/>
              </a:spcBef>
              <a:defRPr sz="3200">
                <a:solidFill>
                  <a:srgbClr val="034B87"/>
                </a:solidFill>
              </a:defRPr>
            </a:lvl1pPr>
            <a:lvl2pPr>
              <a:lnSpc>
                <a:spcPct val="114000"/>
              </a:lnSpc>
              <a:spcBef>
                <a:spcPts val="1600"/>
              </a:spcBef>
              <a:defRPr sz="2667">
                <a:solidFill>
                  <a:srgbClr val="034B87"/>
                </a:solidFill>
              </a:defRPr>
            </a:lvl2pPr>
            <a:lvl3pPr>
              <a:lnSpc>
                <a:spcPct val="114000"/>
              </a:lnSpc>
              <a:spcBef>
                <a:spcPts val="1600"/>
              </a:spcBef>
              <a:defRPr sz="2400">
                <a:solidFill>
                  <a:srgbClr val="034B87"/>
                </a:solidFill>
              </a:defRPr>
            </a:lvl3pPr>
            <a:lvl4pPr>
              <a:lnSpc>
                <a:spcPct val="114000"/>
              </a:lnSpc>
              <a:spcBef>
                <a:spcPts val="1600"/>
              </a:spcBef>
              <a:defRPr sz="2133">
                <a:solidFill>
                  <a:srgbClr val="034B87"/>
                </a:solidFill>
              </a:defRPr>
            </a:lvl4pPr>
            <a:lvl5pPr>
              <a:lnSpc>
                <a:spcPct val="114000"/>
              </a:lnSpc>
              <a:spcBef>
                <a:spcPts val="1600"/>
              </a:spcBef>
              <a:defRPr sz="1867">
                <a:solidFill>
                  <a:srgbClr val="034B87"/>
                </a:solidFill>
              </a:defRPr>
            </a:lvl5pPr>
            <a:lvl6pPr>
              <a:defRPr sz="2400"/>
            </a:lvl6pPr>
            <a:lvl7pPr>
              <a:defRPr sz="2400"/>
            </a:lvl7pPr>
            <a:lvl8pPr>
              <a:defRPr sz="2400"/>
            </a:lvl8pPr>
            <a:lvl9pPr>
              <a:defRPr sz="2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8"/>
          <p:cNvSpPr>
            <a:spLocks noGrp="1"/>
          </p:cNvSpPr>
          <p:nvPr>
            <p:ph type="body" sz="quarter" idx="10"/>
          </p:nvPr>
        </p:nvSpPr>
        <p:spPr>
          <a:xfrm>
            <a:off x="609600" y="1536192"/>
            <a:ext cx="5388864" cy="640080"/>
          </a:xfrm>
          <a:prstGeom prst="rect">
            <a:avLst/>
          </a:prstGeom>
        </p:spPr>
        <p:txBody>
          <a:bodyPr/>
          <a:lstStyle>
            <a:lvl1pPr marL="0" indent="0">
              <a:buNone/>
              <a:defRPr sz="3200" i="1">
                <a:solidFill>
                  <a:srgbClr val="EEA400"/>
                </a:solidFill>
              </a:defRPr>
            </a:lvl1pPr>
          </a:lstStyle>
          <a:p>
            <a:pPr lvl="0"/>
            <a:r>
              <a:rPr lang="en-US" smtClean="0"/>
              <a:t>Click to edit Master text styles</a:t>
            </a:r>
          </a:p>
        </p:txBody>
      </p:sp>
      <p:sp>
        <p:nvSpPr>
          <p:cNvPr id="13" name="Text Placeholder 12"/>
          <p:cNvSpPr>
            <a:spLocks noGrp="1"/>
          </p:cNvSpPr>
          <p:nvPr>
            <p:ph type="body" sz="quarter" idx="11"/>
          </p:nvPr>
        </p:nvSpPr>
        <p:spPr>
          <a:xfrm>
            <a:off x="6193536" y="1536192"/>
            <a:ext cx="5388864" cy="640080"/>
          </a:xfrm>
          <a:prstGeom prst="rect">
            <a:avLst/>
          </a:prstGeom>
        </p:spPr>
        <p:txBody>
          <a:bodyPr/>
          <a:lstStyle>
            <a:lvl1pPr marL="0" indent="0">
              <a:buNone/>
              <a:defRPr sz="3200" i="1">
                <a:solidFill>
                  <a:srgbClr val="EEA400"/>
                </a:solidFill>
              </a:defRPr>
            </a:lvl1pPr>
          </a:lstStyle>
          <a:p>
            <a:pPr lvl="0"/>
            <a:r>
              <a:rPr lang="en-US" smtClean="0"/>
              <a:t>Click to edit Master text styles</a:t>
            </a:r>
          </a:p>
        </p:txBody>
      </p:sp>
      <p:sp>
        <p:nvSpPr>
          <p:cNvPr id="15" name="Content Placeholder 14"/>
          <p:cNvSpPr>
            <a:spLocks noGrp="1"/>
          </p:cNvSpPr>
          <p:nvPr>
            <p:ph sz="quarter" idx="12"/>
          </p:nvPr>
        </p:nvSpPr>
        <p:spPr>
          <a:xfrm>
            <a:off x="609600" y="2176272"/>
            <a:ext cx="5388864" cy="3950208"/>
          </a:xfrm>
          <a:prstGeom prst="rect">
            <a:avLst/>
          </a:prstGeom>
        </p:spPr>
        <p:txBody>
          <a:bodyPr/>
          <a:lstStyle>
            <a:lvl1pPr>
              <a:lnSpc>
                <a:spcPct val="114000"/>
              </a:lnSpc>
              <a:spcBef>
                <a:spcPts val="1600"/>
              </a:spcBef>
              <a:defRPr sz="3200">
                <a:solidFill>
                  <a:srgbClr val="034B87"/>
                </a:solidFill>
              </a:defRPr>
            </a:lvl1pPr>
            <a:lvl2pPr>
              <a:lnSpc>
                <a:spcPct val="114000"/>
              </a:lnSpc>
              <a:spcBef>
                <a:spcPts val="1600"/>
              </a:spcBef>
              <a:defRPr sz="2667">
                <a:solidFill>
                  <a:srgbClr val="034B87"/>
                </a:solidFill>
              </a:defRPr>
            </a:lvl2pPr>
            <a:lvl3pPr>
              <a:lnSpc>
                <a:spcPct val="114000"/>
              </a:lnSpc>
              <a:spcBef>
                <a:spcPts val="1600"/>
              </a:spcBef>
              <a:defRPr sz="2400">
                <a:solidFill>
                  <a:srgbClr val="034B87"/>
                </a:solidFill>
              </a:defRPr>
            </a:lvl3pPr>
            <a:lvl4pPr>
              <a:lnSpc>
                <a:spcPct val="114000"/>
              </a:lnSpc>
              <a:spcBef>
                <a:spcPts val="1600"/>
              </a:spcBef>
              <a:defRPr sz="2133">
                <a:solidFill>
                  <a:srgbClr val="034B87"/>
                </a:solidFill>
              </a:defRPr>
            </a:lvl4pPr>
            <a:lvl5pPr>
              <a:lnSpc>
                <a:spcPct val="114000"/>
              </a:lnSpc>
              <a:spcBef>
                <a:spcPts val="1600"/>
              </a:spcBef>
              <a:defRPr sz="2133">
                <a:solidFill>
                  <a:srgbClr val="034B87"/>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3"/>
          </p:nvPr>
        </p:nvSpPr>
        <p:spPr/>
        <p:txBody>
          <a:bodyPr/>
          <a:lstStyle/>
          <a:p>
            <a:fld id="{5D5631B3-E77B-4959-90E6-6EC0DFB8BBD6}" type="slidenum">
              <a:rPr lang="en-US" smtClean="0"/>
              <a:pPr/>
              <a:t>‹#›</a:t>
            </a:fld>
            <a:endParaRPr lang="en-US"/>
          </a:p>
        </p:txBody>
      </p:sp>
    </p:spTree>
    <p:extLst>
      <p:ext uri="{BB962C8B-B14F-4D97-AF65-F5344CB8AC3E}">
        <p14:creationId xmlns:p14="http://schemas.microsoft.com/office/powerpoint/2010/main" val="29111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pic>
        <p:nvPicPr>
          <p:cNvPr id="3" name="Picture 2" descr="W:\Community Relations\Graphics\Logos&amp;Artwork\2013 Children's Mercy System Logos\CMH_Kansas_City\PNG\CMH_Kansas_City_blue.png"/>
          <p:cNvPicPr>
            <a:picLocks noChangeAspect="1" noChangeArrowheads="1"/>
          </p:cNvPicPr>
          <p:nvPr/>
        </p:nvPicPr>
        <p:blipFill>
          <a:blip r:embed="rId15" cstate="print"/>
          <a:stretch>
            <a:fillRect/>
          </a:stretch>
        </p:blipFill>
        <p:spPr bwMode="auto">
          <a:xfrm>
            <a:off x="347903" y="6044537"/>
            <a:ext cx="2444060" cy="509872"/>
          </a:xfrm>
          <a:prstGeom prst="rect">
            <a:avLst/>
          </a:prstGeom>
          <a:noFill/>
          <a:ln>
            <a:noFill/>
          </a:ln>
        </p:spPr>
      </p:pic>
      <p:sp>
        <p:nvSpPr>
          <p:cNvPr id="4" name="Slide Number Placeholder 3"/>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DB1DF4BB-C24D-4D6D-BB46-1B80350E8EB7}" type="slidenum">
              <a:rPr lang="en-US" smtClean="0"/>
              <a:t>‹#›</a:t>
            </a:fld>
            <a:endParaRPr lang="en-US"/>
          </a:p>
        </p:txBody>
      </p:sp>
    </p:spTree>
    <p:extLst>
      <p:ext uri="{BB962C8B-B14F-4D97-AF65-F5344CB8AC3E}">
        <p14:creationId xmlns:p14="http://schemas.microsoft.com/office/powerpoint/2010/main" val="1062395924"/>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79" r:id="rId12"/>
  </p:sldLayoutIdLst>
  <p:txStyles>
    <p:titleStyle>
      <a:lvl1pPr algn="ctr" rtl="0" eaLnBrk="1" fontAlgn="base" hangingPunct="1">
        <a:spcBef>
          <a:spcPct val="0"/>
        </a:spcBef>
        <a:spcAft>
          <a:spcPct val="0"/>
        </a:spcAft>
        <a:defRPr sz="5867" kern="1200">
          <a:solidFill>
            <a:schemeClr val="bg1"/>
          </a:solidFill>
          <a:latin typeface="+mj-lt"/>
          <a:ea typeface="+mj-ea"/>
          <a:cs typeface="+mj-cs"/>
        </a:defRPr>
      </a:lvl1pPr>
      <a:lvl2pPr algn="ctr" rtl="0" eaLnBrk="1" fontAlgn="base" hangingPunct="1">
        <a:spcBef>
          <a:spcPct val="0"/>
        </a:spcBef>
        <a:spcAft>
          <a:spcPct val="0"/>
        </a:spcAft>
        <a:defRPr sz="5867">
          <a:solidFill>
            <a:schemeClr val="bg1"/>
          </a:solidFill>
          <a:latin typeface="Arial Black" pitchFamily="34" charset="0"/>
        </a:defRPr>
      </a:lvl2pPr>
      <a:lvl3pPr algn="ctr" rtl="0" eaLnBrk="1" fontAlgn="base" hangingPunct="1">
        <a:spcBef>
          <a:spcPct val="0"/>
        </a:spcBef>
        <a:spcAft>
          <a:spcPct val="0"/>
        </a:spcAft>
        <a:defRPr sz="5867">
          <a:solidFill>
            <a:schemeClr val="bg1"/>
          </a:solidFill>
          <a:latin typeface="Arial Black" pitchFamily="34" charset="0"/>
        </a:defRPr>
      </a:lvl3pPr>
      <a:lvl4pPr algn="ctr" rtl="0" eaLnBrk="1" fontAlgn="base" hangingPunct="1">
        <a:spcBef>
          <a:spcPct val="0"/>
        </a:spcBef>
        <a:spcAft>
          <a:spcPct val="0"/>
        </a:spcAft>
        <a:defRPr sz="5867">
          <a:solidFill>
            <a:schemeClr val="bg1"/>
          </a:solidFill>
          <a:latin typeface="Arial Black" pitchFamily="34" charset="0"/>
        </a:defRPr>
      </a:lvl4pPr>
      <a:lvl5pPr algn="ctr" rtl="0" eaLnBrk="1" fontAlgn="base" hangingPunct="1">
        <a:spcBef>
          <a:spcPct val="0"/>
        </a:spcBef>
        <a:spcAft>
          <a:spcPct val="0"/>
        </a:spcAft>
        <a:defRPr sz="5867">
          <a:solidFill>
            <a:schemeClr val="bg1"/>
          </a:solidFill>
          <a:latin typeface="Arial Black" pitchFamily="34" charset="0"/>
        </a:defRPr>
      </a:lvl5pPr>
      <a:lvl6pPr marL="609585" algn="ctr" rtl="0" eaLnBrk="1" fontAlgn="base" hangingPunct="1">
        <a:spcBef>
          <a:spcPct val="0"/>
        </a:spcBef>
        <a:spcAft>
          <a:spcPct val="0"/>
        </a:spcAft>
        <a:defRPr sz="5867">
          <a:solidFill>
            <a:schemeClr val="tx1"/>
          </a:solidFill>
          <a:latin typeface="Arial" charset="0"/>
        </a:defRPr>
      </a:lvl6pPr>
      <a:lvl7pPr marL="1219170" algn="ctr" rtl="0" eaLnBrk="1" fontAlgn="base" hangingPunct="1">
        <a:spcBef>
          <a:spcPct val="0"/>
        </a:spcBef>
        <a:spcAft>
          <a:spcPct val="0"/>
        </a:spcAft>
        <a:defRPr sz="5867">
          <a:solidFill>
            <a:schemeClr val="tx1"/>
          </a:solidFill>
          <a:latin typeface="Arial" charset="0"/>
        </a:defRPr>
      </a:lvl7pPr>
      <a:lvl8pPr marL="1828754" algn="ctr" rtl="0" eaLnBrk="1" fontAlgn="base" hangingPunct="1">
        <a:spcBef>
          <a:spcPct val="0"/>
        </a:spcBef>
        <a:spcAft>
          <a:spcPct val="0"/>
        </a:spcAft>
        <a:defRPr sz="5867">
          <a:solidFill>
            <a:schemeClr val="tx1"/>
          </a:solidFill>
          <a:latin typeface="Arial" charset="0"/>
        </a:defRPr>
      </a:lvl8pPr>
      <a:lvl9pPr marL="2438339" algn="ctr" rtl="0" eaLnBrk="1" fontAlgn="base" hangingPunct="1">
        <a:spcBef>
          <a:spcPct val="0"/>
        </a:spcBef>
        <a:spcAft>
          <a:spcPct val="0"/>
        </a:spcAft>
        <a:defRPr sz="5867">
          <a:solidFill>
            <a:schemeClr val="tx1"/>
          </a:solidFill>
          <a:latin typeface="Arial" charset="0"/>
        </a:defRPr>
      </a:lvl9pPr>
    </p:titleStyle>
    <p:bodyStyle>
      <a:lvl1pPr marL="457189" indent="-457189" algn="l" rtl="0" eaLnBrk="1" fontAlgn="base" hangingPunct="1">
        <a:spcBef>
          <a:spcPct val="20000"/>
        </a:spcBef>
        <a:spcAft>
          <a:spcPct val="0"/>
        </a:spcAft>
        <a:buFont typeface="Arial" charset="0"/>
        <a:buChar char="•"/>
        <a:defRPr sz="4267" kern="1200">
          <a:solidFill>
            <a:schemeClr val="tx1"/>
          </a:solidFill>
          <a:latin typeface="+mn-lt"/>
          <a:ea typeface="+mn-ea"/>
          <a:cs typeface="+mn-cs"/>
        </a:defRPr>
      </a:lvl1pPr>
      <a:lvl2pPr marL="990575" indent="-380990" algn="l" rtl="0" eaLnBrk="1" fontAlgn="base" hangingPunct="1">
        <a:spcBef>
          <a:spcPct val="20000"/>
        </a:spcBef>
        <a:spcAft>
          <a:spcPct val="0"/>
        </a:spcAft>
        <a:buFont typeface="Arial" charset="0"/>
        <a:buChar char="–"/>
        <a:defRPr sz="3733" kern="1200">
          <a:solidFill>
            <a:schemeClr val="tx1"/>
          </a:solidFill>
          <a:latin typeface="+mn-lt"/>
          <a:ea typeface="+mn-ea"/>
          <a:cs typeface="+mn-cs"/>
        </a:defRPr>
      </a:lvl2pPr>
      <a:lvl3pPr marL="1523962" indent="-304792"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3pPr>
      <a:lvl4pPr marL="2133547" indent="-304792" algn="l" rtl="0" eaLnBrk="1" fontAlgn="base" hangingPunct="1">
        <a:spcBef>
          <a:spcPct val="20000"/>
        </a:spcBef>
        <a:spcAft>
          <a:spcPct val="0"/>
        </a:spcAft>
        <a:buFont typeface="Arial" charset="0"/>
        <a:buChar char="–"/>
        <a:defRPr sz="2667" kern="1200">
          <a:solidFill>
            <a:schemeClr val="tx1"/>
          </a:solidFill>
          <a:latin typeface="+mn-lt"/>
          <a:ea typeface="+mn-ea"/>
          <a:cs typeface="+mn-cs"/>
        </a:defRPr>
      </a:lvl4pPr>
      <a:lvl5pPr marL="2743131" indent="-304792" algn="l" rtl="0" eaLnBrk="1" fontAlgn="base" hangingPunct="1">
        <a:spcBef>
          <a:spcPct val="20000"/>
        </a:spcBef>
        <a:spcAft>
          <a:spcPct val="0"/>
        </a:spcAft>
        <a:buFont typeface="Arial"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1.xml"/><Relationship Id="rId1" Type="http://schemas.openxmlformats.org/officeDocument/2006/relationships/tags" Target="../tags/tag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9.xml"/><Relationship Id="rId1" Type="http://schemas.openxmlformats.org/officeDocument/2006/relationships/tags" Target="../tags/tag11.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9" name="Picture 5" descr="Isaac Cromwell Green Sweater"/>
          <p:cNvPicPr>
            <a:picLocks noGrp="1" noChangeAspect="1" noChangeArrowheads="1"/>
          </p:cNvPicPr>
          <p:nvPr>
            <p:ph type="subTitle" idx="1"/>
          </p:nvPr>
        </p:nvPicPr>
        <p:blipFill>
          <a:blip r:embed="rId3" cstate="print">
            <a:extLst>
              <a:ext uri="{28A0092B-C50C-407E-A947-70E740481C1C}">
                <a14:useLocalDpi xmlns:a14="http://schemas.microsoft.com/office/drawing/2010/main" val="0"/>
              </a:ext>
            </a:extLst>
          </a:blip>
          <a:srcRect/>
          <a:stretch>
            <a:fillRect/>
          </a:stretch>
        </p:blipFill>
        <p:spPr>
          <a:xfrm>
            <a:off x="819867" y="996329"/>
            <a:ext cx="4038600" cy="3962400"/>
          </a:xfr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9218" name="Rectangle 2"/>
          <p:cNvSpPr>
            <a:spLocks noGrp="1" noChangeArrowheads="1"/>
          </p:cNvSpPr>
          <p:nvPr>
            <p:ph type="title"/>
          </p:nvPr>
        </p:nvSpPr>
        <p:spPr>
          <a:xfrm>
            <a:off x="4981074" y="356938"/>
            <a:ext cx="7014410" cy="4078704"/>
          </a:xfrm>
        </p:spPr>
        <p:txBody>
          <a:bodyPr anchor="ctr">
            <a:normAutofit/>
          </a:bodyPr>
          <a:lstStyle/>
          <a:p>
            <a:pPr eaLnBrk="1" hangingPunct="1"/>
            <a:r>
              <a:rPr lang="en-US" altLang="en-US" sz="4000" i="1" dirty="0"/>
              <a:t>Feeding and </a:t>
            </a:r>
            <a:r>
              <a:rPr lang="en-US" altLang="en-US" sz="4000" i="1" dirty="0" smtClean="0"/>
              <a:t>Oral Motor Issues </a:t>
            </a:r>
            <a:r>
              <a:rPr lang="en-US" altLang="en-US" sz="4000" i="1" dirty="0"/>
              <a:t>in  Children with Down Syndrome</a:t>
            </a:r>
            <a:endParaRPr lang="en-US" altLang="en-US" sz="4000" dirty="0"/>
          </a:p>
        </p:txBody>
      </p:sp>
    </p:spTree>
    <p:custDataLst>
      <p:tags r:id="rId1"/>
    </p:custDataLst>
    <p:extLst>
      <p:ext uri="{BB962C8B-B14F-4D97-AF65-F5344CB8AC3E}">
        <p14:creationId xmlns:p14="http://schemas.microsoft.com/office/powerpoint/2010/main" val="14615159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en-US" i="1" dirty="0" smtClean="0"/>
              <a:t>Treatment with your doctor</a:t>
            </a:r>
            <a:endParaRPr lang="en-US" altLang="en-US" i="1" dirty="0" smtClean="0"/>
          </a:p>
        </p:txBody>
      </p:sp>
      <p:sp>
        <p:nvSpPr>
          <p:cNvPr id="33795" name="Rectangle 3"/>
          <p:cNvSpPr>
            <a:spLocks noGrp="1" noChangeArrowheads="1"/>
          </p:cNvSpPr>
          <p:nvPr>
            <p:ph idx="1"/>
          </p:nvPr>
        </p:nvSpPr>
        <p:spPr>
          <a:xfrm>
            <a:off x="1981200" y="1417320"/>
            <a:ext cx="8229600" cy="4495800"/>
          </a:xfrm>
        </p:spPr>
        <p:txBody>
          <a:bodyPr/>
          <a:lstStyle/>
          <a:p>
            <a:pPr eaLnBrk="1" hangingPunct="1">
              <a:lnSpc>
                <a:spcPct val="90000"/>
              </a:lnSpc>
            </a:pPr>
            <a:r>
              <a:rPr lang="en-US" altLang="en-US" sz="2400" dirty="0"/>
              <a:t>Diet: 		</a:t>
            </a:r>
            <a:r>
              <a:rPr lang="en-US" altLang="en-US" sz="2400" dirty="0"/>
              <a:t>	Increase </a:t>
            </a:r>
            <a:r>
              <a:rPr lang="en-US" altLang="en-US" sz="2400" dirty="0"/>
              <a:t>in fiber, prune juice</a:t>
            </a:r>
          </a:p>
          <a:p>
            <a:pPr eaLnBrk="1" hangingPunct="1">
              <a:lnSpc>
                <a:spcPct val="90000"/>
              </a:lnSpc>
            </a:pPr>
            <a:r>
              <a:rPr lang="en-US" altLang="en-US" sz="2400" dirty="0"/>
              <a:t>Fiber supplements: </a:t>
            </a:r>
            <a:r>
              <a:rPr lang="en-US" altLang="en-US" sz="2400" dirty="0"/>
              <a:t>	</a:t>
            </a:r>
            <a:r>
              <a:rPr lang="en-US" altLang="en-US" sz="2400" dirty="0"/>
              <a:t>Cellulose </a:t>
            </a:r>
            <a:r>
              <a:rPr lang="en-US" altLang="en-US" sz="2400" dirty="0"/>
              <a:t>- Citrucel </a:t>
            </a:r>
          </a:p>
          <a:p>
            <a:pPr eaLnBrk="1" hangingPunct="1">
              <a:lnSpc>
                <a:spcPct val="90000"/>
              </a:lnSpc>
              <a:buFontTx/>
              <a:buNone/>
            </a:pPr>
            <a:r>
              <a:rPr lang="en-US" altLang="en-US" sz="2400" dirty="0"/>
              <a:t>				Psyllium - Metamucil</a:t>
            </a:r>
          </a:p>
          <a:p>
            <a:pPr eaLnBrk="1" hangingPunct="1">
              <a:lnSpc>
                <a:spcPct val="90000"/>
              </a:lnSpc>
            </a:pPr>
            <a:r>
              <a:rPr lang="en-US" altLang="en-US" sz="2400" dirty="0"/>
              <a:t>Stool </a:t>
            </a:r>
            <a:r>
              <a:rPr lang="en-US" altLang="en-US" sz="2400" dirty="0"/>
              <a:t>softeners: 	Mineral Oil - </a:t>
            </a:r>
            <a:r>
              <a:rPr lang="en-US" altLang="en-US" sz="2400" dirty="0" err="1"/>
              <a:t>Kondremul</a:t>
            </a:r>
            <a:endParaRPr lang="en-US" altLang="en-US" sz="2400" dirty="0"/>
          </a:p>
          <a:p>
            <a:pPr eaLnBrk="1" hangingPunct="1">
              <a:lnSpc>
                <a:spcPct val="90000"/>
              </a:lnSpc>
              <a:buFontTx/>
              <a:buNone/>
            </a:pPr>
            <a:r>
              <a:rPr lang="en-US" altLang="en-US" sz="2400" dirty="0"/>
              <a:t>          			Polyethylene glycol - </a:t>
            </a:r>
            <a:r>
              <a:rPr lang="en-US" altLang="en-US" sz="2400" dirty="0" err="1"/>
              <a:t>Miralax</a:t>
            </a:r>
            <a:endParaRPr lang="en-US" altLang="en-US" sz="2400" dirty="0"/>
          </a:p>
          <a:p>
            <a:pPr eaLnBrk="1" hangingPunct="1">
              <a:lnSpc>
                <a:spcPct val="90000"/>
              </a:lnSpc>
              <a:buFontTx/>
              <a:buNone/>
            </a:pPr>
            <a:r>
              <a:rPr lang="en-US" altLang="en-US" sz="2400" dirty="0"/>
              <a:t>          			Lactulose</a:t>
            </a:r>
          </a:p>
          <a:p>
            <a:pPr eaLnBrk="1" hangingPunct="1">
              <a:lnSpc>
                <a:spcPct val="90000"/>
              </a:lnSpc>
              <a:buFontTx/>
              <a:buNone/>
            </a:pPr>
            <a:r>
              <a:rPr lang="en-US" altLang="en-US" sz="2400" dirty="0"/>
              <a:t>          			Sorbitol - </a:t>
            </a:r>
            <a:r>
              <a:rPr lang="en-US" altLang="en-US" sz="2400" dirty="0" err="1"/>
              <a:t>Karo</a:t>
            </a:r>
            <a:r>
              <a:rPr lang="en-US" altLang="en-US" sz="2400" dirty="0"/>
              <a:t> Syrup</a:t>
            </a:r>
          </a:p>
          <a:p>
            <a:pPr eaLnBrk="1" hangingPunct="1">
              <a:lnSpc>
                <a:spcPct val="90000"/>
              </a:lnSpc>
            </a:pPr>
            <a:r>
              <a:rPr lang="en-US" altLang="en-US" sz="2400" dirty="0"/>
              <a:t>Laxatives</a:t>
            </a:r>
            <a:r>
              <a:rPr lang="en-US" altLang="en-US" sz="2400" dirty="0"/>
              <a:t>: 		Senna</a:t>
            </a:r>
          </a:p>
          <a:p>
            <a:pPr eaLnBrk="1" hangingPunct="1">
              <a:lnSpc>
                <a:spcPct val="90000"/>
              </a:lnSpc>
              <a:buFontTx/>
              <a:buNone/>
            </a:pPr>
            <a:r>
              <a:rPr lang="en-US" altLang="en-US" sz="2400" dirty="0"/>
              <a:t>                      		</a:t>
            </a:r>
            <a:r>
              <a:rPr lang="en-US" altLang="en-US" sz="2400" dirty="0" err="1"/>
              <a:t>Bisacodyl</a:t>
            </a:r>
            <a:endParaRPr lang="en-US" altLang="en-US" sz="2400" dirty="0"/>
          </a:p>
          <a:p>
            <a:pPr eaLnBrk="1" hangingPunct="1">
              <a:lnSpc>
                <a:spcPct val="90000"/>
              </a:lnSpc>
              <a:buFontTx/>
              <a:buNone/>
            </a:pPr>
            <a:endParaRPr lang="en-US" altLang="en-US" sz="2400" dirty="0"/>
          </a:p>
        </p:txBody>
      </p:sp>
    </p:spTree>
    <p:custDataLst>
      <p:tags r:id="rId1"/>
    </p:custDataLst>
    <p:extLst>
      <p:ext uri="{BB962C8B-B14F-4D97-AF65-F5344CB8AC3E}">
        <p14:creationId xmlns:p14="http://schemas.microsoft.com/office/powerpoint/2010/main" val="12581317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en-US" i="1" smtClean="0"/>
              <a:t>GE Reflux</a:t>
            </a:r>
          </a:p>
        </p:txBody>
      </p:sp>
      <p:sp>
        <p:nvSpPr>
          <p:cNvPr id="15363" name="Rectangle 3"/>
          <p:cNvSpPr>
            <a:spLocks noGrp="1" noChangeArrowheads="1"/>
          </p:cNvSpPr>
          <p:nvPr>
            <p:ph idx="1"/>
          </p:nvPr>
        </p:nvSpPr>
        <p:spPr>
          <a:xfrm>
            <a:off x="1037580" y="1693862"/>
            <a:ext cx="4191000" cy="4343400"/>
          </a:xfrm>
        </p:spPr>
        <p:txBody>
          <a:bodyPr>
            <a:normAutofit fontScale="92500"/>
          </a:bodyPr>
          <a:lstStyle/>
          <a:p>
            <a:pPr eaLnBrk="1" hangingPunct="1"/>
            <a:r>
              <a:rPr lang="en-US" altLang="en-US" sz="2400" dirty="0"/>
              <a:t>Contents from the stomach come up into the food pipe.</a:t>
            </a:r>
          </a:p>
          <a:p>
            <a:pPr eaLnBrk="1" hangingPunct="1"/>
            <a:r>
              <a:rPr lang="en-US" altLang="en-US" sz="2400" dirty="0"/>
              <a:t>The </a:t>
            </a:r>
            <a:r>
              <a:rPr lang="en-US" altLang="en-US" sz="2400" dirty="0"/>
              <a:t>muscle that is at the junction of the food pipe and the stomach is the lower esophageal sphincter. </a:t>
            </a:r>
          </a:p>
          <a:p>
            <a:pPr eaLnBrk="1" hangingPunct="1"/>
            <a:r>
              <a:rPr lang="en-US" altLang="en-US" sz="2400" dirty="0"/>
              <a:t>H</a:t>
            </a:r>
            <a:r>
              <a:rPr lang="en-US" altLang="en-US" sz="2400" dirty="0" smtClean="0"/>
              <a:t>appens </a:t>
            </a:r>
            <a:r>
              <a:rPr lang="en-US" altLang="en-US" sz="2400" dirty="0"/>
              <a:t>when the </a:t>
            </a:r>
            <a:r>
              <a:rPr lang="en-US" altLang="en-US" sz="2400" dirty="0" smtClean="0"/>
              <a:t>muscle </a:t>
            </a:r>
            <a:r>
              <a:rPr lang="en-US" altLang="en-US" sz="2400" dirty="0"/>
              <a:t>is not  working </a:t>
            </a:r>
            <a:r>
              <a:rPr lang="en-US" altLang="en-US" sz="2400" dirty="0" smtClean="0"/>
              <a:t>well or the acid balance is not what it should be</a:t>
            </a:r>
            <a:endParaRPr lang="en-US" altLang="en-US" dirty="0" smtClean="0"/>
          </a:p>
          <a:p>
            <a:pPr eaLnBrk="1" hangingPunct="1"/>
            <a:endParaRPr lang="en-US" altLang="en-US" dirty="0" smtClean="0"/>
          </a:p>
          <a:p>
            <a:pPr eaLnBrk="1" hangingPunct="1">
              <a:buFontTx/>
              <a:buNone/>
            </a:pPr>
            <a:endParaRPr lang="en-US" altLang="en-US" dirty="0" smtClean="0"/>
          </a:p>
          <a:p>
            <a:pPr eaLnBrk="1" hangingPunct="1">
              <a:buFontTx/>
              <a:buNone/>
            </a:pPr>
            <a:endParaRPr lang="en-US" altLang="en-US" dirty="0" smtClean="0"/>
          </a:p>
        </p:txBody>
      </p:sp>
      <p:pic>
        <p:nvPicPr>
          <p:cNvPr id="15364" name="Picture 4" descr="ei_019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9800" y="1981200"/>
            <a:ext cx="4038600" cy="376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40492605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i="1" smtClean="0"/>
              <a:t>Why -GE Reflux</a:t>
            </a:r>
          </a:p>
        </p:txBody>
      </p:sp>
      <p:sp>
        <p:nvSpPr>
          <p:cNvPr id="16387" name="Rectangle 3"/>
          <p:cNvSpPr>
            <a:spLocks noGrp="1" noChangeArrowheads="1"/>
          </p:cNvSpPr>
          <p:nvPr>
            <p:ph idx="1"/>
          </p:nvPr>
        </p:nvSpPr>
        <p:spPr>
          <a:xfrm>
            <a:off x="1272482" y="2000251"/>
            <a:ext cx="3178629" cy="4038600"/>
          </a:xfrm>
        </p:spPr>
        <p:txBody>
          <a:bodyPr/>
          <a:lstStyle/>
          <a:p>
            <a:r>
              <a:rPr lang="en-US" altLang="en-US" sz="2667" dirty="0" smtClean="0"/>
              <a:t>Posture</a:t>
            </a:r>
            <a:endParaRPr lang="en-US" altLang="en-US" sz="2667" dirty="0"/>
          </a:p>
          <a:p>
            <a:r>
              <a:rPr lang="en-US" altLang="en-US" sz="2667" dirty="0"/>
              <a:t>Tone</a:t>
            </a:r>
          </a:p>
          <a:p>
            <a:r>
              <a:rPr lang="en-US" altLang="en-US" sz="2667" dirty="0"/>
              <a:t>Size of stomach</a:t>
            </a:r>
          </a:p>
          <a:p>
            <a:r>
              <a:rPr lang="en-US" altLang="en-US" sz="2667" dirty="0"/>
              <a:t>Quantity of food</a:t>
            </a:r>
          </a:p>
        </p:txBody>
      </p:sp>
      <p:pic>
        <p:nvPicPr>
          <p:cNvPr id="16388" name="Picture 4" descr="hwkb17_00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80222" y="2000251"/>
            <a:ext cx="4381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1968186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416629" y="1001485"/>
            <a:ext cx="6781800" cy="1143000"/>
          </a:xfrm>
        </p:spPr>
        <p:txBody>
          <a:bodyPr>
            <a:normAutofit fontScale="90000"/>
          </a:bodyPr>
          <a:lstStyle/>
          <a:p>
            <a:pPr eaLnBrk="1" hangingPunct="1"/>
            <a:r>
              <a:rPr lang="en-US" altLang="en-US" sz="4000" i="1" dirty="0"/>
              <a:t>When should we worry about </a:t>
            </a:r>
            <a:r>
              <a:rPr lang="en-US" altLang="en-US" sz="4000" i="1" dirty="0" smtClean="0"/>
              <a:t>Reflux </a:t>
            </a:r>
            <a:r>
              <a:rPr lang="en-US" altLang="en-US" sz="4000" i="1" dirty="0"/>
              <a:t>Disease</a:t>
            </a:r>
            <a:br>
              <a:rPr lang="en-US" altLang="en-US" sz="4000" i="1" dirty="0"/>
            </a:br>
            <a:r>
              <a:rPr lang="en-US" altLang="en-US" sz="4000" dirty="0"/>
              <a:t> </a:t>
            </a:r>
          </a:p>
        </p:txBody>
      </p:sp>
      <p:sp>
        <p:nvSpPr>
          <p:cNvPr id="17411" name="Rectangle 3"/>
          <p:cNvSpPr>
            <a:spLocks noGrp="1" noChangeArrowheads="1"/>
          </p:cNvSpPr>
          <p:nvPr>
            <p:ph sz="half" idx="1"/>
          </p:nvPr>
        </p:nvSpPr>
        <p:spPr>
          <a:xfrm>
            <a:off x="670290" y="2159995"/>
            <a:ext cx="4038600" cy="3124200"/>
          </a:xfrm>
        </p:spPr>
        <p:txBody>
          <a:bodyPr/>
          <a:lstStyle/>
          <a:p>
            <a:pPr eaLnBrk="1" hangingPunct="1"/>
            <a:r>
              <a:rPr lang="en-US" altLang="en-US" dirty="0"/>
              <a:t>Vomiting</a:t>
            </a:r>
          </a:p>
          <a:p>
            <a:pPr eaLnBrk="1" hangingPunct="1"/>
            <a:r>
              <a:rPr lang="en-US" altLang="en-US" dirty="0"/>
              <a:t>Fussy colic</a:t>
            </a:r>
          </a:p>
          <a:p>
            <a:pPr eaLnBrk="1" hangingPunct="1"/>
            <a:r>
              <a:rPr lang="en-US" altLang="en-US" dirty="0"/>
              <a:t>Picky eater</a:t>
            </a:r>
          </a:p>
          <a:p>
            <a:pPr marL="0" indent="0" eaLnBrk="1" hangingPunct="1">
              <a:buNone/>
            </a:pPr>
            <a:endParaRPr lang="en-US" altLang="en-US" dirty="0"/>
          </a:p>
        </p:txBody>
      </p:sp>
      <p:sp>
        <p:nvSpPr>
          <p:cNvPr id="17412" name="Rectangle 4"/>
          <p:cNvSpPr>
            <a:spLocks noGrp="1" noChangeArrowheads="1"/>
          </p:cNvSpPr>
          <p:nvPr>
            <p:ph sz="half" idx="2"/>
          </p:nvPr>
        </p:nvSpPr>
        <p:spPr>
          <a:xfrm>
            <a:off x="3529264" y="2159995"/>
            <a:ext cx="8101262" cy="3200400"/>
          </a:xfrm>
        </p:spPr>
        <p:txBody>
          <a:bodyPr numCol="2"/>
          <a:lstStyle/>
          <a:p>
            <a:r>
              <a:rPr lang="en-US" altLang="en-US" dirty="0"/>
              <a:t>Poor weight Gain</a:t>
            </a:r>
          </a:p>
          <a:p>
            <a:r>
              <a:rPr lang="en-US" altLang="en-US" dirty="0"/>
              <a:t>Apnea</a:t>
            </a:r>
          </a:p>
          <a:p>
            <a:pPr eaLnBrk="1" hangingPunct="1"/>
            <a:r>
              <a:rPr lang="en-US" altLang="en-US" dirty="0" smtClean="0"/>
              <a:t>Wheezing</a:t>
            </a:r>
            <a:endParaRPr lang="en-US" altLang="en-US" dirty="0"/>
          </a:p>
          <a:p>
            <a:pPr eaLnBrk="1" hangingPunct="1"/>
            <a:endParaRPr lang="en-US" altLang="en-US" dirty="0" smtClean="0"/>
          </a:p>
          <a:p>
            <a:pPr eaLnBrk="1" hangingPunct="1"/>
            <a:endParaRPr lang="en-US" altLang="en-US" dirty="0"/>
          </a:p>
          <a:p>
            <a:pPr eaLnBrk="1" hangingPunct="1"/>
            <a:endParaRPr lang="en-US" altLang="en-US" dirty="0" smtClean="0"/>
          </a:p>
          <a:p>
            <a:pPr eaLnBrk="1" hangingPunct="1"/>
            <a:r>
              <a:rPr lang="en-US" altLang="en-US" dirty="0" smtClean="0"/>
              <a:t>Stridor </a:t>
            </a:r>
            <a:r>
              <a:rPr lang="en-US" altLang="en-US" dirty="0"/>
              <a:t>- loud breathing</a:t>
            </a:r>
          </a:p>
          <a:p>
            <a:pPr eaLnBrk="1" hangingPunct="1"/>
            <a:r>
              <a:rPr lang="en-US" altLang="en-US" dirty="0"/>
              <a:t>Ear Infections</a:t>
            </a:r>
          </a:p>
          <a:p>
            <a:pPr eaLnBrk="1" hangingPunct="1"/>
            <a:r>
              <a:rPr lang="en-US" altLang="en-US" dirty="0" err="1"/>
              <a:t>Sandifer</a:t>
            </a:r>
            <a:r>
              <a:rPr lang="en-US" altLang="en-US" dirty="0"/>
              <a:t> syndrome</a:t>
            </a:r>
          </a:p>
          <a:p>
            <a:pPr eaLnBrk="1" hangingPunct="1"/>
            <a:endParaRPr lang="en-US" altLang="en-US" dirty="0"/>
          </a:p>
        </p:txBody>
      </p:sp>
    </p:spTree>
    <p:custDataLst>
      <p:tags r:id="rId1"/>
    </p:custDataLst>
    <p:extLst>
      <p:ext uri="{BB962C8B-B14F-4D97-AF65-F5344CB8AC3E}">
        <p14:creationId xmlns:p14="http://schemas.microsoft.com/office/powerpoint/2010/main" val="24797429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609600" y="498909"/>
            <a:ext cx="10972800" cy="1143000"/>
          </a:xfrm>
        </p:spPr>
        <p:txBody>
          <a:bodyPr/>
          <a:lstStyle/>
          <a:p>
            <a:r>
              <a:rPr lang="en-US" altLang="en-US" sz="6000" dirty="0" smtClean="0"/>
              <a:t>Dysphagia</a:t>
            </a:r>
            <a:endParaRPr lang="en-US" altLang="en-US" dirty="0" smtClean="0"/>
          </a:p>
        </p:txBody>
      </p:sp>
      <p:sp>
        <p:nvSpPr>
          <p:cNvPr id="21507" name="Content Placeholder 2"/>
          <p:cNvSpPr>
            <a:spLocks noGrp="1"/>
          </p:cNvSpPr>
          <p:nvPr>
            <p:ph idx="1"/>
          </p:nvPr>
        </p:nvSpPr>
        <p:spPr>
          <a:xfrm>
            <a:off x="665748" y="1482635"/>
            <a:ext cx="10972800" cy="4525963"/>
          </a:xfrm>
        </p:spPr>
        <p:txBody>
          <a:bodyPr/>
          <a:lstStyle/>
          <a:p>
            <a:pPr marL="457189" lvl="1" indent="-457189" defTabSz="1219170">
              <a:buFont typeface="Arial" charset="0"/>
              <a:buChar char="•"/>
            </a:pPr>
            <a:r>
              <a:rPr lang="en-US" altLang="en-US" sz="2800" dirty="0" smtClean="0"/>
              <a:t>Swallowing dysfunction</a:t>
            </a:r>
          </a:p>
          <a:p>
            <a:pPr marL="457189" lvl="1" indent="-457189" defTabSz="1219170">
              <a:buFont typeface="Arial" charset="0"/>
              <a:buChar char="•"/>
            </a:pPr>
            <a:r>
              <a:rPr lang="en-US" altLang="en-US" sz="2800" dirty="0" smtClean="0"/>
              <a:t>Milk </a:t>
            </a:r>
            <a:r>
              <a:rPr lang="en-US" altLang="en-US" sz="2800" dirty="0"/>
              <a:t>goes into the wind pipe instead of the food pipe </a:t>
            </a:r>
          </a:p>
          <a:p>
            <a:r>
              <a:rPr lang="en-US" altLang="en-US" sz="2800" dirty="0"/>
              <a:t>Babies will cough or choke with feeds</a:t>
            </a:r>
          </a:p>
          <a:p>
            <a:r>
              <a:rPr lang="en-US" altLang="en-US" sz="2800" dirty="0"/>
              <a:t>Micro aspirations </a:t>
            </a:r>
            <a:r>
              <a:rPr lang="en-US" altLang="en-US" sz="2800" dirty="0" smtClean="0"/>
              <a:t>or Silent Aspiration</a:t>
            </a:r>
          </a:p>
          <a:p>
            <a:r>
              <a:rPr lang="en-US" altLang="en-US" sz="2800" dirty="0" smtClean="0"/>
              <a:t>Aspiration </a:t>
            </a:r>
            <a:r>
              <a:rPr lang="en-US" altLang="en-US" sz="2800" dirty="0"/>
              <a:t>pneumonia </a:t>
            </a:r>
          </a:p>
          <a:p>
            <a:r>
              <a:rPr lang="en-US" altLang="en-US" sz="2800" dirty="0"/>
              <a:t>Apnea or stop </a:t>
            </a:r>
            <a:r>
              <a:rPr lang="en-US" altLang="en-US" sz="2800" dirty="0" smtClean="0"/>
              <a:t>breathing, Blue Spells</a:t>
            </a:r>
            <a:endParaRPr lang="en-US" altLang="en-US" sz="2800" dirty="0"/>
          </a:p>
        </p:txBody>
      </p:sp>
    </p:spTree>
    <p:extLst>
      <p:ext uri="{BB962C8B-B14F-4D97-AF65-F5344CB8AC3E}">
        <p14:creationId xmlns:p14="http://schemas.microsoft.com/office/powerpoint/2010/main" val="28449285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smtClean="0"/>
              <a:t>Management</a:t>
            </a:r>
          </a:p>
        </p:txBody>
      </p:sp>
      <p:sp>
        <p:nvSpPr>
          <p:cNvPr id="22531" name="Content Placeholder 2"/>
          <p:cNvSpPr>
            <a:spLocks noGrp="1"/>
          </p:cNvSpPr>
          <p:nvPr>
            <p:ph idx="1"/>
          </p:nvPr>
        </p:nvSpPr>
        <p:spPr/>
        <p:txBody>
          <a:bodyPr/>
          <a:lstStyle/>
          <a:p>
            <a:r>
              <a:rPr lang="en-US" altLang="en-US" dirty="0"/>
              <a:t>Swallow </a:t>
            </a:r>
            <a:r>
              <a:rPr lang="en-US" altLang="en-US" dirty="0" smtClean="0"/>
              <a:t>study, OPM</a:t>
            </a:r>
            <a:endParaRPr lang="en-US" altLang="en-US" dirty="0"/>
          </a:p>
          <a:p>
            <a:r>
              <a:rPr lang="en-US" altLang="en-US" dirty="0" smtClean="0"/>
              <a:t>Feeding Evaluation with OT or SLP </a:t>
            </a:r>
            <a:endParaRPr lang="en-US" altLang="en-US" dirty="0" smtClean="0"/>
          </a:p>
          <a:p>
            <a:r>
              <a:rPr lang="en-US" altLang="en-US" dirty="0" smtClean="0"/>
              <a:t>Changing: positioning, pacing, nipple flow</a:t>
            </a:r>
          </a:p>
          <a:p>
            <a:r>
              <a:rPr lang="en-US" altLang="en-US" dirty="0" smtClean="0"/>
              <a:t>Thickening </a:t>
            </a:r>
            <a:r>
              <a:rPr lang="en-US" altLang="en-US" dirty="0" smtClean="0"/>
              <a:t>of feeds </a:t>
            </a:r>
          </a:p>
        </p:txBody>
      </p:sp>
    </p:spTree>
    <p:extLst>
      <p:ext uri="{BB962C8B-B14F-4D97-AF65-F5344CB8AC3E}">
        <p14:creationId xmlns:p14="http://schemas.microsoft.com/office/powerpoint/2010/main" val="516057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altLang="en-US" i="1" dirty="0" smtClean="0"/>
              <a:t>What is an OPM?</a:t>
            </a:r>
            <a:endParaRPr lang="en-US" altLang="en-US" dirty="0" smtClean="0"/>
          </a:p>
        </p:txBody>
      </p:sp>
      <p:sp>
        <p:nvSpPr>
          <p:cNvPr id="3" name="Content Placeholder 2"/>
          <p:cNvSpPr>
            <a:spLocks noGrp="1"/>
          </p:cNvSpPr>
          <p:nvPr>
            <p:ph idx="1"/>
          </p:nvPr>
        </p:nvSpPr>
        <p:spPr/>
        <p:txBody>
          <a:bodyPr>
            <a:normAutofit lnSpcReduction="10000"/>
          </a:bodyPr>
          <a:lstStyle/>
          <a:p>
            <a:pPr marL="0" indent="0" algn="ctr">
              <a:buNone/>
              <a:defRPr/>
            </a:pPr>
            <a:r>
              <a:rPr lang="en-US" altLang="en-US" sz="3200" b="1" dirty="0"/>
              <a:t>Oral-Pharyngeal Motility </a:t>
            </a:r>
            <a:r>
              <a:rPr lang="en-US" altLang="en-US" sz="3200" b="1" dirty="0"/>
              <a:t>Study</a:t>
            </a:r>
            <a:r>
              <a:rPr lang="en-US" altLang="en-US" sz="3200" dirty="0"/>
              <a:t> </a:t>
            </a:r>
          </a:p>
          <a:p>
            <a:pPr>
              <a:defRPr/>
            </a:pPr>
            <a:r>
              <a:rPr lang="en-US" altLang="en-US" sz="3200" dirty="0"/>
              <a:t>A </a:t>
            </a:r>
            <a:r>
              <a:rPr lang="en-US" altLang="en-US" sz="3200" dirty="0"/>
              <a:t>swallow study completed in radiology under fluoroscopy to assess a person’s swallow and to rule out any difficulties.</a:t>
            </a:r>
          </a:p>
          <a:p>
            <a:pPr>
              <a:defRPr/>
            </a:pPr>
            <a:endParaRPr lang="en-US" altLang="en-US" sz="533" dirty="0"/>
          </a:p>
          <a:p>
            <a:pPr>
              <a:defRPr/>
            </a:pPr>
            <a:r>
              <a:rPr lang="en-US" altLang="en-US" sz="3200" dirty="0"/>
              <a:t>What </a:t>
            </a:r>
            <a:r>
              <a:rPr lang="en-US" altLang="en-US" sz="3200" dirty="0"/>
              <a:t>happens during a swallow study?</a:t>
            </a:r>
          </a:p>
          <a:p>
            <a:pPr>
              <a:defRPr/>
            </a:pPr>
            <a:endParaRPr lang="en-US" altLang="en-US" sz="533" dirty="0"/>
          </a:p>
          <a:p>
            <a:pPr>
              <a:defRPr/>
            </a:pPr>
            <a:r>
              <a:rPr lang="en-US" altLang="en-US" sz="3200" dirty="0"/>
              <a:t> Possible </a:t>
            </a:r>
            <a:r>
              <a:rPr lang="en-US" altLang="en-US" sz="3200" dirty="0"/>
              <a:t>outcomes following a swallow study?</a:t>
            </a:r>
          </a:p>
        </p:txBody>
      </p:sp>
    </p:spTree>
    <p:extLst>
      <p:ext uri="{BB962C8B-B14F-4D97-AF65-F5344CB8AC3E}">
        <p14:creationId xmlns:p14="http://schemas.microsoft.com/office/powerpoint/2010/main" val="4474407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r>
              <a:rPr lang="en-US" altLang="en-US" sz="5870" dirty="0"/>
              <a:t>Stages of a swallow</a:t>
            </a:r>
            <a:endParaRPr lang="en-US" altLang="en-US" sz="5870" dirty="0" smtClean="0"/>
          </a:p>
        </p:txBody>
      </p:sp>
      <p:sp>
        <p:nvSpPr>
          <p:cNvPr id="49155" name="Content Placeholder 2"/>
          <p:cNvSpPr>
            <a:spLocks noGrp="1"/>
          </p:cNvSpPr>
          <p:nvPr>
            <p:ph idx="1"/>
          </p:nvPr>
        </p:nvSpPr>
        <p:spPr>
          <a:xfrm>
            <a:off x="609600" y="1896980"/>
            <a:ext cx="10972800" cy="4525963"/>
          </a:xfrm>
        </p:spPr>
        <p:txBody>
          <a:bodyPr/>
          <a:lstStyle/>
          <a:p>
            <a:pPr lvl="1">
              <a:lnSpc>
                <a:spcPct val="90000"/>
              </a:lnSpc>
            </a:pPr>
            <a:r>
              <a:rPr lang="en-US" altLang="en-US" sz="2800" dirty="0" smtClean="0"/>
              <a:t>Oral </a:t>
            </a:r>
            <a:r>
              <a:rPr lang="en-US" altLang="en-US" sz="2800" dirty="0"/>
              <a:t>Preparation: Involves opening of the mouth, lip closure, mastication (chewing if needed) and gathering and controlling of the food or liquid.</a:t>
            </a:r>
          </a:p>
          <a:p>
            <a:pPr lvl="1">
              <a:lnSpc>
                <a:spcPct val="90000"/>
              </a:lnSpc>
            </a:pPr>
            <a:r>
              <a:rPr lang="en-US" altLang="en-US" sz="2800" dirty="0"/>
              <a:t>Oral Transit: Movement of the food or liquid from the mouth or oral cavity to the oropharynx (upper throat).</a:t>
            </a:r>
          </a:p>
          <a:p>
            <a:pPr lvl="1">
              <a:lnSpc>
                <a:spcPct val="90000"/>
              </a:lnSpc>
            </a:pPr>
            <a:r>
              <a:rPr lang="en-US" altLang="en-US" sz="2800" dirty="0"/>
              <a:t>Pharyngeal: The food or liquid is then moved through the pharynx (throat) and into the esophagus. </a:t>
            </a:r>
          </a:p>
        </p:txBody>
      </p:sp>
    </p:spTree>
    <p:extLst>
      <p:ext uri="{BB962C8B-B14F-4D97-AF65-F5344CB8AC3E}">
        <p14:creationId xmlns:p14="http://schemas.microsoft.com/office/powerpoint/2010/main" val="20122849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Anatomy</a:t>
            </a:r>
            <a:endParaRPr lang="en-US" dirty="0"/>
          </a:p>
        </p:txBody>
      </p:sp>
      <p:pic>
        <p:nvPicPr>
          <p:cNvPr id="8" name="Content Placeholder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65684" y="1743893"/>
            <a:ext cx="7700211" cy="4152075"/>
          </a:xfrm>
        </p:spPr>
      </p:pic>
    </p:spTree>
    <p:extLst>
      <p:ext uri="{BB962C8B-B14F-4D97-AF65-F5344CB8AC3E}">
        <p14:creationId xmlns:p14="http://schemas.microsoft.com/office/powerpoint/2010/main" val="30506983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r>
              <a:rPr lang="en-US" altLang="en-US" smtClean="0">
                <a:ea typeface="ＭＳ Ｐゴシック" panose="020B0600070205080204" pitchFamily="34" charset="-128"/>
              </a:rPr>
              <a:t>Oral Motor Control Therapy</a:t>
            </a:r>
            <a:endParaRPr lang="en-US" altLang="en-US" smtClean="0"/>
          </a:p>
        </p:txBody>
      </p:sp>
      <p:sp>
        <p:nvSpPr>
          <p:cNvPr id="5" name="Content Placeholder 4"/>
          <p:cNvSpPr>
            <a:spLocks noGrp="1"/>
          </p:cNvSpPr>
          <p:nvPr>
            <p:ph idx="1"/>
          </p:nvPr>
        </p:nvSpPr>
        <p:spPr>
          <a:xfrm>
            <a:off x="1094015" y="1534886"/>
            <a:ext cx="10003971" cy="3460751"/>
          </a:xfrm>
        </p:spPr>
        <p:txBody>
          <a:bodyPr/>
          <a:lstStyle/>
          <a:p>
            <a:pPr marL="0" indent="0">
              <a:buNone/>
              <a:defRPr/>
            </a:pPr>
            <a:r>
              <a:rPr lang="en-US" sz="1867" dirty="0"/>
              <a:t>Essential for safe eating and swallowing. </a:t>
            </a:r>
          </a:p>
          <a:p>
            <a:pPr>
              <a:defRPr/>
            </a:pPr>
            <a:r>
              <a:rPr lang="en-US" sz="1867" dirty="0"/>
              <a:t>Lip Closure</a:t>
            </a:r>
          </a:p>
          <a:p>
            <a:pPr lvl="1">
              <a:defRPr/>
            </a:pPr>
            <a:r>
              <a:rPr lang="en-US" sz="1867" dirty="0"/>
              <a:t>Keeping food/liquids in the mouth and creating negative pressure for propelling bolus into the throat</a:t>
            </a:r>
          </a:p>
          <a:p>
            <a:pPr>
              <a:defRPr/>
            </a:pPr>
            <a:r>
              <a:rPr lang="en-US" sz="1867" dirty="0"/>
              <a:t>Tongue Lateralization, Elevation, Retraction</a:t>
            </a:r>
          </a:p>
          <a:p>
            <a:pPr lvl="1">
              <a:defRPr/>
            </a:pPr>
            <a:r>
              <a:rPr lang="en-US" sz="1867" dirty="0"/>
              <a:t>Placing food on teeth for mature chewing, gathering food up after it is </a:t>
            </a:r>
            <a:r>
              <a:rPr lang="en-US" sz="1867" dirty="0" err="1"/>
              <a:t>chwed</a:t>
            </a:r>
            <a:r>
              <a:rPr lang="en-US" sz="1867" dirty="0"/>
              <a:t> for safe swallow, and moving liquid to the back of the mouth for swallow</a:t>
            </a:r>
          </a:p>
          <a:p>
            <a:pPr>
              <a:defRPr/>
            </a:pPr>
            <a:r>
              <a:rPr lang="en-US" sz="1867" dirty="0"/>
              <a:t>Neck Strength, Jaw Stability, &amp; Laryngeal Elevation</a:t>
            </a:r>
          </a:p>
          <a:p>
            <a:pPr lvl="1">
              <a:defRPr/>
            </a:pPr>
            <a:r>
              <a:rPr lang="en-US" sz="1867" dirty="0"/>
              <a:t>Provide the stability necessary for safe swallowing</a:t>
            </a:r>
          </a:p>
        </p:txBody>
      </p:sp>
    </p:spTree>
    <p:extLst>
      <p:ext uri="{BB962C8B-B14F-4D97-AF65-F5344CB8AC3E}">
        <p14:creationId xmlns:p14="http://schemas.microsoft.com/office/powerpoint/2010/main" val="26498342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altLang="en-US" sz="4000" i="1"/>
              <a:t>Occupational Therapist’s Perspective</a:t>
            </a:r>
          </a:p>
        </p:txBody>
      </p:sp>
      <p:sp>
        <p:nvSpPr>
          <p:cNvPr id="44035" name="Rectangle 3"/>
          <p:cNvSpPr>
            <a:spLocks noGrp="1" noChangeArrowheads="1"/>
          </p:cNvSpPr>
          <p:nvPr>
            <p:ph idx="1"/>
          </p:nvPr>
        </p:nvSpPr>
        <p:spPr>
          <a:xfrm>
            <a:off x="1981200" y="1660074"/>
            <a:ext cx="8229600" cy="3573463"/>
          </a:xfrm>
        </p:spPr>
        <p:txBody>
          <a:bodyPr/>
          <a:lstStyle/>
          <a:p>
            <a:pPr algn="ctr" eaLnBrk="1" hangingPunct="1">
              <a:buFontTx/>
              <a:buNone/>
            </a:pPr>
            <a:r>
              <a:rPr lang="en-US" altLang="en-US" sz="3600" b="1" dirty="0" smtClean="0"/>
              <a:t>Elizabeth Schroeder, </a:t>
            </a:r>
            <a:r>
              <a:rPr lang="en-US" altLang="en-US" sz="3600" b="1" dirty="0" smtClean="0"/>
              <a:t>MOT, OTR/L</a:t>
            </a:r>
          </a:p>
          <a:p>
            <a:pPr algn="ctr" eaLnBrk="1" hangingPunct="1">
              <a:buFontTx/>
              <a:buNone/>
            </a:pPr>
            <a:r>
              <a:rPr lang="en-US" altLang="en-US" sz="3600" dirty="0" smtClean="0"/>
              <a:t>Down </a:t>
            </a:r>
            <a:r>
              <a:rPr lang="en-US" altLang="en-US" sz="3600" dirty="0" smtClean="0"/>
              <a:t>Syndrome Clinic </a:t>
            </a:r>
            <a:endParaRPr lang="en-US" altLang="en-US" sz="3600" dirty="0" smtClean="0"/>
          </a:p>
          <a:p>
            <a:pPr algn="ctr" eaLnBrk="1" hangingPunct="1">
              <a:buFontTx/>
              <a:buNone/>
            </a:pPr>
            <a:r>
              <a:rPr lang="en-US" altLang="en-US" sz="3600" dirty="0" smtClean="0"/>
              <a:t>Children’s </a:t>
            </a:r>
            <a:r>
              <a:rPr lang="en-US" altLang="en-US" sz="3600" dirty="0" smtClean="0"/>
              <a:t>Mercy Hospitals and Clinics</a:t>
            </a:r>
          </a:p>
          <a:p>
            <a:pPr eaLnBrk="1" hangingPunct="1">
              <a:buFontTx/>
              <a:buNone/>
            </a:pPr>
            <a:endParaRPr lang="en-US" altLang="en-US" sz="3600" dirty="0" smtClean="0"/>
          </a:p>
        </p:txBody>
      </p:sp>
    </p:spTree>
    <p:custDataLst>
      <p:tags r:id="rId1"/>
    </p:custDataLst>
    <p:extLst>
      <p:ext uri="{BB962C8B-B14F-4D97-AF65-F5344CB8AC3E}">
        <p14:creationId xmlns:p14="http://schemas.microsoft.com/office/powerpoint/2010/main" val="3604247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r>
              <a:rPr lang="en-US" altLang="en-US" dirty="0" smtClean="0"/>
              <a:t>Muscle Tone and Strength</a:t>
            </a:r>
          </a:p>
        </p:txBody>
      </p:sp>
      <p:sp>
        <p:nvSpPr>
          <p:cNvPr id="52227" name="Content Placeholder 2"/>
          <p:cNvSpPr>
            <a:spLocks noGrp="1"/>
          </p:cNvSpPr>
          <p:nvPr>
            <p:ph idx="1"/>
          </p:nvPr>
        </p:nvSpPr>
        <p:spPr>
          <a:xfrm>
            <a:off x="609600" y="1567543"/>
            <a:ext cx="10972800" cy="4558621"/>
          </a:xfrm>
        </p:spPr>
        <p:txBody>
          <a:bodyPr/>
          <a:lstStyle/>
          <a:p>
            <a:r>
              <a:rPr lang="en-US" altLang="en-US" sz="1867" dirty="0"/>
              <a:t>Difficulty </a:t>
            </a:r>
            <a:r>
              <a:rPr lang="en-US" altLang="en-US" sz="1867" dirty="0"/>
              <a:t>with lip closure for spoon feeding</a:t>
            </a:r>
          </a:p>
          <a:p>
            <a:pPr lvl="1"/>
            <a:r>
              <a:rPr lang="en-US" altLang="en-US" sz="1600" dirty="0"/>
              <a:t>The child needs to be a more active participant in spoon feeding</a:t>
            </a:r>
          </a:p>
          <a:p>
            <a:r>
              <a:rPr lang="en-US" altLang="en-US" sz="1867" dirty="0"/>
              <a:t>Difficulty with lip closure for bottle feeding or cup drinking</a:t>
            </a:r>
          </a:p>
          <a:p>
            <a:pPr lvl="1"/>
            <a:r>
              <a:rPr lang="en-US" altLang="en-US" sz="1600" dirty="0"/>
              <a:t>Straw drinking </a:t>
            </a:r>
          </a:p>
          <a:p>
            <a:pPr lvl="1"/>
            <a:r>
              <a:rPr lang="en-US" altLang="en-US" sz="1600" dirty="0"/>
              <a:t>poor seal on the nipple</a:t>
            </a:r>
          </a:p>
          <a:p>
            <a:pPr lvl="1"/>
            <a:r>
              <a:rPr lang="en-US" altLang="en-US" sz="1600" dirty="0"/>
              <a:t>Avoid spouted cups</a:t>
            </a:r>
          </a:p>
          <a:p>
            <a:r>
              <a:rPr lang="en-US" altLang="en-US" sz="1867" dirty="0"/>
              <a:t>Poor oral strength or fatigue with chewing </a:t>
            </a:r>
          </a:p>
          <a:p>
            <a:pPr lvl="1"/>
            <a:r>
              <a:rPr lang="en-US" altLang="en-US" sz="1600" dirty="0"/>
              <a:t>Child may develop the habit of not chewing enough before swallowing foods</a:t>
            </a:r>
          </a:p>
          <a:p>
            <a:pPr lvl="1"/>
            <a:r>
              <a:rPr lang="en-US" altLang="en-US" sz="1600" dirty="0"/>
              <a:t>Work directly on chewing skills</a:t>
            </a:r>
          </a:p>
        </p:txBody>
      </p:sp>
    </p:spTree>
    <p:extLst>
      <p:ext uri="{BB962C8B-B14F-4D97-AF65-F5344CB8AC3E}">
        <p14:creationId xmlns:p14="http://schemas.microsoft.com/office/powerpoint/2010/main" val="32453099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r>
              <a:rPr lang="en-US" altLang="en-US" i="1" dirty="0" smtClean="0"/>
              <a:t>Poor Tongue Movement</a:t>
            </a:r>
            <a:endParaRPr lang="en-US" altLang="en-US" dirty="0" smtClean="0"/>
          </a:p>
        </p:txBody>
      </p:sp>
      <p:sp>
        <p:nvSpPr>
          <p:cNvPr id="54275" name="Content Placeholder 2"/>
          <p:cNvSpPr>
            <a:spLocks noGrp="1"/>
          </p:cNvSpPr>
          <p:nvPr>
            <p:ph idx="1"/>
          </p:nvPr>
        </p:nvSpPr>
        <p:spPr>
          <a:xfrm>
            <a:off x="609600" y="1417320"/>
            <a:ext cx="10972800" cy="4525963"/>
          </a:xfrm>
        </p:spPr>
        <p:txBody>
          <a:bodyPr/>
          <a:lstStyle/>
          <a:p>
            <a:r>
              <a:rPr lang="en-US" altLang="en-US" sz="3467" dirty="0"/>
              <a:t>Excessive </a:t>
            </a:r>
            <a:r>
              <a:rPr lang="en-US" altLang="en-US" sz="3467" dirty="0"/>
              <a:t>tongue protrusion-pushing the tongue out</a:t>
            </a:r>
          </a:p>
          <a:p>
            <a:r>
              <a:rPr lang="en-US" altLang="en-US" sz="3467" dirty="0"/>
              <a:t>Difficulties with tongue retraction-pulling the tongue back</a:t>
            </a:r>
          </a:p>
          <a:p>
            <a:r>
              <a:rPr lang="en-US" altLang="en-US" sz="3467" dirty="0"/>
              <a:t>Decreased tongue lateralization –moving the tongue side to side</a:t>
            </a:r>
          </a:p>
        </p:txBody>
      </p:sp>
    </p:spTree>
    <p:extLst>
      <p:ext uri="{BB962C8B-B14F-4D97-AF65-F5344CB8AC3E}">
        <p14:creationId xmlns:p14="http://schemas.microsoft.com/office/powerpoint/2010/main" val="30714553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Transitioning Feeding</a:t>
            </a:r>
            <a:endParaRPr lang="en-US" dirty="0"/>
          </a:p>
        </p:txBody>
      </p:sp>
      <p:sp>
        <p:nvSpPr>
          <p:cNvPr id="3" name="Content Placeholder 2"/>
          <p:cNvSpPr>
            <a:spLocks noGrp="1"/>
          </p:cNvSpPr>
          <p:nvPr>
            <p:ph idx="1"/>
          </p:nvPr>
        </p:nvSpPr>
        <p:spPr/>
        <p:txBody>
          <a:bodyPr>
            <a:normAutofit/>
          </a:bodyPr>
          <a:lstStyle/>
          <a:p>
            <a:pPr>
              <a:lnSpc>
                <a:spcPct val="70000"/>
              </a:lnSpc>
            </a:pPr>
            <a:r>
              <a:rPr lang="en-US" altLang="en-US" sz="3200" dirty="0"/>
              <a:t>Continue with breastmilk and/or formula</a:t>
            </a:r>
          </a:p>
          <a:p>
            <a:pPr>
              <a:lnSpc>
                <a:spcPct val="70000"/>
              </a:lnSpc>
            </a:pPr>
            <a:r>
              <a:rPr lang="en-US" altLang="en-US" sz="3200" dirty="0"/>
              <a:t>Pureed foods </a:t>
            </a:r>
            <a:r>
              <a:rPr lang="en-US" altLang="en-US" sz="3200" u="sng" dirty="0"/>
              <a:t>about</a:t>
            </a:r>
            <a:r>
              <a:rPr lang="en-US" altLang="en-US" sz="3200" dirty="0"/>
              <a:t> </a:t>
            </a:r>
            <a:r>
              <a:rPr lang="en-US" altLang="en-US" sz="3200" dirty="0"/>
              <a:t>6 months </a:t>
            </a:r>
            <a:r>
              <a:rPr lang="en-US" altLang="en-US" sz="3200" dirty="0"/>
              <a:t>if:</a:t>
            </a:r>
          </a:p>
          <a:p>
            <a:pPr lvl="1">
              <a:lnSpc>
                <a:spcPct val="70000"/>
              </a:lnSpc>
            </a:pPr>
            <a:r>
              <a:rPr lang="en-US" altLang="en-US" sz="2667" dirty="0"/>
              <a:t>Can hold head up steadily</a:t>
            </a:r>
          </a:p>
          <a:p>
            <a:pPr lvl="1">
              <a:lnSpc>
                <a:spcPct val="70000"/>
              </a:lnSpc>
            </a:pPr>
            <a:r>
              <a:rPr lang="en-US" altLang="en-US" sz="2667" dirty="0"/>
              <a:t>Can sit with support in a highchair</a:t>
            </a:r>
          </a:p>
          <a:p>
            <a:pPr lvl="1">
              <a:lnSpc>
                <a:spcPct val="70000"/>
              </a:lnSpc>
            </a:pPr>
            <a:r>
              <a:rPr lang="en-US" altLang="en-US" sz="2667" dirty="0"/>
              <a:t>Keeps food in mouth and </a:t>
            </a:r>
            <a:r>
              <a:rPr lang="en-US" altLang="en-US" sz="2667" dirty="0"/>
              <a:t>swallows</a:t>
            </a:r>
          </a:p>
          <a:p>
            <a:pPr>
              <a:lnSpc>
                <a:spcPct val="70000"/>
              </a:lnSpc>
            </a:pPr>
            <a:r>
              <a:rPr lang="en-US" altLang="en-US" sz="3200" dirty="0" smtClean="0"/>
              <a:t>There is no rush to introducing this</a:t>
            </a:r>
          </a:p>
          <a:p>
            <a:pPr>
              <a:lnSpc>
                <a:spcPct val="70000"/>
              </a:lnSpc>
            </a:pPr>
            <a:r>
              <a:rPr lang="en-US" altLang="en-US" sz="3200" dirty="0" smtClean="0"/>
              <a:t>Purees </a:t>
            </a:r>
            <a:r>
              <a:rPr lang="en-US" altLang="en-US" sz="3200" dirty="0"/>
              <a:t>are mainly for </a:t>
            </a:r>
            <a:r>
              <a:rPr lang="en-US" altLang="en-US" sz="3200" u="sng" dirty="0"/>
              <a:t>practice</a:t>
            </a:r>
            <a:r>
              <a:rPr lang="en-US" altLang="en-US" sz="3200" dirty="0"/>
              <a:t> </a:t>
            </a:r>
            <a:r>
              <a:rPr lang="en-US" altLang="en-US" sz="3200" dirty="0"/>
              <a:t>not </a:t>
            </a:r>
            <a:r>
              <a:rPr lang="en-US" altLang="en-US" sz="3200" dirty="0"/>
              <a:t>nutrition/calories</a:t>
            </a:r>
          </a:p>
          <a:p>
            <a:pPr lvl="1">
              <a:lnSpc>
                <a:spcPct val="70000"/>
              </a:lnSpc>
            </a:pPr>
            <a:r>
              <a:rPr lang="en-US" altLang="en-US" sz="2667" dirty="0"/>
              <a:t>Start with a few bites 1-2 times/day</a:t>
            </a:r>
            <a:endParaRPr lang="en-US" altLang="en-US" sz="2667" dirty="0"/>
          </a:p>
          <a:p>
            <a:pPr>
              <a:lnSpc>
                <a:spcPct val="70000"/>
              </a:lnSpc>
            </a:pPr>
            <a:endParaRPr lang="en-US" altLang="en-US" sz="3200" dirty="0"/>
          </a:p>
        </p:txBody>
      </p:sp>
      <p:sp>
        <p:nvSpPr>
          <p:cNvPr id="4" name="Slide Number Placeholder 3"/>
          <p:cNvSpPr>
            <a:spLocks noGrp="1"/>
          </p:cNvSpPr>
          <p:nvPr>
            <p:ph type="sldNum" sz="quarter" idx="10"/>
          </p:nvPr>
        </p:nvSpPr>
        <p:spPr/>
        <p:txBody>
          <a:bodyPr/>
          <a:lstStyle/>
          <a:p>
            <a:fld id="{5D5631B3-E77B-4959-90E6-6EC0DFB8BBD6}" type="slidenum">
              <a:rPr lang="en-US" smtClean="0"/>
              <a:pPr/>
              <a:t>22</a:t>
            </a:fld>
            <a:endParaRPr lang="en-US"/>
          </a:p>
        </p:txBody>
      </p:sp>
    </p:spTree>
    <p:extLst>
      <p:ext uri="{BB962C8B-B14F-4D97-AF65-F5344CB8AC3E}">
        <p14:creationId xmlns:p14="http://schemas.microsoft.com/office/powerpoint/2010/main" val="32036381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051" dirty="0"/>
              <a:t>Developmental Food Continuum</a:t>
            </a:r>
          </a:p>
        </p:txBody>
      </p:sp>
      <p:sp>
        <p:nvSpPr>
          <p:cNvPr id="3" name="Content Placeholder 2"/>
          <p:cNvSpPr>
            <a:spLocks noGrp="1"/>
          </p:cNvSpPr>
          <p:nvPr>
            <p:ph idx="1"/>
          </p:nvPr>
        </p:nvSpPr>
        <p:spPr/>
        <p:txBody>
          <a:bodyPr/>
          <a:lstStyle/>
          <a:p>
            <a:pPr>
              <a:defRPr/>
            </a:pPr>
            <a:r>
              <a:rPr lang="en-US" altLang="en-US" sz="2400" dirty="0">
                <a:ea typeface="ＭＳ Ｐゴシック" panose="020B0600070205080204" pitchFamily="34" charset="-128"/>
              </a:rPr>
              <a:t>Breast/Bottle (0-13mos)</a:t>
            </a:r>
          </a:p>
          <a:p>
            <a:pPr>
              <a:defRPr/>
            </a:pPr>
            <a:r>
              <a:rPr lang="en-US" altLang="en-US" sz="2400" dirty="0">
                <a:ea typeface="ＭＳ Ｐゴシック" panose="020B0600070205080204" pitchFamily="34" charset="-128"/>
              </a:rPr>
              <a:t>Baby food cereal (</a:t>
            </a:r>
            <a:r>
              <a:rPr lang="en-US" altLang="en-US" sz="2400" dirty="0">
                <a:ea typeface="ＭＳ Ｐゴシック" panose="020B0600070205080204" pitchFamily="34" charset="-128"/>
              </a:rPr>
              <a:t>6 </a:t>
            </a:r>
            <a:r>
              <a:rPr lang="en-US" altLang="en-US" sz="2400" dirty="0" err="1">
                <a:ea typeface="ＭＳ Ｐゴシック" panose="020B0600070205080204" pitchFamily="34" charset="-128"/>
              </a:rPr>
              <a:t>mos</a:t>
            </a:r>
            <a:r>
              <a:rPr lang="en-US" altLang="en-US" sz="2400" dirty="0">
                <a:ea typeface="ＭＳ Ｐゴシック" panose="020B0600070205080204" pitchFamily="34" charset="-128"/>
              </a:rPr>
              <a:t>)</a:t>
            </a:r>
          </a:p>
          <a:p>
            <a:pPr>
              <a:defRPr/>
            </a:pPr>
            <a:r>
              <a:rPr lang="en-US" altLang="en-US" sz="2400" dirty="0">
                <a:ea typeface="ＭＳ Ｐゴシック" panose="020B0600070205080204" pitchFamily="34" charset="-128"/>
              </a:rPr>
              <a:t>Baby food purees Stage 1 (6-7mos)</a:t>
            </a:r>
          </a:p>
          <a:p>
            <a:pPr>
              <a:defRPr/>
            </a:pPr>
            <a:r>
              <a:rPr lang="en-US" altLang="en-US" sz="2400" dirty="0">
                <a:ea typeface="ＭＳ Ｐゴシック" panose="020B0600070205080204" pitchFamily="34" charset="-128"/>
              </a:rPr>
              <a:t>Baby food purees Stage 2 (7-8mos)</a:t>
            </a:r>
          </a:p>
          <a:p>
            <a:pPr>
              <a:defRPr/>
            </a:pPr>
            <a:r>
              <a:rPr lang="en-US" altLang="en-US" sz="2400" dirty="0">
                <a:ea typeface="ＭＳ Ｐゴシック" panose="020B0600070205080204" pitchFamily="34" charset="-128"/>
              </a:rPr>
              <a:t>Smooth Table food purees (8-9mos)</a:t>
            </a:r>
          </a:p>
          <a:p>
            <a:pPr marL="0" indent="0">
              <a:buNone/>
              <a:defRPr/>
            </a:pPr>
            <a:endParaRPr lang="en-US" altLang="en-US" sz="667" dirty="0">
              <a:ea typeface="ＭＳ Ｐゴシック" panose="020B0600070205080204" pitchFamily="34" charset="-128"/>
            </a:endParaRPr>
          </a:p>
          <a:p>
            <a:pPr>
              <a:defRPr/>
            </a:pPr>
            <a:r>
              <a:rPr lang="en-US" altLang="en-US" sz="3200" dirty="0">
                <a:solidFill>
                  <a:srgbClr val="EEA400"/>
                </a:solidFill>
                <a:ea typeface="ＭＳ Ｐゴシック" panose="020B0600070205080204" pitchFamily="34" charset="-128"/>
              </a:rPr>
              <a:t>What’s next… Stage 3</a:t>
            </a:r>
            <a:r>
              <a:rPr lang="en-US" altLang="en-US" sz="3200" dirty="0">
                <a:solidFill>
                  <a:srgbClr val="EEA400"/>
                </a:solidFill>
                <a:ea typeface="ＭＳ Ｐゴシック" panose="020B0600070205080204" pitchFamily="34" charset="-128"/>
              </a:rPr>
              <a:t>??</a:t>
            </a:r>
            <a:endParaRPr lang="en-US" altLang="en-US" sz="3200" dirty="0">
              <a:solidFill>
                <a:srgbClr val="EEA400"/>
              </a:solidFill>
              <a:ea typeface="ＭＳ Ｐゴシック" panose="020B0600070205080204" pitchFamily="34" charset="-128"/>
            </a:endParaRPr>
          </a:p>
        </p:txBody>
      </p:sp>
    </p:spTree>
    <p:extLst>
      <p:ext uri="{BB962C8B-B14F-4D97-AF65-F5344CB8AC3E}">
        <p14:creationId xmlns:p14="http://schemas.microsoft.com/office/powerpoint/2010/main" val="40775330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051" dirty="0"/>
              <a:t>Developmental Food Continuum</a:t>
            </a:r>
          </a:p>
        </p:txBody>
      </p:sp>
      <p:sp>
        <p:nvSpPr>
          <p:cNvPr id="57347" name="Content Placeholder 2"/>
          <p:cNvSpPr>
            <a:spLocks noGrp="1"/>
          </p:cNvSpPr>
          <p:nvPr>
            <p:ph sz="half" idx="1"/>
          </p:nvPr>
        </p:nvSpPr>
        <p:spPr>
          <a:xfrm>
            <a:off x="6197600" y="1594977"/>
            <a:ext cx="5384800" cy="4104785"/>
          </a:xfrm>
        </p:spPr>
        <p:txBody>
          <a:bodyPr/>
          <a:lstStyle/>
          <a:p>
            <a:pPr>
              <a:buFont typeface="+mj-lt"/>
              <a:buAutoNum type="arabicPeriod" startAt="5"/>
            </a:pPr>
            <a:endParaRPr lang="en-US" altLang="en-US" sz="1867" dirty="0"/>
          </a:p>
          <a:p>
            <a:pPr>
              <a:buFont typeface="+mj-lt"/>
              <a:buAutoNum type="arabicPeriod" startAt="5"/>
            </a:pPr>
            <a:r>
              <a:rPr lang="en-US" altLang="en-US" sz="1600" dirty="0"/>
              <a:t>Soft Mechanical mixed textures </a:t>
            </a:r>
            <a:r>
              <a:rPr lang="en-US" altLang="en-US" sz="1600" dirty="0"/>
              <a:t>(Stage 3)</a:t>
            </a:r>
          </a:p>
          <a:p>
            <a:pPr lvl="1"/>
            <a:r>
              <a:rPr lang="en-US" altLang="en-US" sz="1400" dirty="0"/>
              <a:t>Two to three textures within a bite: </a:t>
            </a:r>
            <a:r>
              <a:rPr lang="en-US" altLang="en-US" sz="1400" dirty="0"/>
              <a:t>Y</a:t>
            </a:r>
            <a:r>
              <a:rPr lang="en-US" altLang="en-US" sz="1400" dirty="0"/>
              <a:t>ogurt with fruit</a:t>
            </a:r>
            <a:endParaRPr lang="en-US" altLang="en-US" sz="1400" dirty="0"/>
          </a:p>
          <a:p>
            <a:pPr>
              <a:buFont typeface="+mj-lt"/>
              <a:buAutoNum type="arabicPeriod" startAt="5"/>
            </a:pPr>
            <a:r>
              <a:rPr lang="en-US" altLang="en-US" sz="1600" dirty="0"/>
              <a:t>Soft Table Foods </a:t>
            </a:r>
          </a:p>
          <a:p>
            <a:pPr lvl="1"/>
            <a:r>
              <a:rPr lang="en-US" altLang="en-US" sz="1400" dirty="0"/>
              <a:t>Adult soft foods cut into bite size pieces: Noodles</a:t>
            </a:r>
            <a:endParaRPr lang="en-US" altLang="en-US" sz="1400" dirty="0"/>
          </a:p>
          <a:p>
            <a:pPr>
              <a:buFont typeface="+mj-lt"/>
              <a:buAutoNum type="arabicPeriod" startAt="5"/>
            </a:pPr>
            <a:r>
              <a:rPr lang="en-US" altLang="en-US" sz="1600" dirty="0"/>
              <a:t>Hard Mechanicals</a:t>
            </a:r>
          </a:p>
          <a:p>
            <a:pPr lvl="1"/>
            <a:r>
              <a:rPr lang="en-US" sz="1400" dirty="0"/>
              <a:t>Foods that shatter: Cheerio, </a:t>
            </a:r>
            <a:r>
              <a:rPr lang="en-US" sz="1400" dirty="0"/>
              <a:t>Pretzels, </a:t>
            </a:r>
            <a:r>
              <a:rPr lang="en-US" sz="1400" dirty="0" err="1"/>
              <a:t>Poptarts</a:t>
            </a:r>
            <a:endParaRPr lang="en-US" sz="1400" dirty="0"/>
          </a:p>
          <a:p>
            <a:pPr>
              <a:buFont typeface="+mj-lt"/>
              <a:buAutoNum type="arabicPeriod" startAt="5"/>
            </a:pPr>
            <a:endParaRPr lang="en-US" altLang="en-US" sz="1200" dirty="0">
              <a:solidFill>
                <a:schemeClr val="tx1"/>
              </a:solidFill>
            </a:endParaRPr>
          </a:p>
        </p:txBody>
      </p:sp>
      <p:sp>
        <p:nvSpPr>
          <p:cNvPr id="6" name="Content Placeholder 5"/>
          <p:cNvSpPr>
            <a:spLocks noGrp="1"/>
          </p:cNvSpPr>
          <p:nvPr>
            <p:ph sz="quarter" idx="12"/>
          </p:nvPr>
        </p:nvSpPr>
        <p:spPr>
          <a:xfrm>
            <a:off x="707136" y="1567980"/>
            <a:ext cx="5388864" cy="3950208"/>
          </a:xfrm>
        </p:spPr>
        <p:txBody>
          <a:bodyPr>
            <a:normAutofit lnSpcReduction="10000"/>
          </a:bodyPr>
          <a:lstStyle/>
          <a:p>
            <a:pPr>
              <a:buFont typeface="+mj-lt"/>
              <a:buAutoNum type="arabicPeriod"/>
            </a:pPr>
            <a:r>
              <a:rPr lang="en-US" altLang="en-US" sz="1600" dirty="0">
                <a:solidFill>
                  <a:schemeClr val="tx1">
                    <a:lumMod val="75000"/>
                  </a:schemeClr>
                </a:solidFill>
              </a:rPr>
              <a:t>Hard </a:t>
            </a:r>
            <a:r>
              <a:rPr lang="en-US" altLang="en-US" sz="1600" dirty="0" err="1">
                <a:solidFill>
                  <a:schemeClr val="tx1">
                    <a:lumMod val="75000"/>
                  </a:schemeClr>
                </a:solidFill>
              </a:rPr>
              <a:t>Munchables</a:t>
            </a:r>
            <a:r>
              <a:rPr lang="en-US" altLang="en-US" sz="1600" dirty="0">
                <a:solidFill>
                  <a:schemeClr val="tx1">
                    <a:lumMod val="75000"/>
                  </a:schemeClr>
                </a:solidFill>
              </a:rPr>
              <a:t> </a:t>
            </a:r>
          </a:p>
          <a:p>
            <a:pPr lvl="1"/>
            <a:r>
              <a:rPr lang="en-US" altLang="en-US" sz="1400" dirty="0">
                <a:ea typeface="ＭＳ Ｐゴシック" panose="020B0600070205080204" pitchFamily="34" charset="-128"/>
              </a:rPr>
              <a:t>EXPLORATION ONLY; practice moving hard solid in mouth without getting a piece off</a:t>
            </a:r>
          </a:p>
          <a:p>
            <a:pPr>
              <a:buFont typeface="+mj-lt"/>
              <a:buAutoNum type="arabicPeriod"/>
            </a:pPr>
            <a:r>
              <a:rPr lang="en-US" altLang="en-US" sz="1600" dirty="0" err="1">
                <a:solidFill>
                  <a:schemeClr val="tx1">
                    <a:lumMod val="75000"/>
                  </a:schemeClr>
                </a:solidFill>
              </a:rPr>
              <a:t>Meltable</a:t>
            </a:r>
            <a:r>
              <a:rPr lang="en-US" altLang="en-US" sz="1600" dirty="0">
                <a:solidFill>
                  <a:schemeClr val="tx1">
                    <a:lumMod val="75000"/>
                  </a:schemeClr>
                </a:solidFill>
              </a:rPr>
              <a:t> </a:t>
            </a:r>
            <a:r>
              <a:rPr lang="en-US" altLang="en-US" sz="1600" dirty="0">
                <a:solidFill>
                  <a:schemeClr val="tx1">
                    <a:lumMod val="75000"/>
                  </a:schemeClr>
                </a:solidFill>
              </a:rPr>
              <a:t>Hard Solids  </a:t>
            </a:r>
          </a:p>
          <a:p>
            <a:pPr lvl="1"/>
            <a:r>
              <a:rPr lang="en-US" altLang="en-US" sz="1400" dirty="0">
                <a:ea typeface="ＭＳ Ｐゴシック" panose="020B0600070205080204" pitchFamily="34" charset="-128"/>
              </a:rPr>
              <a:t>These foods melt with saliva and require not or minimal pressure</a:t>
            </a:r>
          </a:p>
          <a:p>
            <a:pPr>
              <a:buFont typeface="+mj-lt"/>
              <a:buAutoNum type="arabicPeriod"/>
            </a:pPr>
            <a:r>
              <a:rPr lang="en-US" altLang="en-US" sz="1600" dirty="0">
                <a:solidFill>
                  <a:schemeClr val="tx1">
                    <a:lumMod val="75000"/>
                  </a:schemeClr>
                </a:solidFill>
              </a:rPr>
              <a:t>Soft </a:t>
            </a:r>
            <a:r>
              <a:rPr lang="en-US" altLang="en-US" sz="1600" dirty="0">
                <a:solidFill>
                  <a:schemeClr val="tx1">
                    <a:lumMod val="75000"/>
                  </a:schemeClr>
                </a:solidFill>
              </a:rPr>
              <a:t>Cubes  </a:t>
            </a:r>
          </a:p>
          <a:p>
            <a:pPr lvl="1"/>
            <a:r>
              <a:rPr lang="en-US" altLang="en-US" sz="1400" dirty="0">
                <a:ea typeface="ＭＳ Ｐゴシック" panose="020B0600070205080204" pitchFamily="34" charset="-128"/>
              </a:rPr>
              <a:t>These foods turn into a puree with up down pressure</a:t>
            </a:r>
          </a:p>
          <a:p>
            <a:pPr>
              <a:buFont typeface="+mj-lt"/>
              <a:buAutoNum type="arabicPeriod"/>
            </a:pPr>
            <a:r>
              <a:rPr lang="en-US" altLang="en-US" sz="1600" dirty="0">
                <a:solidFill>
                  <a:schemeClr val="tx1">
                    <a:lumMod val="75000"/>
                  </a:schemeClr>
                </a:solidFill>
              </a:rPr>
              <a:t>Soft </a:t>
            </a:r>
            <a:r>
              <a:rPr lang="en-US" altLang="en-US" sz="1600" dirty="0">
                <a:solidFill>
                  <a:schemeClr val="tx1">
                    <a:lumMod val="75000"/>
                  </a:schemeClr>
                </a:solidFill>
              </a:rPr>
              <a:t>Mechanical single texture  </a:t>
            </a:r>
          </a:p>
          <a:p>
            <a:pPr lvl="1"/>
            <a:r>
              <a:rPr lang="en-US" altLang="en-US" sz="1400" dirty="0">
                <a:ea typeface="ＭＳ Ｐゴシック" panose="020B0600070205080204" pitchFamily="34" charset="-128"/>
              </a:rPr>
              <a:t>Single texture foods that break apart easily in mouth</a:t>
            </a:r>
          </a:p>
        </p:txBody>
      </p:sp>
    </p:spTree>
    <p:extLst>
      <p:ext uri="{BB962C8B-B14F-4D97-AF65-F5344CB8AC3E}">
        <p14:creationId xmlns:p14="http://schemas.microsoft.com/office/powerpoint/2010/main" val="17749060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Drinking</a:t>
            </a:r>
            <a:endParaRPr lang="en-US" dirty="0"/>
          </a:p>
        </p:txBody>
      </p:sp>
      <p:sp>
        <p:nvSpPr>
          <p:cNvPr id="8" name="Content Placeholder 7"/>
          <p:cNvSpPr>
            <a:spLocks noGrp="1"/>
          </p:cNvSpPr>
          <p:nvPr>
            <p:ph idx="1"/>
          </p:nvPr>
        </p:nvSpPr>
        <p:spPr/>
        <p:txBody>
          <a:bodyPr/>
          <a:lstStyle/>
          <a:p>
            <a:pPr lvl="0"/>
            <a:r>
              <a:rPr lang="en-US" sz="2000" dirty="0" smtClean="0"/>
              <a:t>Continue </a:t>
            </a:r>
            <a:r>
              <a:rPr lang="en-US" sz="2000" dirty="0"/>
              <a:t>breast feeding and offering expressed breast milk as long as you would like.</a:t>
            </a:r>
          </a:p>
          <a:p>
            <a:pPr lvl="0"/>
            <a:r>
              <a:rPr lang="en-US" sz="2000" dirty="0"/>
              <a:t>Offering a bottle is great, however we want to move towards cup drinking starting at 10-12 months of age</a:t>
            </a:r>
          </a:p>
          <a:p>
            <a:pPr lvl="0"/>
            <a:r>
              <a:rPr lang="en-US" sz="2000" dirty="0"/>
              <a:t>Goal for cup drinking will be to use an open cup: may briefly need to transition to a soft top </a:t>
            </a:r>
            <a:r>
              <a:rPr lang="en-US" sz="2000" dirty="0" err="1"/>
              <a:t>sippy</a:t>
            </a:r>
            <a:r>
              <a:rPr lang="en-US" sz="2000" dirty="0"/>
              <a:t> cup, followed by a hard top </a:t>
            </a:r>
            <a:r>
              <a:rPr lang="en-US" sz="2000" dirty="0" err="1"/>
              <a:t>sippy</a:t>
            </a:r>
            <a:r>
              <a:rPr lang="en-US" sz="2000" dirty="0"/>
              <a:t> cup, and then using a flat top </a:t>
            </a:r>
            <a:r>
              <a:rPr lang="en-US" sz="2000" dirty="0" err="1"/>
              <a:t>sippy</a:t>
            </a:r>
            <a:r>
              <a:rPr lang="en-US" sz="2000" dirty="0"/>
              <a:t> cup (i.e. Miracle 360). </a:t>
            </a:r>
          </a:p>
          <a:p>
            <a:r>
              <a:rPr lang="en-US" sz="2000" dirty="0"/>
              <a:t>Offering a straw cup – a straw delivers the liquid very quickly to the back of the mouth and does not always allow for a controlled swallow. A mature straw drinking pattern will be to use only the lips; many children drink from a straw with it placed further back on the tongue. </a:t>
            </a:r>
            <a:endParaRPr lang="en-US" sz="2000" dirty="0"/>
          </a:p>
        </p:txBody>
      </p:sp>
    </p:spTree>
    <p:extLst>
      <p:ext uri="{BB962C8B-B14F-4D97-AF65-F5344CB8AC3E}">
        <p14:creationId xmlns:p14="http://schemas.microsoft.com/office/powerpoint/2010/main" val="31729999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Oral Motor Skills</a:t>
            </a:r>
            <a:endParaRPr lang="en-US" dirty="0"/>
          </a:p>
        </p:txBody>
      </p:sp>
      <p:sp>
        <p:nvSpPr>
          <p:cNvPr id="3" name="Content Placeholder 2"/>
          <p:cNvSpPr>
            <a:spLocks noGrp="1"/>
          </p:cNvSpPr>
          <p:nvPr>
            <p:ph sz="half" idx="1"/>
          </p:nvPr>
        </p:nvSpPr>
        <p:spPr>
          <a:xfrm>
            <a:off x="6197600" y="1532342"/>
            <a:ext cx="5384800" cy="4590288"/>
          </a:xfrm>
        </p:spPr>
        <p:txBody>
          <a:bodyPr/>
          <a:lstStyle/>
          <a:p>
            <a:r>
              <a:rPr lang="en-US" sz="1200" b="1" u="sng" dirty="0" smtClean="0"/>
              <a:t>Soft cubes: </a:t>
            </a:r>
            <a:endParaRPr lang="en-US" sz="1200" dirty="0" smtClean="0"/>
          </a:p>
          <a:p>
            <a:pPr lvl="0"/>
            <a:r>
              <a:rPr lang="en-US" sz="1000" dirty="0" smtClean="0"/>
              <a:t>These foods turn into mush with pressure</a:t>
            </a:r>
          </a:p>
          <a:p>
            <a:pPr lvl="0"/>
            <a:r>
              <a:rPr lang="en-US" sz="1000" dirty="0" smtClean="0"/>
              <a:t>EXAMPLES:  avocado, overcooked squashes, kiwi, vegetable soup ingredients without the broth, Gerber graduate fruits and vegetables, boiled potatoes, peas, bananas</a:t>
            </a:r>
          </a:p>
          <a:p>
            <a:pPr lvl="0"/>
            <a:r>
              <a:rPr lang="en-US" sz="1000" dirty="0" smtClean="0"/>
              <a:t>EXAMPLES for child greater than 12 months with oral motor delays:  ice cream, cheese cubes</a:t>
            </a:r>
          </a:p>
          <a:p>
            <a:endParaRPr lang="en-US" sz="1000" dirty="0"/>
          </a:p>
        </p:txBody>
      </p:sp>
      <p:sp>
        <p:nvSpPr>
          <p:cNvPr id="6" name="Content Placeholder 5"/>
          <p:cNvSpPr>
            <a:spLocks noGrp="1"/>
          </p:cNvSpPr>
          <p:nvPr>
            <p:ph sz="quarter" idx="12"/>
          </p:nvPr>
        </p:nvSpPr>
        <p:spPr/>
        <p:txBody>
          <a:bodyPr/>
          <a:lstStyle/>
          <a:p>
            <a:r>
              <a:rPr lang="en-US" sz="1600" b="1" u="sng" dirty="0"/>
              <a:t>Purees:  </a:t>
            </a:r>
            <a:endParaRPr lang="en-US" sz="1600" dirty="0"/>
          </a:p>
          <a:p>
            <a:pPr lvl="0">
              <a:lnSpc>
                <a:spcPct val="100000"/>
              </a:lnSpc>
            </a:pPr>
            <a:r>
              <a:rPr lang="en-US" sz="1100" dirty="0"/>
              <a:t>Offer these by spoon or long slender teething toy. </a:t>
            </a:r>
          </a:p>
          <a:p>
            <a:pPr lvl="0">
              <a:lnSpc>
                <a:spcPct val="100000"/>
              </a:lnSpc>
            </a:pPr>
            <a:r>
              <a:rPr lang="en-US" sz="1100" dirty="0"/>
              <a:t>Offer these in midline, wait for lip closure on spoon – do not scrape off on top lip or gum </a:t>
            </a:r>
          </a:p>
          <a:p>
            <a:pPr lvl="0">
              <a:lnSpc>
                <a:spcPct val="100000"/>
              </a:lnSpc>
            </a:pPr>
            <a:r>
              <a:rPr lang="en-US" sz="1100" dirty="0"/>
              <a:t>Offer to the lateral molar gum surfaces and encourage chewing and tongue movement</a:t>
            </a:r>
          </a:p>
          <a:p>
            <a:r>
              <a:rPr lang="en-US" sz="1600" b="1" u="sng" dirty="0" err="1"/>
              <a:t>Meltable</a:t>
            </a:r>
            <a:r>
              <a:rPr lang="en-US" sz="1600" b="1" u="sng" dirty="0"/>
              <a:t> Hard Solids: </a:t>
            </a:r>
            <a:endParaRPr lang="en-US" sz="1600" dirty="0"/>
          </a:p>
          <a:p>
            <a:pPr lvl="0"/>
            <a:r>
              <a:rPr lang="en-US" sz="1100" dirty="0"/>
              <a:t>These foods melt with saliva and require breakdown with little pressure</a:t>
            </a:r>
          </a:p>
          <a:p>
            <a:pPr lvl="0"/>
            <a:r>
              <a:rPr lang="en-US" sz="1100" dirty="0"/>
              <a:t>EXAMPLES:  Towne House crackers, graham crackers, Ritz crackers, Club cracker, </a:t>
            </a:r>
            <a:r>
              <a:rPr lang="en-US" sz="1100" dirty="0" err="1"/>
              <a:t>Cheetoh</a:t>
            </a:r>
            <a:r>
              <a:rPr lang="en-US" sz="1100" dirty="0"/>
              <a:t> puffs</a:t>
            </a:r>
          </a:p>
          <a:p>
            <a:pPr lvl="0"/>
            <a:r>
              <a:rPr lang="en-US" sz="1100" dirty="0"/>
              <a:t>EXAMPLES for child greater than 12 months with oral motor delays:  cheese puffs, Pringles, Popsicles/frozen fruit bars, frozen </a:t>
            </a:r>
            <a:r>
              <a:rPr lang="en-US" sz="1100" dirty="0" err="1"/>
              <a:t>gogurt</a:t>
            </a:r>
            <a:endParaRPr lang="en-US" sz="1100" dirty="0"/>
          </a:p>
          <a:p>
            <a:pPr lvl="0"/>
            <a:r>
              <a:rPr lang="en-US" sz="1100" dirty="0"/>
              <a:t>CHEERIOS ARE </a:t>
            </a:r>
            <a:r>
              <a:rPr lang="en-US" sz="1100" b="1" u="sng" dirty="0"/>
              <a:t>NOT </a:t>
            </a:r>
            <a:r>
              <a:rPr lang="en-US" sz="1100" dirty="0"/>
              <a:t>A HARD MELTABLE.</a:t>
            </a:r>
          </a:p>
          <a:p>
            <a:endParaRPr lang="en-US" dirty="0"/>
          </a:p>
        </p:txBody>
      </p:sp>
    </p:spTree>
    <p:extLst>
      <p:ext uri="{BB962C8B-B14F-4D97-AF65-F5344CB8AC3E}">
        <p14:creationId xmlns:p14="http://schemas.microsoft.com/office/powerpoint/2010/main" val="27683210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lstStyle/>
          <a:p>
            <a:r>
              <a:rPr lang="en-US" sz="1600" b="1" u="sng" dirty="0"/>
              <a:t>Soft</a:t>
            </a:r>
            <a:r>
              <a:rPr lang="en-US" sz="1800" b="1" u="sng" dirty="0"/>
              <a:t> Table Foods:  </a:t>
            </a:r>
            <a:endParaRPr lang="en-US" sz="1800" dirty="0"/>
          </a:p>
          <a:p>
            <a:pPr lvl="0"/>
            <a:r>
              <a:rPr lang="en-US" sz="1100" dirty="0"/>
              <a:t>Cut appropriately in small sizes and shapes</a:t>
            </a:r>
          </a:p>
          <a:p>
            <a:r>
              <a:rPr lang="en-US" sz="1600" b="1" u="sng" dirty="0" smtClean="0"/>
              <a:t>Hard</a:t>
            </a:r>
            <a:r>
              <a:rPr lang="en-US" sz="1800" b="1" u="sng" dirty="0" smtClean="0"/>
              <a:t> </a:t>
            </a:r>
            <a:r>
              <a:rPr lang="en-US" sz="1800" b="1" u="sng" dirty="0"/>
              <a:t>Mechanicals:</a:t>
            </a:r>
            <a:endParaRPr lang="en-US" sz="1800" dirty="0"/>
          </a:p>
          <a:p>
            <a:pPr lvl="0"/>
            <a:r>
              <a:rPr lang="en-US" sz="1100" dirty="0"/>
              <a:t>Foods which shatter when you bite</a:t>
            </a:r>
          </a:p>
          <a:p>
            <a:pPr lvl="0"/>
            <a:r>
              <a:rPr lang="en-US" sz="1100" dirty="0"/>
              <a:t>EXAMPLES:  Cheerios, thin pretzel sticks, saltine crackers, most other crackers and cookies, </a:t>
            </a:r>
            <a:r>
              <a:rPr lang="en-US" sz="1100" dirty="0" err="1"/>
              <a:t>Poptarts</a:t>
            </a:r>
            <a:r>
              <a:rPr lang="en-US" sz="1100" dirty="0"/>
              <a:t>, most chips, Fritos, and many dry cereals</a:t>
            </a:r>
          </a:p>
          <a:p>
            <a:endParaRPr lang="en-US" sz="1800" dirty="0"/>
          </a:p>
          <a:p>
            <a:endParaRPr lang="en-US" dirty="0"/>
          </a:p>
        </p:txBody>
      </p:sp>
      <p:sp>
        <p:nvSpPr>
          <p:cNvPr id="4" name="Content Placeholder 3"/>
          <p:cNvSpPr>
            <a:spLocks noGrp="1"/>
          </p:cNvSpPr>
          <p:nvPr>
            <p:ph sz="quarter" idx="12"/>
          </p:nvPr>
        </p:nvSpPr>
        <p:spPr/>
        <p:txBody>
          <a:bodyPr/>
          <a:lstStyle/>
          <a:p>
            <a:r>
              <a:rPr lang="en-US" sz="1600" b="1" u="sng" dirty="0"/>
              <a:t>Soft</a:t>
            </a:r>
            <a:r>
              <a:rPr lang="en-US" sz="1400" b="1" u="sng" dirty="0"/>
              <a:t> Mechanical:  </a:t>
            </a:r>
            <a:endParaRPr lang="en-US" sz="1400" dirty="0"/>
          </a:p>
          <a:p>
            <a:pPr lvl="0"/>
            <a:r>
              <a:rPr lang="en-US" sz="1100" dirty="0"/>
              <a:t>Single </a:t>
            </a:r>
            <a:r>
              <a:rPr lang="en-US" sz="1100" dirty="0" smtClean="0"/>
              <a:t>texture. Foods </a:t>
            </a:r>
            <a:r>
              <a:rPr lang="en-US" sz="1100" dirty="0"/>
              <a:t>that break apart easily in the mouth</a:t>
            </a:r>
          </a:p>
          <a:p>
            <a:pPr lvl="0"/>
            <a:r>
              <a:rPr lang="en-US" sz="1100" dirty="0"/>
              <a:t>EXAMPLES: toast, fruit breads, muffins, soft small pastas, cubed lunch meats, thin deli meats in small rectangles, soft pasta or soft meat soups without the broth, soft pretzels, scrambled eggs (if over 1 year and allowed by MD</a:t>
            </a:r>
            <a:r>
              <a:rPr lang="en-US" sz="1100" dirty="0" smtClean="0"/>
              <a:t>)</a:t>
            </a:r>
            <a:endParaRPr lang="en-US" sz="1100" dirty="0"/>
          </a:p>
          <a:p>
            <a:r>
              <a:rPr lang="en-US" sz="1400" b="1" u="sng" dirty="0"/>
              <a:t>Soft </a:t>
            </a:r>
            <a:r>
              <a:rPr lang="en-US" sz="1600" b="1" u="sng" dirty="0" smtClean="0"/>
              <a:t>Mechanical</a:t>
            </a:r>
            <a:r>
              <a:rPr lang="en-US" sz="1400" b="1" u="sng" dirty="0" smtClean="0"/>
              <a:t>:  </a:t>
            </a:r>
            <a:endParaRPr lang="en-US" sz="1400" dirty="0"/>
          </a:p>
          <a:p>
            <a:pPr lvl="0"/>
            <a:r>
              <a:rPr lang="en-US" sz="1100" dirty="0" smtClean="0"/>
              <a:t>EXAMPLES</a:t>
            </a:r>
            <a:r>
              <a:rPr lang="en-US" sz="1100" dirty="0"/>
              <a:t>:  macaroni and cheese, micro children’s meals, soft chicken nuggets, French fries, spaghetti, lasagna</a:t>
            </a:r>
          </a:p>
          <a:p>
            <a:pPr lvl="0"/>
            <a:r>
              <a:rPr lang="en-US" sz="1100" dirty="0"/>
              <a:t>EXAMPLE for older child:  fish </a:t>
            </a:r>
            <a:r>
              <a:rPr lang="en-US" sz="1100" dirty="0" smtClean="0"/>
              <a:t>sticks</a:t>
            </a:r>
            <a:endParaRPr lang="en-US" sz="1100" dirty="0"/>
          </a:p>
        </p:txBody>
      </p:sp>
    </p:spTree>
    <p:extLst>
      <p:ext uri="{BB962C8B-B14F-4D97-AF65-F5344CB8AC3E}">
        <p14:creationId xmlns:p14="http://schemas.microsoft.com/office/powerpoint/2010/main" val="17612034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US" altLang="en-US" smtClean="0"/>
              <a:t>Why Not Stage 3 Foods?</a:t>
            </a:r>
          </a:p>
        </p:txBody>
      </p:sp>
      <p:sp>
        <p:nvSpPr>
          <p:cNvPr id="58371" name="Content Placeholder 2"/>
          <p:cNvSpPr>
            <a:spLocks noGrp="1"/>
          </p:cNvSpPr>
          <p:nvPr>
            <p:ph idx="1"/>
          </p:nvPr>
        </p:nvSpPr>
        <p:spPr/>
        <p:txBody>
          <a:bodyPr>
            <a:normAutofit lnSpcReduction="10000"/>
          </a:bodyPr>
          <a:lstStyle/>
          <a:p>
            <a:pPr marL="0" indent="0">
              <a:buNone/>
            </a:pPr>
            <a:r>
              <a:rPr lang="en-US" altLang="en-US" sz="3200" dirty="0">
                <a:ea typeface="ＭＳ Ｐゴシック" panose="020B0600070205080204" pitchFamily="34" charset="-128"/>
              </a:rPr>
              <a:t>Soft Mechanical (Mixed Texture)</a:t>
            </a:r>
          </a:p>
          <a:p>
            <a:pPr lvl="1"/>
            <a:r>
              <a:rPr lang="en-US" altLang="en-US" sz="2667" dirty="0">
                <a:ea typeface="ＭＳ Ｐゴシック" panose="020B0600070205080204" pitchFamily="34" charset="-128"/>
              </a:rPr>
              <a:t>Often offered at 8-9 months </a:t>
            </a:r>
            <a:r>
              <a:rPr lang="en-US" altLang="en-US" sz="2667" dirty="0" smtClean="0">
                <a:ea typeface="ＭＳ Ｐゴシック" panose="020B0600070205080204" pitchFamily="34" charset="-128"/>
              </a:rPr>
              <a:t>after Stage 2 when </a:t>
            </a:r>
            <a:r>
              <a:rPr lang="en-US" altLang="en-US" sz="2667" dirty="0">
                <a:ea typeface="ＭＳ Ｐゴシック" panose="020B0600070205080204" pitchFamily="34" charset="-128"/>
              </a:rPr>
              <a:t>all previous experience with eating is in midline</a:t>
            </a:r>
          </a:p>
          <a:p>
            <a:pPr lvl="2"/>
            <a:r>
              <a:rPr lang="en-US" altLang="en-US" sz="2667" dirty="0">
                <a:ea typeface="ＭＳ Ｐゴシック" panose="020B0600070205080204" pitchFamily="34" charset="-128"/>
              </a:rPr>
              <a:t>Tongue lateralization has not yet been learned</a:t>
            </a:r>
          </a:p>
          <a:p>
            <a:pPr lvl="1"/>
            <a:r>
              <a:rPr lang="en-US" altLang="en-US" sz="2667" dirty="0">
                <a:ea typeface="ＭＳ Ｐゴシック" panose="020B0600070205080204" pitchFamily="34" charset="-128"/>
              </a:rPr>
              <a:t>Chunks are swallowed directly with gagging and choking </a:t>
            </a:r>
            <a:endParaRPr lang="en-US" altLang="en-US" sz="2667" dirty="0" smtClean="0">
              <a:ea typeface="ＭＳ Ｐゴシック" panose="020B0600070205080204" pitchFamily="34" charset="-128"/>
            </a:endParaRPr>
          </a:p>
          <a:p>
            <a:pPr lvl="1"/>
            <a:r>
              <a:rPr lang="en-US" altLang="en-US" sz="2667" dirty="0" smtClean="0">
                <a:ea typeface="ＭＳ Ｐゴシック" panose="020B0600070205080204" pitchFamily="34" charset="-128"/>
              </a:rPr>
              <a:t>1/3 of “normal” children fail on Stage 3</a:t>
            </a:r>
            <a:endParaRPr lang="en-US" altLang="en-US" sz="2667" dirty="0">
              <a:ea typeface="ＭＳ Ｐゴシック" panose="020B0600070205080204" pitchFamily="34" charset="-128"/>
            </a:endParaRPr>
          </a:p>
          <a:p>
            <a:pPr marL="0" indent="0">
              <a:buNone/>
            </a:pPr>
            <a:r>
              <a:rPr lang="en-US" altLang="en-US" sz="3200" dirty="0">
                <a:ea typeface="ＭＳ Ｐゴシック" panose="020B0600070205080204" pitchFamily="34" charset="-128"/>
              </a:rPr>
              <a:t>…creating aversive feeding</a:t>
            </a:r>
          </a:p>
        </p:txBody>
      </p:sp>
    </p:spTree>
    <p:extLst>
      <p:ext uri="{BB962C8B-B14F-4D97-AF65-F5344CB8AC3E}">
        <p14:creationId xmlns:p14="http://schemas.microsoft.com/office/powerpoint/2010/main" val="28232951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Sensory Awareness</a:t>
            </a:r>
            <a:endParaRPr lang="en-US" dirty="0"/>
          </a:p>
        </p:txBody>
      </p:sp>
      <p:graphicFrame>
        <p:nvGraphicFramePr>
          <p:cNvPr id="4" name="Content Placeholder 3"/>
          <p:cNvGraphicFramePr>
            <a:graphicFrameLocks noGrp="1"/>
          </p:cNvGraphicFramePr>
          <p:nvPr>
            <p:ph idx="1"/>
          </p:nvPr>
        </p:nvGraphicFramePr>
        <p:xfrm>
          <a:off x="3055620" y="2417286"/>
          <a:ext cx="6080760" cy="2854644"/>
        </p:xfrm>
        <a:graphic>
          <a:graphicData uri="http://schemas.openxmlformats.org/drawingml/2006/table">
            <a:tbl>
              <a:tblPr firstRow="1" firstCol="1" bandRow="1">
                <a:tableStyleId>{5C22544A-7EE6-4342-B048-85BDC9FD1C3A}</a:tableStyleId>
              </a:tblPr>
              <a:tblGrid>
                <a:gridCol w="2026920"/>
                <a:gridCol w="2026920"/>
                <a:gridCol w="2026920"/>
              </a:tblGrid>
              <a:tr h="170815">
                <a:tc>
                  <a:txBody>
                    <a:bodyPr/>
                    <a:lstStyle/>
                    <a:p>
                      <a:pPr marL="0" marR="0" algn="ctr">
                        <a:lnSpc>
                          <a:spcPct val="115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100">
                          <a:effectLst/>
                        </a:rPr>
                        <a:t>Like it</a:t>
                      </a:r>
                    </a:p>
                    <a:p>
                      <a:pPr marL="0" marR="0" algn="ctr">
                        <a:lnSpc>
                          <a:spcPct val="115000"/>
                        </a:lnSpc>
                        <a:spcBef>
                          <a:spcPts val="0"/>
                        </a:spcBef>
                        <a:spcAft>
                          <a:spcPts val="0"/>
                        </a:spcAft>
                      </a:pPr>
                      <a:r>
                        <a:rPr lang="en-US" sz="1100">
                          <a:effectLst/>
                        </a:rPr>
                        <a:t>(Not Enough of it)</a:t>
                      </a:r>
                    </a:p>
                    <a:p>
                      <a:pPr marL="0" marR="0" algn="ctr">
                        <a:lnSpc>
                          <a:spcPct val="115000"/>
                        </a:lnSpc>
                        <a:spcBef>
                          <a:spcPts val="0"/>
                        </a:spcBef>
                        <a:spcAft>
                          <a:spcPts val="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100">
                          <a:effectLst/>
                        </a:rPr>
                        <a:t>Hate it</a:t>
                      </a:r>
                    </a:p>
                    <a:p>
                      <a:pPr marL="0" marR="0" algn="ctr">
                        <a:lnSpc>
                          <a:spcPct val="115000"/>
                        </a:lnSpc>
                        <a:spcBef>
                          <a:spcPts val="0"/>
                        </a:spcBef>
                        <a:spcAft>
                          <a:spcPts val="0"/>
                        </a:spcAft>
                      </a:pPr>
                      <a:r>
                        <a:rPr lang="en-US" sz="1100">
                          <a:effectLst/>
                        </a:rPr>
                        <a:t>(Too much of it)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70815">
                <a:tc>
                  <a:txBody>
                    <a:bodyPr/>
                    <a:lstStyle/>
                    <a:p>
                      <a:pPr marL="0" marR="0">
                        <a:lnSpc>
                          <a:spcPct val="115000"/>
                        </a:lnSpc>
                        <a:spcBef>
                          <a:spcPts val="0"/>
                        </a:spcBef>
                        <a:spcAft>
                          <a:spcPts val="0"/>
                        </a:spcAft>
                      </a:pPr>
                      <a:r>
                        <a:rPr lang="en-US" sz="1100">
                          <a:effectLst/>
                        </a:rPr>
                        <a:t> </a:t>
                      </a:r>
                    </a:p>
                    <a:p>
                      <a:pPr marL="0" marR="0">
                        <a:lnSpc>
                          <a:spcPct val="115000"/>
                        </a:lnSpc>
                        <a:spcBef>
                          <a:spcPts val="0"/>
                        </a:spcBef>
                        <a:spcAft>
                          <a:spcPts val="0"/>
                        </a:spcAft>
                      </a:pPr>
                      <a:r>
                        <a:rPr lang="en-US" sz="1100">
                          <a:effectLst/>
                        </a:rPr>
                        <a:t>Active</a:t>
                      </a:r>
                    </a:p>
                    <a:p>
                      <a:pPr marL="0" marR="0">
                        <a:lnSpc>
                          <a:spcPct val="115000"/>
                        </a:lnSpc>
                        <a:spcBef>
                          <a:spcPts val="0"/>
                        </a:spcBef>
                        <a:spcAft>
                          <a:spcPts val="0"/>
                        </a:spcAft>
                      </a:pPr>
                      <a:r>
                        <a:rPr lang="en-US" sz="1100">
                          <a:effectLst/>
                        </a:rPr>
                        <a:t> </a:t>
                      </a:r>
                    </a:p>
                    <a:p>
                      <a:pPr marL="0" marR="0">
                        <a:lnSpc>
                          <a:spcPct val="115000"/>
                        </a:lnSpc>
                        <a:spcBef>
                          <a:spcPts val="0"/>
                        </a:spcBef>
                        <a:spcAft>
                          <a:spcPts val="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100">
                          <a:effectLst/>
                        </a:rPr>
                        <a:t> </a:t>
                      </a:r>
                    </a:p>
                    <a:p>
                      <a:pPr marL="0" marR="0">
                        <a:lnSpc>
                          <a:spcPct val="115000"/>
                        </a:lnSpc>
                        <a:spcBef>
                          <a:spcPts val="0"/>
                        </a:spcBef>
                        <a:spcAft>
                          <a:spcPts val="0"/>
                        </a:spcAft>
                      </a:pPr>
                      <a:r>
                        <a:rPr lang="en-US" sz="1100">
                          <a:effectLst/>
                        </a:rPr>
                        <a:t>Sensory seeking </a:t>
                      </a:r>
                    </a:p>
                    <a:p>
                      <a:pPr marL="0" marR="0">
                        <a:lnSpc>
                          <a:spcPct val="115000"/>
                        </a:lnSpc>
                        <a:spcBef>
                          <a:spcPts val="0"/>
                        </a:spcBef>
                        <a:spcAft>
                          <a:spcPts val="0"/>
                        </a:spcAft>
                      </a:pPr>
                      <a:r>
                        <a:rPr lang="en-US" sz="1100">
                          <a:effectLst/>
                        </a:rPr>
                        <a:t>(rough play)</a:t>
                      </a:r>
                    </a:p>
                    <a:p>
                      <a:pPr marL="0" marR="0">
                        <a:lnSpc>
                          <a:spcPct val="115000"/>
                        </a:lnSpc>
                        <a:spcBef>
                          <a:spcPts val="0"/>
                        </a:spcBef>
                        <a:spcAft>
                          <a:spcPts val="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100">
                          <a:effectLst/>
                        </a:rPr>
                        <a:t> </a:t>
                      </a:r>
                    </a:p>
                    <a:p>
                      <a:pPr marL="0" marR="0">
                        <a:lnSpc>
                          <a:spcPct val="115000"/>
                        </a:lnSpc>
                        <a:spcBef>
                          <a:spcPts val="0"/>
                        </a:spcBef>
                        <a:spcAft>
                          <a:spcPts val="0"/>
                        </a:spcAft>
                      </a:pPr>
                      <a:r>
                        <a:rPr lang="en-US" sz="1100">
                          <a:effectLst/>
                        </a:rPr>
                        <a:t>Avoidant</a:t>
                      </a:r>
                    </a:p>
                    <a:p>
                      <a:pPr marL="0" marR="0">
                        <a:lnSpc>
                          <a:spcPct val="115000"/>
                        </a:lnSpc>
                        <a:spcBef>
                          <a:spcPts val="0"/>
                        </a:spcBef>
                        <a:spcAft>
                          <a:spcPts val="0"/>
                        </a:spcAft>
                      </a:pPr>
                      <a:r>
                        <a:rPr lang="en-US" sz="1100">
                          <a:effectLst/>
                        </a:rPr>
                        <a:t>(tactile defensive, or car sick)</a:t>
                      </a:r>
                    </a:p>
                    <a:p>
                      <a:pPr marL="0" marR="0">
                        <a:lnSpc>
                          <a:spcPct val="115000"/>
                        </a:lnSpc>
                        <a:spcBef>
                          <a:spcPts val="0"/>
                        </a:spcBef>
                        <a:spcAft>
                          <a:spcPts val="0"/>
                        </a:spcAft>
                      </a:pPr>
                      <a:r>
                        <a:rPr lang="en-US" sz="1100">
                          <a:effectLst/>
                        </a:rPr>
                        <a:t> </a:t>
                      </a:r>
                    </a:p>
                    <a:p>
                      <a:pPr marL="0" marR="0">
                        <a:lnSpc>
                          <a:spcPct val="115000"/>
                        </a:lnSpc>
                        <a:spcBef>
                          <a:spcPts val="0"/>
                        </a:spcBef>
                        <a:spcAft>
                          <a:spcPts val="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70815">
                <a:tc>
                  <a:txBody>
                    <a:bodyPr/>
                    <a:lstStyle/>
                    <a:p>
                      <a:pPr marL="0" marR="0">
                        <a:lnSpc>
                          <a:spcPct val="115000"/>
                        </a:lnSpc>
                        <a:spcBef>
                          <a:spcPts val="0"/>
                        </a:spcBef>
                        <a:spcAft>
                          <a:spcPts val="0"/>
                        </a:spcAft>
                      </a:pPr>
                      <a:r>
                        <a:rPr lang="en-US" sz="1100">
                          <a:effectLst/>
                        </a:rPr>
                        <a:t> </a:t>
                      </a:r>
                    </a:p>
                    <a:p>
                      <a:pPr marL="0" marR="0">
                        <a:lnSpc>
                          <a:spcPct val="115000"/>
                        </a:lnSpc>
                        <a:spcBef>
                          <a:spcPts val="0"/>
                        </a:spcBef>
                        <a:spcAft>
                          <a:spcPts val="0"/>
                        </a:spcAft>
                      </a:pPr>
                      <a:r>
                        <a:rPr lang="en-US" sz="1100">
                          <a:effectLst/>
                        </a:rPr>
                        <a:t>Passive</a:t>
                      </a:r>
                    </a:p>
                    <a:p>
                      <a:pPr marL="0" marR="0">
                        <a:lnSpc>
                          <a:spcPct val="115000"/>
                        </a:lnSpc>
                        <a:spcBef>
                          <a:spcPts val="0"/>
                        </a:spcBef>
                        <a:spcAft>
                          <a:spcPts val="0"/>
                        </a:spcAft>
                      </a:pPr>
                      <a:r>
                        <a:rPr lang="en-US" sz="1100">
                          <a:effectLst/>
                        </a:rPr>
                        <a:t> </a:t>
                      </a:r>
                    </a:p>
                    <a:p>
                      <a:pPr marL="0" marR="0">
                        <a:lnSpc>
                          <a:spcPct val="115000"/>
                        </a:lnSpc>
                        <a:spcBef>
                          <a:spcPts val="0"/>
                        </a:spcBef>
                        <a:spcAft>
                          <a:spcPts val="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100">
                          <a:effectLst/>
                        </a:rPr>
                        <a:t> </a:t>
                      </a:r>
                    </a:p>
                    <a:p>
                      <a:pPr marL="0" marR="0">
                        <a:lnSpc>
                          <a:spcPct val="115000"/>
                        </a:lnSpc>
                        <a:spcBef>
                          <a:spcPts val="0"/>
                        </a:spcBef>
                        <a:spcAft>
                          <a:spcPts val="0"/>
                        </a:spcAft>
                      </a:pPr>
                      <a:r>
                        <a:rPr lang="en-US" sz="1100">
                          <a:effectLst/>
                        </a:rPr>
                        <a:t>Bystander</a:t>
                      </a:r>
                    </a:p>
                    <a:p>
                      <a:pPr marL="0" marR="0">
                        <a:lnSpc>
                          <a:spcPct val="115000"/>
                        </a:lnSpc>
                        <a:spcBef>
                          <a:spcPts val="0"/>
                        </a:spcBef>
                        <a:spcAft>
                          <a:spcPts val="0"/>
                        </a:spcAft>
                      </a:pPr>
                      <a:r>
                        <a:rPr lang="en-US" sz="1100">
                          <a:effectLst/>
                        </a:rPr>
                        <a:t>It’s ok that it happens</a:t>
                      </a:r>
                    </a:p>
                    <a:p>
                      <a:pPr marL="0" marR="0">
                        <a:lnSpc>
                          <a:spcPct val="115000"/>
                        </a:lnSpc>
                        <a:spcBef>
                          <a:spcPts val="0"/>
                        </a:spcBef>
                        <a:spcAft>
                          <a:spcPts val="0"/>
                        </a:spcAft>
                      </a:pPr>
                      <a:r>
                        <a:rPr lang="en-US" sz="1100">
                          <a:effectLst/>
                        </a:rPr>
                        <a:t>(need help getting more)</a:t>
                      </a:r>
                    </a:p>
                    <a:p>
                      <a:pPr marL="0" marR="0">
                        <a:lnSpc>
                          <a:spcPct val="115000"/>
                        </a:lnSpc>
                        <a:spcBef>
                          <a:spcPts val="0"/>
                        </a:spcBef>
                        <a:spcAft>
                          <a:spcPts val="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100" dirty="0">
                          <a:effectLst/>
                        </a:rPr>
                        <a:t> </a:t>
                      </a:r>
                    </a:p>
                    <a:p>
                      <a:pPr marL="0" marR="0">
                        <a:lnSpc>
                          <a:spcPct val="115000"/>
                        </a:lnSpc>
                        <a:spcBef>
                          <a:spcPts val="0"/>
                        </a:spcBef>
                        <a:spcAft>
                          <a:spcPts val="0"/>
                        </a:spcAft>
                      </a:pPr>
                      <a:r>
                        <a:rPr lang="en-US" sz="1100" dirty="0">
                          <a:effectLst/>
                        </a:rPr>
                        <a:t>Sensor</a:t>
                      </a:r>
                    </a:p>
                    <a:p>
                      <a:pPr marL="0" marR="0">
                        <a:lnSpc>
                          <a:spcPct val="115000"/>
                        </a:lnSpc>
                        <a:spcBef>
                          <a:spcPts val="0"/>
                        </a:spcBef>
                        <a:spcAft>
                          <a:spcPts val="0"/>
                        </a:spcAft>
                      </a:pPr>
                      <a:r>
                        <a:rPr lang="en-US" sz="1100" dirty="0">
                          <a:effectLst/>
                        </a:rPr>
                        <a:t>I don’t love it and I will choose other things, (will play in mud for a short while but then requests hand washing)</a:t>
                      </a:r>
                    </a:p>
                    <a:p>
                      <a:pPr marL="0" marR="0">
                        <a:lnSpc>
                          <a:spcPct val="115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6" name="Rectangle 5"/>
          <p:cNvSpPr/>
          <p:nvPr/>
        </p:nvSpPr>
        <p:spPr>
          <a:xfrm>
            <a:off x="1588168" y="1417320"/>
            <a:ext cx="8927432" cy="646331"/>
          </a:xfrm>
          <a:prstGeom prst="rect">
            <a:avLst/>
          </a:prstGeom>
        </p:spPr>
        <p:txBody>
          <a:bodyPr wrap="square">
            <a:spAutoFit/>
          </a:bodyPr>
          <a:lstStyle/>
          <a:p>
            <a:pPr lvl="0" eaLnBrk="0" fontAlgn="base" hangingPunct="0">
              <a:spcBef>
                <a:spcPct val="0"/>
              </a:spcBef>
              <a:spcAft>
                <a:spcPct val="0"/>
              </a:spcAft>
            </a:pPr>
            <a:r>
              <a:rPr kumimoji="0" lang="en-US" altLang="en-US"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Think of it like a grid. For each sensory processing item you either like it or you hate it and you are either active or passive about your preference…</a:t>
            </a:r>
            <a:endParaRPr kumimoji="0" lang="en-US" altLang="en-US" sz="3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20641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r>
              <a:rPr lang="en-US" altLang="en-US" smtClean="0"/>
              <a:t>Feeding is Global </a:t>
            </a:r>
          </a:p>
        </p:txBody>
      </p:sp>
      <p:sp>
        <p:nvSpPr>
          <p:cNvPr id="46083" name="Content Placeholder 2"/>
          <p:cNvSpPr>
            <a:spLocks noGrp="1"/>
          </p:cNvSpPr>
          <p:nvPr>
            <p:ph idx="1"/>
          </p:nvPr>
        </p:nvSpPr>
        <p:spPr>
          <a:xfrm>
            <a:off x="1224643" y="1417321"/>
            <a:ext cx="9742715" cy="4776652"/>
          </a:xfrm>
        </p:spPr>
        <p:txBody>
          <a:bodyPr/>
          <a:lstStyle/>
          <a:p>
            <a:r>
              <a:rPr lang="en-US" altLang="en-US" sz="2667" dirty="0"/>
              <a:t>All organs, All muscles, All senses</a:t>
            </a:r>
          </a:p>
          <a:p>
            <a:r>
              <a:rPr lang="en-US" altLang="en-US" sz="2667" dirty="0"/>
              <a:t>Learning</a:t>
            </a:r>
          </a:p>
          <a:p>
            <a:pPr lvl="1"/>
            <a:r>
              <a:rPr lang="en-US" altLang="en-US" sz="2133" dirty="0"/>
              <a:t>Was there pain associated with eating</a:t>
            </a:r>
          </a:p>
          <a:p>
            <a:r>
              <a:rPr lang="en-US" altLang="en-US" sz="2667" dirty="0"/>
              <a:t>Development</a:t>
            </a:r>
            <a:endParaRPr lang="en-US" altLang="en-US" sz="2667" dirty="0"/>
          </a:p>
          <a:p>
            <a:r>
              <a:rPr lang="en-US" altLang="en-US" sz="2667" dirty="0"/>
              <a:t>Nutrition status</a:t>
            </a:r>
          </a:p>
          <a:p>
            <a:r>
              <a:rPr lang="en-US" altLang="en-US" sz="2667" dirty="0"/>
              <a:t>Environment</a:t>
            </a:r>
          </a:p>
          <a:p>
            <a:pPr lvl="1"/>
            <a:r>
              <a:rPr lang="en-US" altLang="en-US" sz="2133" dirty="0"/>
              <a:t>Child </a:t>
            </a:r>
            <a:r>
              <a:rPr lang="en-US" altLang="en-US" sz="2133" dirty="0" err="1"/>
              <a:t>Temperment</a:t>
            </a:r>
            <a:r>
              <a:rPr lang="en-US" altLang="en-US" sz="2133" dirty="0"/>
              <a:t>, Distraction, Modeling, Inconsistent Parenting, Grazing, Tricking the Child</a:t>
            </a:r>
          </a:p>
        </p:txBody>
      </p:sp>
    </p:spTree>
    <p:extLst>
      <p:ext uri="{BB962C8B-B14F-4D97-AF65-F5344CB8AC3E}">
        <p14:creationId xmlns:p14="http://schemas.microsoft.com/office/powerpoint/2010/main" val="8519268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Oral Sensory Input</a:t>
            </a:r>
            <a:endParaRPr lang="en-US" dirty="0"/>
          </a:p>
        </p:txBody>
      </p:sp>
      <p:sp>
        <p:nvSpPr>
          <p:cNvPr id="5" name="Content Placeholder 4"/>
          <p:cNvSpPr>
            <a:spLocks noGrp="1"/>
          </p:cNvSpPr>
          <p:nvPr>
            <p:ph idx="1"/>
          </p:nvPr>
        </p:nvSpPr>
        <p:spPr/>
        <p:txBody>
          <a:bodyPr/>
          <a:lstStyle/>
          <a:p>
            <a:r>
              <a:rPr lang="en-AU" sz="1400" i="1" u="sng" dirty="0" smtClean="0"/>
              <a:t>Textural</a:t>
            </a:r>
            <a:r>
              <a:rPr lang="en-AU" sz="1400" dirty="0" smtClean="0"/>
              <a:t> </a:t>
            </a:r>
            <a:r>
              <a:rPr lang="en-AU" sz="1400" dirty="0"/>
              <a:t>oral input has to do with the consistency of the food we offer: is it pureed, crunchy, hard, smooth, or rough, and does it change with each bite?</a:t>
            </a:r>
            <a:endParaRPr lang="en-US" sz="1400" dirty="0"/>
          </a:p>
          <a:p>
            <a:r>
              <a:rPr lang="en-AU" sz="1400" i="1" u="sng" dirty="0"/>
              <a:t>Taste</a:t>
            </a:r>
            <a:r>
              <a:rPr lang="en-AU" sz="1400" i="1" dirty="0"/>
              <a:t> </a:t>
            </a:r>
            <a:r>
              <a:rPr lang="en-AU" sz="1400" dirty="0"/>
              <a:t>oral input has to do with the </a:t>
            </a:r>
            <a:r>
              <a:rPr lang="en-AU" sz="1400" dirty="0" err="1"/>
              <a:t>flavor</a:t>
            </a:r>
            <a:r>
              <a:rPr lang="en-AU" sz="1400" dirty="0"/>
              <a:t> of the food or object: spice, sour, salty, sweet, hot.</a:t>
            </a:r>
            <a:endParaRPr lang="en-US" sz="1400" dirty="0"/>
          </a:p>
          <a:p>
            <a:r>
              <a:rPr lang="en-AU" sz="1400" i="1" u="sng" dirty="0"/>
              <a:t>Smell</a:t>
            </a:r>
            <a:r>
              <a:rPr lang="en-AU" sz="1400" dirty="0"/>
              <a:t>  oral input has to do with how close or how powerful the </a:t>
            </a:r>
            <a:r>
              <a:rPr lang="en-AU" sz="1400" dirty="0" err="1"/>
              <a:t>odor</a:t>
            </a:r>
            <a:r>
              <a:rPr lang="en-AU" sz="1400" dirty="0"/>
              <a:t> is to the eater: close and light or far away and powerful and everything in between.  </a:t>
            </a:r>
            <a:endParaRPr lang="en-US" sz="1400" dirty="0"/>
          </a:p>
          <a:p>
            <a:r>
              <a:rPr lang="en-AU" sz="1400" i="1" u="sng" dirty="0"/>
              <a:t>Visual </a:t>
            </a:r>
            <a:r>
              <a:rPr lang="en-AU" sz="1400" dirty="0"/>
              <a:t> oral input has to do with the </a:t>
            </a:r>
            <a:r>
              <a:rPr lang="en-AU" sz="1400" dirty="0" err="1"/>
              <a:t>color</a:t>
            </a:r>
            <a:r>
              <a:rPr lang="en-AU" sz="1400" dirty="0"/>
              <a:t>, size and shape of foods.</a:t>
            </a:r>
            <a:endParaRPr lang="en-US" sz="1400" dirty="0"/>
          </a:p>
          <a:p>
            <a:r>
              <a:rPr lang="en-AU" sz="1400" i="1" u="sng" dirty="0"/>
              <a:t>Auditory</a:t>
            </a:r>
            <a:r>
              <a:rPr lang="en-AU" sz="1400" dirty="0"/>
              <a:t>  oral input has to do with the sound the food makes as it is manipulated in both the open and closed mouth, such as very loud and crunchy or squishy and quiet.</a:t>
            </a:r>
            <a:endParaRPr lang="en-US" sz="1400" dirty="0"/>
          </a:p>
          <a:p>
            <a:r>
              <a:rPr lang="en-AU" sz="1400" i="1" u="sng" dirty="0"/>
              <a:t>Proprioceptive</a:t>
            </a:r>
            <a:r>
              <a:rPr lang="en-AU" sz="1400" i="1" dirty="0"/>
              <a:t> </a:t>
            </a:r>
            <a:r>
              <a:rPr lang="en-AU" sz="1400" dirty="0"/>
              <a:t>oral input has to do with the awareness of the placement of food in the mouth at any given moment: does the food shatter leaving pieces everywhere, does it stay in one bolus to chew and swallow? Aare there multiple consistencies with something thick in the </a:t>
            </a:r>
            <a:r>
              <a:rPr lang="en-AU" sz="1400" dirty="0" err="1"/>
              <a:t>center</a:t>
            </a:r>
            <a:r>
              <a:rPr lang="en-AU" sz="1400" dirty="0"/>
              <a:t> of the tongue and with pieces floating to the cheeks and teeth?  Is it very chewy requiring your child to use muscles in the cheeks and jaw.</a:t>
            </a:r>
            <a:endParaRPr lang="en-US" sz="1400" dirty="0"/>
          </a:p>
          <a:p>
            <a:r>
              <a:rPr lang="en-AU" sz="1400" dirty="0"/>
              <a:t> </a:t>
            </a:r>
            <a:endParaRPr lang="en-US" sz="1400" dirty="0"/>
          </a:p>
          <a:p>
            <a:endParaRPr lang="en-US" sz="1400" dirty="0"/>
          </a:p>
        </p:txBody>
      </p:sp>
    </p:spTree>
    <p:extLst>
      <p:ext uri="{BB962C8B-B14F-4D97-AF65-F5344CB8AC3E}">
        <p14:creationId xmlns:p14="http://schemas.microsoft.com/office/powerpoint/2010/main" val="9090108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p:txBody>
          <a:bodyPr/>
          <a:lstStyle/>
          <a:p>
            <a:r>
              <a:rPr lang="en-US" altLang="en-US" i="1" dirty="0" smtClean="0"/>
              <a:t>Oral Sensory Observation </a:t>
            </a:r>
            <a:endParaRPr lang="en-US" altLang="en-US" dirty="0" smtClean="0"/>
          </a:p>
        </p:txBody>
      </p:sp>
      <p:sp>
        <p:nvSpPr>
          <p:cNvPr id="60419" name="Content Placeholder 2"/>
          <p:cNvSpPr>
            <a:spLocks noGrp="1"/>
          </p:cNvSpPr>
          <p:nvPr>
            <p:ph idx="1"/>
          </p:nvPr>
        </p:nvSpPr>
        <p:spPr>
          <a:xfrm>
            <a:off x="778041" y="1417320"/>
            <a:ext cx="10162674" cy="3692525"/>
          </a:xfrm>
        </p:spPr>
        <p:txBody>
          <a:bodyPr/>
          <a:lstStyle/>
          <a:p>
            <a:pPr>
              <a:buFontTx/>
              <a:buNone/>
            </a:pPr>
            <a:r>
              <a:rPr lang="en-US" altLang="en-US" sz="2400" dirty="0"/>
              <a:t>Concerns:</a:t>
            </a:r>
          </a:p>
          <a:p>
            <a:pPr lvl="1"/>
            <a:r>
              <a:rPr lang="en-US" altLang="en-US" sz="2133" dirty="0"/>
              <a:t>Under aware causing child to swallow larger pieces of food that is not adequately chewed</a:t>
            </a:r>
          </a:p>
          <a:p>
            <a:pPr lvl="2"/>
            <a:r>
              <a:rPr lang="en-US" altLang="en-US" sz="1467" dirty="0"/>
              <a:t> Do not register that it is too much</a:t>
            </a:r>
          </a:p>
          <a:p>
            <a:pPr lvl="1"/>
            <a:r>
              <a:rPr lang="en-US" altLang="en-US" sz="2133" dirty="0"/>
              <a:t>Overstuffing of the mouth</a:t>
            </a:r>
          </a:p>
          <a:p>
            <a:pPr lvl="2"/>
            <a:r>
              <a:rPr lang="en-US" altLang="en-US" sz="1467" dirty="0"/>
              <a:t>Need stronger (more) input to register that they have food that needs to be chewed</a:t>
            </a:r>
          </a:p>
          <a:p>
            <a:pPr lvl="1"/>
            <a:r>
              <a:rPr lang="en-US" altLang="en-US" sz="2133" dirty="0"/>
              <a:t>Sensitive to food tastes and textures</a:t>
            </a:r>
          </a:p>
          <a:p>
            <a:pPr lvl="2"/>
            <a:r>
              <a:rPr lang="en-US" altLang="en-US" sz="1467" dirty="0"/>
              <a:t>Usually have problems in other areas as well</a:t>
            </a:r>
          </a:p>
        </p:txBody>
      </p:sp>
    </p:spTree>
    <p:extLst>
      <p:ext uri="{BB962C8B-B14F-4D97-AF65-F5344CB8AC3E}">
        <p14:creationId xmlns:p14="http://schemas.microsoft.com/office/powerpoint/2010/main" val="188266283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691016"/>
            <a:ext cx="8229600" cy="857251"/>
          </a:xfrm>
        </p:spPr>
        <p:txBody>
          <a:bodyPr>
            <a:normAutofit/>
          </a:bodyPr>
          <a:lstStyle/>
          <a:p>
            <a:pPr>
              <a:defRPr/>
            </a:pPr>
            <a:r>
              <a:rPr lang="en-US" altLang="en-US" sz="4051" i="1" dirty="0"/>
              <a:t>Improving Sensory Awareness</a:t>
            </a:r>
            <a:r>
              <a:rPr lang="en-US" altLang="en-US" sz="4051" dirty="0"/>
              <a:t> </a:t>
            </a:r>
            <a:endParaRPr lang="en-US" sz="4051" dirty="0"/>
          </a:p>
        </p:txBody>
      </p:sp>
      <p:sp>
        <p:nvSpPr>
          <p:cNvPr id="61443" name="Content Placeholder 2"/>
          <p:cNvSpPr>
            <a:spLocks noGrp="1"/>
          </p:cNvSpPr>
          <p:nvPr>
            <p:ph idx="1"/>
          </p:nvPr>
        </p:nvSpPr>
        <p:spPr>
          <a:xfrm>
            <a:off x="1393372" y="1815647"/>
            <a:ext cx="9459685" cy="3292475"/>
          </a:xfrm>
        </p:spPr>
        <p:txBody>
          <a:bodyPr/>
          <a:lstStyle/>
          <a:p>
            <a:pPr>
              <a:lnSpc>
                <a:spcPct val="80000"/>
              </a:lnSpc>
            </a:pPr>
            <a:r>
              <a:rPr lang="en-US" altLang="en-US" sz="2133" dirty="0"/>
              <a:t>Thermal stimulation-alternating cold/warm</a:t>
            </a:r>
          </a:p>
          <a:p>
            <a:pPr>
              <a:lnSpc>
                <a:spcPct val="80000"/>
              </a:lnSpc>
            </a:pPr>
            <a:r>
              <a:rPr lang="en-US" altLang="en-US" sz="2133" dirty="0"/>
              <a:t>Offer high sensory foods such as sour, sweet, crunchy</a:t>
            </a:r>
          </a:p>
          <a:p>
            <a:pPr>
              <a:lnSpc>
                <a:spcPct val="80000"/>
              </a:lnSpc>
            </a:pPr>
            <a:r>
              <a:rPr lang="en-US" altLang="en-US" sz="2133" dirty="0"/>
              <a:t>Use seasonings—real homemade foods offer more taste/flavor and stimulation because they have multiple textures.</a:t>
            </a:r>
          </a:p>
          <a:p>
            <a:pPr>
              <a:lnSpc>
                <a:spcPct val="80000"/>
              </a:lnSpc>
            </a:pPr>
            <a:r>
              <a:rPr lang="en-US" altLang="en-US" sz="2133" dirty="0"/>
              <a:t>Vibration using a Z-vibe or </a:t>
            </a:r>
            <a:r>
              <a:rPr lang="en-US" altLang="en-US" sz="2133" dirty="0" err="1"/>
              <a:t>Nuk</a:t>
            </a:r>
            <a:r>
              <a:rPr lang="en-US" altLang="en-US" sz="2133" dirty="0"/>
              <a:t> brush—rub gums, insides of cheeks and tongue-do this before meals to “wake up” the mouth</a:t>
            </a:r>
          </a:p>
          <a:p>
            <a:pPr>
              <a:lnSpc>
                <a:spcPct val="80000"/>
              </a:lnSpc>
            </a:pPr>
            <a:r>
              <a:rPr lang="en-US" altLang="en-US" sz="2133" dirty="0"/>
              <a:t>Tummy time for babies will allow them opportunities to mouth hands, blanket, or other toys-offer toys with different textures for oral exploration</a:t>
            </a:r>
          </a:p>
        </p:txBody>
      </p:sp>
    </p:spTree>
    <p:extLst>
      <p:ext uri="{BB962C8B-B14F-4D97-AF65-F5344CB8AC3E}">
        <p14:creationId xmlns:p14="http://schemas.microsoft.com/office/powerpoint/2010/main" val="135137999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r>
              <a:rPr lang="en-US" altLang="en-US" smtClean="0"/>
              <a:t>Picky Eaters</a:t>
            </a:r>
          </a:p>
        </p:txBody>
      </p:sp>
      <p:sp>
        <p:nvSpPr>
          <p:cNvPr id="62467" name="Content Placeholder 2"/>
          <p:cNvSpPr>
            <a:spLocks noGrp="1"/>
          </p:cNvSpPr>
          <p:nvPr>
            <p:ph idx="1"/>
          </p:nvPr>
        </p:nvSpPr>
        <p:spPr/>
        <p:txBody>
          <a:bodyPr>
            <a:normAutofit/>
          </a:bodyPr>
          <a:lstStyle/>
          <a:p>
            <a:r>
              <a:rPr lang="en-US" altLang="en-US" sz="2400" dirty="0">
                <a:ea typeface="ＭＳ Ｐゴシック" panose="020B0600070205080204" pitchFamily="34" charset="-128"/>
              </a:rPr>
              <a:t>Decreased range or variety of foods but will eat &gt;30 foods</a:t>
            </a:r>
          </a:p>
          <a:p>
            <a:r>
              <a:rPr lang="en-US" altLang="en-US" sz="2400" dirty="0">
                <a:ea typeface="ＭＳ Ｐゴシック" panose="020B0600070205080204" pitchFamily="34" charset="-128"/>
              </a:rPr>
              <a:t>Foods lost due to burn out usually re-gained after 2 weeks</a:t>
            </a:r>
          </a:p>
          <a:p>
            <a:r>
              <a:rPr lang="en-US" altLang="en-US" sz="2400" dirty="0">
                <a:ea typeface="ＭＳ Ｐゴシック" panose="020B0600070205080204" pitchFamily="34" charset="-128"/>
              </a:rPr>
              <a:t>Tolerates new foods on plate and usually can touch or taste</a:t>
            </a:r>
          </a:p>
          <a:p>
            <a:r>
              <a:rPr lang="en-US" altLang="en-US" sz="2400" dirty="0">
                <a:ea typeface="ＭＳ Ｐゴシック" panose="020B0600070205080204" pitchFamily="34" charset="-128"/>
              </a:rPr>
              <a:t>Eats &gt;1 food from most all food texture groups or nutrition groups</a:t>
            </a:r>
          </a:p>
          <a:p>
            <a:r>
              <a:rPr lang="en-US" altLang="en-US" sz="2400" dirty="0">
                <a:ea typeface="ＭＳ Ｐゴシック" panose="020B0600070205080204" pitchFamily="34" charset="-128"/>
              </a:rPr>
              <a:t>Adds new foods to repertoire in 15-25 steps</a:t>
            </a:r>
          </a:p>
          <a:p>
            <a:r>
              <a:rPr lang="en-US" altLang="en-US" sz="2400" dirty="0">
                <a:ea typeface="ＭＳ Ｐゴシック" panose="020B0600070205080204" pitchFamily="34" charset="-128"/>
              </a:rPr>
              <a:t>Typically eats with family but frequently eats different foods then family</a:t>
            </a:r>
          </a:p>
          <a:p>
            <a:r>
              <a:rPr lang="en-US" altLang="en-US" sz="2400" dirty="0">
                <a:ea typeface="ＭＳ Ｐゴシック" panose="020B0600070205080204" pitchFamily="34" charset="-128"/>
              </a:rPr>
              <a:t>Sometimes reported as </a:t>
            </a:r>
            <a:r>
              <a:rPr lang="ja-JP" altLang="en-US" sz="2400" dirty="0">
                <a:ea typeface="ＭＳ Ｐゴシック" panose="020B0600070205080204" pitchFamily="34" charset="-128"/>
              </a:rPr>
              <a:t>“</a:t>
            </a:r>
            <a:r>
              <a:rPr lang="en-US" altLang="ja-JP" sz="2400" dirty="0">
                <a:ea typeface="ＭＳ Ｐゴシック" panose="020B0600070205080204" pitchFamily="34" charset="-128"/>
              </a:rPr>
              <a:t>picky eater</a:t>
            </a:r>
            <a:r>
              <a:rPr lang="ja-JP" altLang="en-US" sz="2400" dirty="0">
                <a:ea typeface="ＭＳ Ｐゴシック" panose="020B0600070205080204" pitchFamily="34" charset="-128"/>
              </a:rPr>
              <a:t>”</a:t>
            </a:r>
            <a:r>
              <a:rPr lang="en-US" altLang="ja-JP" sz="2400" dirty="0">
                <a:ea typeface="ＭＳ Ｐゴシック" panose="020B0600070205080204" pitchFamily="34" charset="-128"/>
              </a:rPr>
              <a:t> at well child check</a:t>
            </a:r>
            <a:endParaRPr lang="en-US" altLang="en-US" sz="2400" dirty="0">
              <a:ea typeface="ＭＳ Ｐゴシック" panose="020B0600070205080204" pitchFamily="34" charset="-128"/>
            </a:endParaRPr>
          </a:p>
        </p:txBody>
      </p:sp>
    </p:spTree>
    <p:extLst>
      <p:ext uri="{BB962C8B-B14F-4D97-AF65-F5344CB8AC3E}">
        <p14:creationId xmlns:p14="http://schemas.microsoft.com/office/powerpoint/2010/main" val="345912997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r>
              <a:rPr lang="en-US" altLang="en-US" smtClean="0"/>
              <a:t>Problem Feeders</a:t>
            </a:r>
          </a:p>
        </p:txBody>
      </p:sp>
      <p:sp>
        <p:nvSpPr>
          <p:cNvPr id="63491" name="Content Placeholder 2"/>
          <p:cNvSpPr>
            <a:spLocks noGrp="1"/>
          </p:cNvSpPr>
          <p:nvPr>
            <p:ph idx="1"/>
          </p:nvPr>
        </p:nvSpPr>
        <p:spPr>
          <a:xfrm>
            <a:off x="609600" y="1534887"/>
            <a:ext cx="10972800" cy="4525963"/>
          </a:xfrm>
        </p:spPr>
        <p:txBody>
          <a:bodyPr/>
          <a:lstStyle/>
          <a:p>
            <a:r>
              <a:rPr lang="en-US" altLang="en-US" sz="2400" dirty="0">
                <a:ea typeface="ＭＳ Ｐゴシック" panose="020B0600070205080204" pitchFamily="34" charset="-128"/>
              </a:rPr>
              <a:t>Restricted range or variety of foods, usually &lt;20</a:t>
            </a:r>
          </a:p>
          <a:p>
            <a:r>
              <a:rPr lang="en-US" altLang="en-US" sz="2400" dirty="0">
                <a:ea typeface="ＭＳ Ｐゴシック" panose="020B0600070205080204" pitchFamily="34" charset="-128"/>
              </a:rPr>
              <a:t>Foods lost are not re-acquired</a:t>
            </a:r>
          </a:p>
          <a:p>
            <a:r>
              <a:rPr lang="en-US" altLang="en-US" sz="2400" dirty="0">
                <a:ea typeface="ＭＳ Ｐゴシック" panose="020B0600070205080204" pitchFamily="34" charset="-128"/>
              </a:rPr>
              <a:t>Cries/</a:t>
            </a:r>
            <a:r>
              <a:rPr lang="ja-JP" altLang="en-US" sz="2400" dirty="0">
                <a:ea typeface="ＭＳ Ｐゴシック" panose="020B0600070205080204" pitchFamily="34" charset="-128"/>
              </a:rPr>
              <a:t>”</a:t>
            </a:r>
            <a:r>
              <a:rPr lang="en-US" altLang="ja-JP" sz="2400" dirty="0">
                <a:ea typeface="ＭＳ Ｐゴシック" panose="020B0600070205080204" pitchFamily="34" charset="-128"/>
              </a:rPr>
              <a:t>falls apart</a:t>
            </a:r>
            <a:r>
              <a:rPr lang="ja-JP" altLang="en-US" sz="2400" dirty="0">
                <a:ea typeface="ＭＳ Ｐゴシック" panose="020B0600070205080204" pitchFamily="34" charset="-128"/>
              </a:rPr>
              <a:t>”</a:t>
            </a:r>
            <a:r>
              <a:rPr lang="en-US" altLang="ja-JP" sz="2400" dirty="0">
                <a:ea typeface="ＭＳ Ｐゴシック" panose="020B0600070205080204" pitchFamily="34" charset="-128"/>
              </a:rPr>
              <a:t> with new foods</a:t>
            </a:r>
          </a:p>
          <a:p>
            <a:r>
              <a:rPr lang="en-US" altLang="en-US" sz="2400" dirty="0">
                <a:ea typeface="ＭＳ Ｐゴシック" panose="020B0600070205080204" pitchFamily="34" charset="-128"/>
              </a:rPr>
              <a:t>Refuses entire categories of food textures or nutrition groups</a:t>
            </a:r>
          </a:p>
          <a:p>
            <a:r>
              <a:rPr lang="en-US" altLang="en-US" sz="2400" dirty="0">
                <a:ea typeface="ＭＳ Ｐゴシック" panose="020B0600070205080204" pitchFamily="34" charset="-128"/>
              </a:rPr>
              <a:t>Adds new foods in &gt;25 steps</a:t>
            </a:r>
          </a:p>
          <a:p>
            <a:r>
              <a:rPr lang="en-US" altLang="en-US" sz="2400" dirty="0">
                <a:ea typeface="ＭＳ Ｐゴシック" panose="020B0600070205080204" pitchFamily="34" charset="-128"/>
              </a:rPr>
              <a:t>Usually eats different foods than family and often eats alone</a:t>
            </a:r>
          </a:p>
          <a:p>
            <a:r>
              <a:rPr lang="en-US" altLang="en-US" sz="2400" dirty="0">
                <a:ea typeface="ＭＳ Ｐゴシック" panose="020B0600070205080204" pitchFamily="34" charset="-128"/>
              </a:rPr>
              <a:t>Persistently reported as </a:t>
            </a:r>
            <a:r>
              <a:rPr lang="ja-JP" altLang="en-US" sz="2400" dirty="0">
                <a:ea typeface="ＭＳ Ｐゴシック" panose="020B0600070205080204" pitchFamily="34" charset="-128"/>
              </a:rPr>
              <a:t>“</a:t>
            </a:r>
            <a:r>
              <a:rPr lang="en-US" altLang="ja-JP" sz="2400" dirty="0">
                <a:ea typeface="ＭＳ Ｐゴシック" panose="020B0600070205080204" pitchFamily="34" charset="-128"/>
              </a:rPr>
              <a:t>picky eater</a:t>
            </a:r>
            <a:r>
              <a:rPr lang="ja-JP" altLang="en-US" sz="2400" dirty="0">
                <a:ea typeface="ＭＳ Ｐゴシック" panose="020B0600070205080204" pitchFamily="34" charset="-128"/>
              </a:rPr>
              <a:t>”</a:t>
            </a:r>
            <a:r>
              <a:rPr lang="en-US" altLang="ja-JP" sz="2400" dirty="0">
                <a:ea typeface="ＭＳ Ｐゴシック" panose="020B0600070205080204" pitchFamily="34" charset="-128"/>
              </a:rPr>
              <a:t> across multiple well child checks</a:t>
            </a:r>
            <a:endParaRPr lang="en-US" altLang="en-US" sz="2400" dirty="0">
              <a:ea typeface="ＭＳ Ｐゴシック" panose="020B0600070205080204" pitchFamily="34" charset="-128"/>
            </a:endParaRPr>
          </a:p>
        </p:txBody>
      </p:sp>
    </p:spTree>
    <p:extLst>
      <p:ext uri="{BB962C8B-B14F-4D97-AF65-F5344CB8AC3E}">
        <p14:creationId xmlns:p14="http://schemas.microsoft.com/office/powerpoint/2010/main" val="200610882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en-US" altLang="en-US" sz="3000" i="1"/>
              <a:t>Definition of Behavioral Feeding Issues</a:t>
            </a:r>
          </a:p>
        </p:txBody>
      </p:sp>
      <p:sp>
        <p:nvSpPr>
          <p:cNvPr id="53251" name="Rectangle 3"/>
          <p:cNvSpPr>
            <a:spLocks noGrp="1" noChangeArrowheads="1"/>
          </p:cNvSpPr>
          <p:nvPr>
            <p:ph sz="half" idx="1"/>
          </p:nvPr>
        </p:nvSpPr>
        <p:spPr/>
        <p:txBody>
          <a:bodyPr>
            <a:normAutofit/>
          </a:bodyPr>
          <a:lstStyle/>
          <a:p>
            <a:pPr lvl="1">
              <a:defRPr/>
            </a:pPr>
            <a:r>
              <a:rPr lang="en-US" altLang="en-US" dirty="0" smtClean="0"/>
              <a:t>Disruptive behavior</a:t>
            </a:r>
          </a:p>
          <a:p>
            <a:pPr lvl="1">
              <a:defRPr/>
            </a:pPr>
            <a:r>
              <a:rPr lang="en-US" altLang="en-US" dirty="0" smtClean="0"/>
              <a:t>Eating in the wrong places (e.g. bedroom)</a:t>
            </a:r>
          </a:p>
          <a:p>
            <a:pPr lvl="1">
              <a:defRPr/>
            </a:pPr>
            <a:r>
              <a:rPr lang="en-US" altLang="en-US" dirty="0" smtClean="0"/>
              <a:t>Throwing things</a:t>
            </a:r>
          </a:p>
          <a:p>
            <a:pPr lvl="1">
              <a:defRPr/>
            </a:pPr>
            <a:r>
              <a:rPr lang="en-US" altLang="en-US" dirty="0" smtClean="0"/>
              <a:t>Eating too fast/too slowly</a:t>
            </a:r>
          </a:p>
          <a:p>
            <a:pPr eaLnBrk="1" hangingPunct="1">
              <a:defRPr/>
            </a:pPr>
            <a:endParaRPr lang="en-US" altLang="en-US" dirty="0" smtClean="0"/>
          </a:p>
        </p:txBody>
      </p:sp>
      <p:sp>
        <p:nvSpPr>
          <p:cNvPr id="2" name="Text Placeholder 1"/>
          <p:cNvSpPr>
            <a:spLocks noGrp="1"/>
          </p:cNvSpPr>
          <p:nvPr>
            <p:ph type="body" sz="quarter" idx="10"/>
          </p:nvPr>
        </p:nvSpPr>
        <p:spPr>
          <a:xfrm>
            <a:off x="609600" y="1417320"/>
            <a:ext cx="5388864" cy="758952"/>
          </a:xfrm>
        </p:spPr>
        <p:txBody>
          <a:bodyPr>
            <a:normAutofit/>
          </a:bodyPr>
          <a:lstStyle/>
          <a:p>
            <a:r>
              <a:rPr lang="en-US" altLang="en-US" sz="2133" dirty="0">
                <a:solidFill>
                  <a:schemeClr val="tx1">
                    <a:lumMod val="75000"/>
                  </a:schemeClr>
                </a:solidFill>
              </a:rPr>
              <a:t>Behavior that interferes with the development of appropriate oral </a:t>
            </a:r>
            <a:r>
              <a:rPr lang="en-US" altLang="en-US" sz="2133" dirty="0">
                <a:solidFill>
                  <a:schemeClr val="tx1">
                    <a:lumMod val="75000"/>
                  </a:schemeClr>
                </a:solidFill>
              </a:rPr>
              <a:t>intake</a:t>
            </a:r>
            <a:endParaRPr lang="en-US" altLang="en-US" sz="2133" dirty="0">
              <a:solidFill>
                <a:schemeClr val="tx1">
                  <a:lumMod val="75000"/>
                </a:schemeClr>
              </a:solidFill>
            </a:endParaRPr>
          </a:p>
        </p:txBody>
      </p:sp>
      <p:sp>
        <p:nvSpPr>
          <p:cNvPr id="3" name="Text Placeholder 2"/>
          <p:cNvSpPr>
            <a:spLocks noGrp="1"/>
          </p:cNvSpPr>
          <p:nvPr>
            <p:ph type="body" sz="quarter" idx="11"/>
          </p:nvPr>
        </p:nvSpPr>
        <p:spPr>
          <a:xfrm>
            <a:off x="6193536" y="1417320"/>
            <a:ext cx="5388864" cy="758952"/>
          </a:xfrm>
        </p:spPr>
        <p:txBody>
          <a:bodyPr/>
          <a:lstStyle/>
          <a:p>
            <a:r>
              <a:rPr lang="en-US" altLang="en-US" sz="2133" dirty="0">
                <a:solidFill>
                  <a:schemeClr val="tx1">
                    <a:lumMod val="75000"/>
                  </a:schemeClr>
                </a:solidFill>
              </a:rPr>
              <a:t>Behavior considered unacceptable at </a:t>
            </a:r>
            <a:r>
              <a:rPr lang="en-US" altLang="en-US" sz="2133" dirty="0">
                <a:solidFill>
                  <a:schemeClr val="tx1">
                    <a:lumMod val="75000"/>
                  </a:schemeClr>
                </a:solidFill>
              </a:rPr>
              <a:t>meals</a:t>
            </a:r>
            <a:endParaRPr lang="en-US" altLang="en-US" sz="2133" dirty="0">
              <a:solidFill>
                <a:schemeClr val="tx1">
                  <a:lumMod val="75000"/>
                </a:schemeClr>
              </a:solidFill>
            </a:endParaRPr>
          </a:p>
        </p:txBody>
      </p:sp>
      <p:sp>
        <p:nvSpPr>
          <p:cNvPr id="4" name="Content Placeholder 3"/>
          <p:cNvSpPr>
            <a:spLocks noGrp="1"/>
          </p:cNvSpPr>
          <p:nvPr>
            <p:ph sz="quarter" idx="12"/>
          </p:nvPr>
        </p:nvSpPr>
        <p:spPr/>
        <p:txBody>
          <a:bodyPr/>
          <a:lstStyle/>
          <a:p>
            <a:pPr lvl="1">
              <a:defRPr/>
            </a:pPr>
            <a:r>
              <a:rPr lang="en-US" altLang="en-US" dirty="0"/>
              <a:t>Not advancing skills</a:t>
            </a:r>
          </a:p>
          <a:p>
            <a:pPr lvl="1">
              <a:defRPr/>
            </a:pPr>
            <a:r>
              <a:rPr lang="en-US" altLang="en-US" dirty="0"/>
              <a:t>Eating too much</a:t>
            </a:r>
          </a:p>
          <a:p>
            <a:pPr lvl="1">
              <a:defRPr/>
            </a:pPr>
            <a:r>
              <a:rPr lang="en-US" altLang="en-US" dirty="0"/>
              <a:t>Eating too little</a:t>
            </a:r>
          </a:p>
          <a:p>
            <a:pPr lvl="1">
              <a:defRPr/>
            </a:pPr>
            <a:r>
              <a:rPr lang="en-US" altLang="en-US" dirty="0"/>
              <a:t>Eating the wrong things</a:t>
            </a:r>
          </a:p>
          <a:p>
            <a:pPr lvl="1">
              <a:defRPr/>
            </a:pPr>
            <a:r>
              <a:rPr lang="en-US" altLang="en-US" dirty="0"/>
              <a:t>Eating at the wrong times</a:t>
            </a:r>
          </a:p>
          <a:p>
            <a:endParaRPr lang="en-US" dirty="0"/>
          </a:p>
        </p:txBody>
      </p:sp>
    </p:spTree>
    <p:custDataLst>
      <p:tags r:id="rId1"/>
    </p:custDataLst>
    <p:extLst>
      <p:ext uri="{BB962C8B-B14F-4D97-AF65-F5344CB8AC3E}">
        <p14:creationId xmlns:p14="http://schemas.microsoft.com/office/powerpoint/2010/main" val="75942224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normAutofit/>
          </a:bodyPr>
          <a:lstStyle/>
          <a:p>
            <a:pPr eaLnBrk="1" hangingPunct="1"/>
            <a:r>
              <a:rPr lang="en-US" altLang="en-US" sz="4800" i="1" dirty="0"/>
              <a:t>General Principles of Behavior</a:t>
            </a:r>
          </a:p>
        </p:txBody>
      </p:sp>
      <p:sp>
        <p:nvSpPr>
          <p:cNvPr id="54275" name="Rectangle 3"/>
          <p:cNvSpPr>
            <a:spLocks noGrp="1" noChangeArrowheads="1"/>
          </p:cNvSpPr>
          <p:nvPr>
            <p:ph idx="1"/>
          </p:nvPr>
        </p:nvSpPr>
        <p:spPr/>
        <p:txBody>
          <a:bodyPr>
            <a:normAutofit fontScale="70000" lnSpcReduction="20000"/>
          </a:bodyPr>
          <a:lstStyle/>
          <a:p>
            <a:pPr eaLnBrk="1" hangingPunct="1">
              <a:defRPr/>
            </a:pPr>
            <a:r>
              <a:rPr lang="en-US" altLang="en-US" dirty="0" smtClean="0"/>
              <a:t>How a child behaves in any situation is a function of the unique make up of the child (nature), the child’s learning experiences (nurture), and the child’s state.</a:t>
            </a:r>
          </a:p>
          <a:p>
            <a:pPr eaLnBrk="1" hangingPunct="1">
              <a:defRPr/>
            </a:pPr>
            <a:r>
              <a:rPr lang="en-US" altLang="en-US" dirty="0" smtClean="0"/>
              <a:t>Behavioral changes occur as a result of maturation, non-developmental physical modifications (medications, surgery),  and learning experiences. Of these, parents have greatest control over their children’s learning experiences.</a:t>
            </a:r>
          </a:p>
          <a:p>
            <a:pPr eaLnBrk="1" hangingPunct="1">
              <a:defRPr/>
            </a:pPr>
            <a:r>
              <a:rPr lang="en-US" altLang="en-US" dirty="0" smtClean="0"/>
              <a:t>Behavior serves a purpose; inappropriate behavior is the maladaptive way of accomplishing that purpose.</a:t>
            </a:r>
          </a:p>
          <a:p>
            <a:pPr eaLnBrk="1" hangingPunct="1">
              <a:defRPr/>
            </a:pPr>
            <a:endParaRPr lang="en-US" altLang="en-US" dirty="0" smtClean="0"/>
          </a:p>
        </p:txBody>
      </p:sp>
    </p:spTree>
    <p:custDataLst>
      <p:tags r:id="rId1"/>
    </p:custDataLst>
    <p:extLst>
      <p:ext uri="{BB962C8B-B14F-4D97-AF65-F5344CB8AC3E}">
        <p14:creationId xmlns:p14="http://schemas.microsoft.com/office/powerpoint/2010/main" val="350980507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hangingPunct="1"/>
            <a:r>
              <a:rPr lang="en-US" altLang="en-US" sz="4267" i="1" dirty="0"/>
              <a:t>Function or Purpose of Behavior</a:t>
            </a:r>
          </a:p>
        </p:txBody>
      </p:sp>
      <p:sp>
        <p:nvSpPr>
          <p:cNvPr id="55299" name="Rectangle 3"/>
          <p:cNvSpPr>
            <a:spLocks noGrp="1" noChangeArrowheads="1"/>
          </p:cNvSpPr>
          <p:nvPr>
            <p:ph idx="1"/>
          </p:nvPr>
        </p:nvSpPr>
        <p:spPr>
          <a:xfrm>
            <a:off x="1964872" y="1417320"/>
            <a:ext cx="8262257" cy="4602480"/>
          </a:xfrm>
        </p:spPr>
        <p:txBody>
          <a:bodyPr>
            <a:noAutofit/>
          </a:bodyPr>
          <a:lstStyle/>
          <a:p>
            <a:pPr eaLnBrk="1" hangingPunct="1">
              <a:defRPr/>
            </a:pPr>
            <a:r>
              <a:rPr lang="en-US" altLang="en-US" sz="1867" dirty="0"/>
              <a:t>Get something—Positive reinforcement</a:t>
            </a:r>
          </a:p>
          <a:p>
            <a:pPr lvl="1" eaLnBrk="1" hangingPunct="1">
              <a:defRPr/>
            </a:pPr>
            <a:r>
              <a:rPr lang="en-US" altLang="en-US" sz="1600" dirty="0"/>
              <a:t>Social (</a:t>
            </a:r>
            <a:r>
              <a:rPr lang="en-US" altLang="en-US" sz="1600" dirty="0"/>
              <a:t>attention)</a:t>
            </a:r>
          </a:p>
          <a:p>
            <a:pPr lvl="1" eaLnBrk="1" hangingPunct="1">
              <a:defRPr/>
            </a:pPr>
            <a:r>
              <a:rPr lang="en-US" altLang="en-US" sz="1600" dirty="0"/>
              <a:t>Non-social (iPad, TV, edibles)</a:t>
            </a:r>
          </a:p>
          <a:p>
            <a:pPr lvl="1" eaLnBrk="1" hangingPunct="1">
              <a:defRPr/>
            </a:pPr>
            <a:r>
              <a:rPr lang="en-US" altLang="en-US" sz="1600" dirty="0"/>
              <a:t>A</a:t>
            </a:r>
            <a:r>
              <a:rPr lang="en-US" altLang="en-US" sz="1600" dirty="0"/>
              <a:t>utomatic </a:t>
            </a:r>
            <a:r>
              <a:rPr lang="en-US" altLang="en-US" sz="1600" dirty="0"/>
              <a:t>(sensory stimulation)</a:t>
            </a:r>
          </a:p>
          <a:p>
            <a:pPr eaLnBrk="1" hangingPunct="1">
              <a:defRPr/>
            </a:pPr>
            <a:r>
              <a:rPr lang="en-US" altLang="en-US" sz="1867" dirty="0"/>
              <a:t>Escape/avoid something—Negative reinforcement</a:t>
            </a:r>
          </a:p>
          <a:p>
            <a:pPr lvl="1" eaLnBrk="1" hangingPunct="1">
              <a:defRPr/>
            </a:pPr>
            <a:r>
              <a:rPr lang="en-US" altLang="en-US" sz="1600" dirty="0"/>
              <a:t>Social (escape from demand</a:t>
            </a:r>
            <a:r>
              <a:rPr lang="en-US" altLang="en-US" sz="1600" dirty="0"/>
              <a:t>)</a:t>
            </a:r>
          </a:p>
          <a:p>
            <a:pPr lvl="1" eaLnBrk="1" hangingPunct="1">
              <a:defRPr/>
            </a:pPr>
            <a:r>
              <a:rPr lang="en-US" altLang="en-US" sz="1600" dirty="0"/>
              <a:t>Non-social (loud noises, certain foods)</a:t>
            </a:r>
            <a:endParaRPr lang="en-US" altLang="en-US" sz="1600" dirty="0"/>
          </a:p>
          <a:p>
            <a:pPr lvl="1" eaLnBrk="1" hangingPunct="1">
              <a:defRPr/>
            </a:pPr>
            <a:r>
              <a:rPr lang="en-US" altLang="en-US" sz="1600" dirty="0"/>
              <a:t>Automatic (pain reduction</a:t>
            </a:r>
            <a:r>
              <a:rPr lang="en-US" altLang="en-US" sz="1600" dirty="0"/>
              <a:t>)</a:t>
            </a:r>
          </a:p>
          <a:p>
            <a:pPr marL="0" indent="0">
              <a:buNone/>
              <a:defRPr/>
            </a:pPr>
            <a:r>
              <a:rPr lang="en-US" altLang="en-US" sz="2400" dirty="0"/>
              <a:t>How to intervene depends on the function of the behavior.</a:t>
            </a:r>
          </a:p>
          <a:p>
            <a:pPr>
              <a:defRPr/>
            </a:pPr>
            <a:endParaRPr lang="en-US" altLang="en-US" sz="1867" dirty="0"/>
          </a:p>
        </p:txBody>
      </p:sp>
    </p:spTree>
    <p:custDataLst>
      <p:tags r:id="rId1"/>
    </p:custDataLst>
    <p:extLst>
      <p:ext uri="{BB962C8B-B14F-4D97-AF65-F5344CB8AC3E}">
        <p14:creationId xmlns:p14="http://schemas.microsoft.com/office/powerpoint/2010/main" val="37198722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734785" y="250373"/>
            <a:ext cx="10972800" cy="1143000"/>
          </a:xfrm>
        </p:spPr>
        <p:txBody>
          <a:bodyPr/>
          <a:lstStyle/>
          <a:p>
            <a:pPr eaLnBrk="1" hangingPunct="1"/>
            <a:r>
              <a:rPr lang="en-US" altLang="en-US" sz="3733" i="1" dirty="0"/>
              <a:t>Approaches to Behavior Reduction</a:t>
            </a:r>
          </a:p>
        </p:txBody>
      </p:sp>
      <p:sp>
        <p:nvSpPr>
          <p:cNvPr id="56323" name="Rectangle 3"/>
          <p:cNvSpPr>
            <a:spLocks noGrp="1" noChangeArrowheads="1"/>
          </p:cNvSpPr>
          <p:nvPr>
            <p:ph idx="1"/>
          </p:nvPr>
        </p:nvSpPr>
        <p:spPr>
          <a:xfrm>
            <a:off x="1589315" y="1393374"/>
            <a:ext cx="9263743" cy="3641861"/>
          </a:xfrm>
        </p:spPr>
        <p:txBody>
          <a:bodyPr>
            <a:noAutofit/>
          </a:bodyPr>
          <a:lstStyle/>
          <a:p>
            <a:pPr eaLnBrk="1" hangingPunct="1">
              <a:defRPr/>
            </a:pPr>
            <a:r>
              <a:rPr lang="en-US" altLang="en-US" sz="1600" dirty="0"/>
              <a:t>Extinction</a:t>
            </a:r>
          </a:p>
          <a:p>
            <a:pPr lvl="1">
              <a:defRPr/>
            </a:pPr>
            <a:r>
              <a:rPr lang="en-US" altLang="en-US" sz="1467" dirty="0"/>
              <a:t>Eliminate the reinforcement for the behavior</a:t>
            </a:r>
          </a:p>
          <a:p>
            <a:pPr eaLnBrk="1" hangingPunct="1">
              <a:defRPr/>
            </a:pPr>
            <a:r>
              <a:rPr lang="en-US" altLang="en-US" sz="1600" dirty="0"/>
              <a:t>Reinforcing alternate behavior</a:t>
            </a:r>
          </a:p>
          <a:p>
            <a:pPr lvl="1">
              <a:defRPr/>
            </a:pPr>
            <a:r>
              <a:rPr lang="en-US" altLang="en-US" sz="1467" dirty="0"/>
              <a:t>Replace the </a:t>
            </a:r>
            <a:r>
              <a:rPr lang="en-US" altLang="en-US" sz="1867" dirty="0"/>
              <a:t>b</a:t>
            </a:r>
            <a:r>
              <a:rPr lang="en-US" altLang="en-US" sz="1467" dirty="0"/>
              <a:t>ehavior with </a:t>
            </a:r>
            <a:r>
              <a:rPr lang="en-US" altLang="en-US" sz="1467" dirty="0"/>
              <a:t>a response </a:t>
            </a:r>
            <a:r>
              <a:rPr lang="en-US" altLang="en-US" sz="1467" dirty="0"/>
              <a:t>that is more acceptable</a:t>
            </a:r>
          </a:p>
          <a:p>
            <a:pPr>
              <a:defRPr/>
            </a:pPr>
            <a:r>
              <a:rPr lang="en-US" altLang="en-US" sz="1600" dirty="0" err="1"/>
              <a:t>Noncontingent</a:t>
            </a:r>
            <a:r>
              <a:rPr lang="en-US" altLang="en-US" sz="1600" dirty="0"/>
              <a:t> reinforcement</a:t>
            </a:r>
          </a:p>
          <a:p>
            <a:pPr lvl="1">
              <a:defRPr/>
            </a:pPr>
            <a:r>
              <a:rPr lang="en-US" altLang="en-US" sz="1467" dirty="0"/>
              <a:t>Eliminate the antecedent events that serve to establish the </a:t>
            </a:r>
            <a:r>
              <a:rPr lang="en-US" altLang="en-US" sz="1467" dirty="0"/>
              <a:t>behavior</a:t>
            </a:r>
          </a:p>
          <a:p>
            <a:pPr eaLnBrk="1" hangingPunct="1">
              <a:defRPr/>
            </a:pPr>
            <a:r>
              <a:rPr lang="en-US" altLang="en-US" sz="1600" dirty="0"/>
              <a:t>Punishment</a:t>
            </a:r>
          </a:p>
          <a:p>
            <a:pPr lvl="1">
              <a:defRPr/>
            </a:pPr>
            <a:r>
              <a:rPr lang="en-US" altLang="en-US" sz="1467" dirty="0"/>
              <a:t>Reduce the behavior by following it with an “unpleasant” consequence</a:t>
            </a:r>
          </a:p>
          <a:p>
            <a:pPr lvl="2">
              <a:defRPr/>
            </a:pPr>
            <a:r>
              <a:rPr lang="en-US" altLang="en-US" sz="1400" dirty="0"/>
              <a:t>Take away something desired</a:t>
            </a:r>
          </a:p>
          <a:p>
            <a:pPr lvl="2">
              <a:defRPr/>
            </a:pPr>
            <a:r>
              <a:rPr lang="en-US" altLang="en-US" sz="1400" dirty="0"/>
              <a:t>Present something aversive</a:t>
            </a:r>
          </a:p>
          <a:p>
            <a:pPr eaLnBrk="1" hangingPunct="1">
              <a:defRPr/>
            </a:pPr>
            <a:endParaRPr lang="en-US" altLang="en-US" sz="1600" dirty="0"/>
          </a:p>
          <a:p>
            <a:pPr eaLnBrk="1" hangingPunct="1">
              <a:defRPr/>
            </a:pPr>
            <a:endParaRPr lang="en-US" altLang="en-US" sz="1600" dirty="0"/>
          </a:p>
        </p:txBody>
      </p:sp>
    </p:spTree>
    <p:custDataLst>
      <p:tags r:id="rId1"/>
    </p:custDataLst>
    <p:extLst>
      <p:ext uri="{BB962C8B-B14F-4D97-AF65-F5344CB8AC3E}">
        <p14:creationId xmlns:p14="http://schemas.microsoft.com/office/powerpoint/2010/main" val="405535153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1"/>
          <p:cNvSpPr>
            <a:spLocks noGrp="1"/>
          </p:cNvSpPr>
          <p:nvPr>
            <p:ph type="title"/>
          </p:nvPr>
        </p:nvSpPr>
        <p:spPr/>
        <p:txBody>
          <a:bodyPr/>
          <a:lstStyle/>
          <a:p>
            <a:r>
              <a:rPr lang="en-US" altLang="en-US" smtClean="0"/>
              <a:t>And perhaps most important</a:t>
            </a:r>
          </a:p>
        </p:txBody>
      </p:sp>
      <p:sp>
        <p:nvSpPr>
          <p:cNvPr id="72707" name="Content Placeholder 3"/>
          <p:cNvSpPr>
            <a:spLocks noGrp="1"/>
          </p:cNvSpPr>
          <p:nvPr>
            <p:ph idx="1"/>
          </p:nvPr>
        </p:nvSpPr>
        <p:spPr>
          <a:xfrm>
            <a:off x="1404256" y="1812811"/>
            <a:ext cx="9067800" cy="3949021"/>
          </a:xfrm>
        </p:spPr>
        <p:txBody>
          <a:bodyPr/>
          <a:lstStyle/>
          <a:p>
            <a:pPr marL="0" indent="0" algn="ctr">
              <a:buNone/>
            </a:pPr>
            <a:r>
              <a:rPr lang="en-US" altLang="en-US" sz="3733" dirty="0"/>
              <a:t>Always ask yourself what you want your child </a:t>
            </a:r>
            <a:r>
              <a:rPr lang="en-US" altLang="en-US" sz="3733" dirty="0">
                <a:solidFill>
                  <a:srgbClr val="00B0F0"/>
                </a:solidFill>
              </a:rPr>
              <a:t>to do </a:t>
            </a:r>
            <a:r>
              <a:rPr lang="en-US" altLang="en-US" sz="3733" dirty="0"/>
              <a:t>as opposed to what you want your child not to do.</a:t>
            </a:r>
          </a:p>
        </p:txBody>
      </p:sp>
      <p:sp>
        <p:nvSpPr>
          <p:cNvPr id="72708" name="Slide Number Placeholder 2"/>
          <p:cNvSpPr>
            <a:spLocks noGrp="1"/>
          </p:cNvSpPr>
          <p:nvPr>
            <p:ph type="sldNum" sz="quarter" idx="10"/>
          </p:nvPr>
        </p:nvSpPr>
        <p:spPr bwMode="auto">
          <a:xfrm>
            <a:off x="8534400" y="5624514"/>
            <a:ext cx="2133600" cy="27463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32" indent="-285744">
              <a:spcBef>
                <a:spcPct val="20000"/>
              </a:spcBef>
              <a:buChar char="–"/>
              <a:defRPr sz="2800">
                <a:solidFill>
                  <a:schemeClr val="tx1"/>
                </a:solidFill>
                <a:latin typeface="Times New Roman" panose="02020603050405020304" pitchFamily="18" charset="0"/>
              </a:defRPr>
            </a:lvl2pPr>
            <a:lvl3pPr marL="1142971" indent="-228594">
              <a:spcBef>
                <a:spcPct val="20000"/>
              </a:spcBef>
              <a:buChar char="•"/>
              <a:defRPr sz="2400">
                <a:solidFill>
                  <a:schemeClr val="tx1"/>
                </a:solidFill>
                <a:latin typeface="Times New Roman" panose="02020603050405020304" pitchFamily="18" charset="0"/>
              </a:defRPr>
            </a:lvl3pPr>
            <a:lvl4pPr marL="1600160" indent="-228594">
              <a:spcBef>
                <a:spcPct val="20000"/>
              </a:spcBef>
              <a:buChar char="–"/>
              <a:defRPr sz="2000">
                <a:solidFill>
                  <a:schemeClr val="tx1"/>
                </a:solidFill>
                <a:latin typeface="Times New Roman" panose="02020603050405020304" pitchFamily="18" charset="0"/>
              </a:defRPr>
            </a:lvl4pPr>
            <a:lvl5pPr marL="2057349" indent="-228594">
              <a:spcBef>
                <a:spcPct val="20000"/>
              </a:spcBef>
              <a:buChar char="»"/>
              <a:defRPr sz="2000">
                <a:solidFill>
                  <a:schemeClr val="tx1"/>
                </a:solidFill>
                <a:latin typeface="Times New Roman" panose="02020603050405020304" pitchFamily="18" charset="0"/>
              </a:defRPr>
            </a:lvl5pPr>
            <a:lvl6pPr marL="2514537" indent="-228594"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726" indent="-228594"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8914" indent="-228594"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103" indent="-228594"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923D0B53-4F88-4966-A327-7DA49A4A1202}" type="slidenum">
              <a:rPr lang="en-US" altLang="en-US" sz="1800">
                <a:latin typeface="Arial" panose="020B0604020202020204" pitchFamily="34" charset="0"/>
              </a:rPr>
              <a:pPr>
                <a:spcBef>
                  <a:spcPct val="0"/>
                </a:spcBef>
                <a:buFontTx/>
                <a:buNone/>
              </a:pPr>
              <a:t>39</a:t>
            </a:fld>
            <a:endParaRPr lang="en-US" altLang="en-US" sz="1800">
              <a:latin typeface="Arial" panose="020B0604020202020204" pitchFamily="34" charset="0"/>
            </a:endParaRPr>
          </a:p>
        </p:txBody>
      </p:sp>
    </p:spTree>
    <p:extLst>
      <p:ext uri="{BB962C8B-B14F-4D97-AF65-F5344CB8AC3E}">
        <p14:creationId xmlns:p14="http://schemas.microsoft.com/office/powerpoint/2010/main" val="41040263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446315" y="457201"/>
            <a:ext cx="10972800" cy="1143000"/>
          </a:xfrm>
        </p:spPr>
        <p:txBody>
          <a:bodyPr/>
          <a:lstStyle/>
          <a:p>
            <a:r>
              <a:rPr lang="en-US" altLang="en-US" dirty="0" smtClean="0"/>
              <a:t>Difficulties with eating</a:t>
            </a:r>
          </a:p>
        </p:txBody>
      </p:sp>
      <p:sp>
        <p:nvSpPr>
          <p:cNvPr id="47107" name="Content Placeholder 2"/>
          <p:cNvSpPr>
            <a:spLocks noGrp="1"/>
          </p:cNvSpPr>
          <p:nvPr>
            <p:ph idx="1"/>
          </p:nvPr>
        </p:nvSpPr>
        <p:spPr/>
        <p:txBody>
          <a:bodyPr/>
          <a:lstStyle/>
          <a:p>
            <a:r>
              <a:rPr lang="en-US" altLang="en-US" sz="3600" dirty="0">
                <a:ea typeface="ＭＳ Ｐゴシック" panose="020B0600070205080204" pitchFamily="34" charset="-128"/>
              </a:rPr>
              <a:t>Infants and children with Down syndrome have (structural) and (functional) differences in the mouth and throat areas that make it more difficult for them to make precise movements </a:t>
            </a:r>
          </a:p>
        </p:txBody>
      </p:sp>
    </p:spTree>
    <p:extLst>
      <p:ext uri="{BB962C8B-B14F-4D97-AF65-F5344CB8AC3E}">
        <p14:creationId xmlns:p14="http://schemas.microsoft.com/office/powerpoint/2010/main" val="169660713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itle 5"/>
          <p:cNvSpPr>
            <a:spLocks noGrp="1"/>
          </p:cNvSpPr>
          <p:nvPr>
            <p:ph type="title"/>
          </p:nvPr>
        </p:nvSpPr>
        <p:spPr>
          <a:xfrm>
            <a:off x="1458685" y="457201"/>
            <a:ext cx="9644743" cy="1138239"/>
          </a:xfrm>
        </p:spPr>
        <p:txBody>
          <a:bodyPr>
            <a:normAutofit fontScale="90000"/>
          </a:bodyPr>
          <a:lstStyle/>
          <a:p>
            <a:r>
              <a:rPr lang="en-US" altLang="en-US" sz="3733" dirty="0"/>
              <a:t>Take Home </a:t>
            </a:r>
            <a:r>
              <a:rPr lang="en-US" altLang="en-US" sz="3733" dirty="0"/>
              <a:t>Points: Managing </a:t>
            </a:r>
            <a:r>
              <a:rPr lang="en-US" altLang="en-US" sz="3733" dirty="0"/>
              <a:t>Behavioral Feeding and Mealtime Problems</a:t>
            </a:r>
          </a:p>
        </p:txBody>
      </p:sp>
      <p:sp>
        <p:nvSpPr>
          <p:cNvPr id="89091" name="Content Placeholder 6"/>
          <p:cNvSpPr>
            <a:spLocks noGrp="1"/>
          </p:cNvSpPr>
          <p:nvPr>
            <p:ph idx="1"/>
          </p:nvPr>
        </p:nvSpPr>
        <p:spPr>
          <a:xfrm>
            <a:off x="1687285" y="1873024"/>
            <a:ext cx="9056915" cy="2708275"/>
          </a:xfrm>
        </p:spPr>
        <p:txBody>
          <a:bodyPr>
            <a:normAutofit fontScale="85000" lnSpcReduction="10000"/>
          </a:bodyPr>
          <a:lstStyle/>
          <a:p>
            <a:r>
              <a:rPr lang="en-US" altLang="en-US" sz="2400" dirty="0"/>
              <a:t>Make sure the rules are clear and consistent by your words and actions.</a:t>
            </a:r>
          </a:p>
          <a:p>
            <a:r>
              <a:rPr lang="en-US" altLang="en-US" sz="2400" dirty="0"/>
              <a:t>Know what you want your child to do and that she has the ability to do it.</a:t>
            </a:r>
          </a:p>
          <a:p>
            <a:r>
              <a:rPr lang="en-US" altLang="en-US" sz="2400" dirty="0"/>
              <a:t>To the degree possible, eliminate all reinforcement for the wrong behavior.</a:t>
            </a:r>
          </a:p>
          <a:p>
            <a:r>
              <a:rPr lang="en-US" altLang="en-US" sz="2400" dirty="0"/>
              <a:t>Actively teach/reinforce the right behavior</a:t>
            </a:r>
            <a:r>
              <a:rPr lang="en-US" altLang="en-US" sz="2400" dirty="0"/>
              <a:t>.</a:t>
            </a:r>
            <a:endParaRPr lang="en-US" altLang="en-US" sz="2400" dirty="0"/>
          </a:p>
        </p:txBody>
      </p:sp>
      <p:sp>
        <p:nvSpPr>
          <p:cNvPr id="89092" name="Slide Number Placeholder 4"/>
          <p:cNvSpPr>
            <a:spLocks noGrp="1"/>
          </p:cNvSpPr>
          <p:nvPr>
            <p:ph type="sldNum" sz="quarter" idx="10"/>
          </p:nvPr>
        </p:nvSpPr>
        <p:spPr bwMode="auto">
          <a:xfrm>
            <a:off x="8534400" y="5624514"/>
            <a:ext cx="2133600" cy="27463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32" indent="-285744">
              <a:spcBef>
                <a:spcPct val="20000"/>
              </a:spcBef>
              <a:buChar char="–"/>
              <a:defRPr sz="2800">
                <a:solidFill>
                  <a:schemeClr val="tx1"/>
                </a:solidFill>
                <a:latin typeface="Times New Roman" panose="02020603050405020304" pitchFamily="18" charset="0"/>
              </a:defRPr>
            </a:lvl2pPr>
            <a:lvl3pPr marL="1142971" indent="-228594">
              <a:spcBef>
                <a:spcPct val="20000"/>
              </a:spcBef>
              <a:buChar char="•"/>
              <a:defRPr sz="2400">
                <a:solidFill>
                  <a:schemeClr val="tx1"/>
                </a:solidFill>
                <a:latin typeface="Times New Roman" panose="02020603050405020304" pitchFamily="18" charset="0"/>
              </a:defRPr>
            </a:lvl3pPr>
            <a:lvl4pPr marL="1600160" indent="-228594">
              <a:spcBef>
                <a:spcPct val="20000"/>
              </a:spcBef>
              <a:buChar char="–"/>
              <a:defRPr sz="2000">
                <a:solidFill>
                  <a:schemeClr val="tx1"/>
                </a:solidFill>
                <a:latin typeface="Times New Roman" panose="02020603050405020304" pitchFamily="18" charset="0"/>
              </a:defRPr>
            </a:lvl4pPr>
            <a:lvl5pPr marL="2057349" indent="-228594">
              <a:spcBef>
                <a:spcPct val="20000"/>
              </a:spcBef>
              <a:buChar char="»"/>
              <a:defRPr sz="2000">
                <a:solidFill>
                  <a:schemeClr val="tx1"/>
                </a:solidFill>
                <a:latin typeface="Times New Roman" panose="02020603050405020304" pitchFamily="18" charset="0"/>
              </a:defRPr>
            </a:lvl5pPr>
            <a:lvl6pPr marL="2514537" indent="-228594"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726" indent="-228594"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8914" indent="-228594"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103" indent="-228594"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0F29047B-7533-474D-8141-CA2C9C70AC45}" type="slidenum">
              <a:rPr lang="en-US" altLang="en-US" sz="1800">
                <a:latin typeface="Arial" panose="020B0604020202020204" pitchFamily="34" charset="0"/>
              </a:rPr>
              <a:pPr>
                <a:spcBef>
                  <a:spcPct val="0"/>
                </a:spcBef>
                <a:buFontTx/>
                <a:buNone/>
              </a:pPr>
              <a:t>40</a:t>
            </a:fld>
            <a:endParaRPr lang="en-US" altLang="en-US" sz="1800">
              <a:latin typeface="Arial" panose="020B0604020202020204" pitchFamily="34" charset="0"/>
            </a:endParaRPr>
          </a:p>
        </p:txBody>
      </p:sp>
    </p:spTree>
    <p:extLst>
      <p:ext uri="{BB962C8B-B14F-4D97-AF65-F5344CB8AC3E}">
        <p14:creationId xmlns:p14="http://schemas.microsoft.com/office/powerpoint/2010/main" val="284506301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89858" y="359229"/>
            <a:ext cx="11190513" cy="1385020"/>
          </a:xfrm>
        </p:spPr>
        <p:txBody>
          <a:bodyPr/>
          <a:lstStyle/>
          <a:p>
            <a:pPr eaLnBrk="1" hangingPunct="1"/>
            <a:r>
              <a:rPr lang="en-US" altLang="en-US" sz="5333" dirty="0">
                <a:ea typeface="ＭＳ Ｐゴシック" panose="020B0600070205080204" pitchFamily="34" charset="-128"/>
              </a:rPr>
              <a:t>Healthy </a:t>
            </a:r>
            <a:r>
              <a:rPr lang="en-US" altLang="en-US" sz="5333" dirty="0">
                <a:ea typeface="ＭＳ Ｐゴシック" panose="020B0600070205080204" pitchFamily="34" charset="-128"/>
              </a:rPr>
              <a:t>Feeding Relationship</a:t>
            </a:r>
            <a:endParaRPr lang="en-US" altLang="en-US" sz="5333" dirty="0">
              <a:ea typeface="ＭＳ Ｐゴシック" panose="020B0600070205080204" pitchFamily="34" charset="-128"/>
            </a:endParaRPr>
          </a:p>
        </p:txBody>
      </p:sp>
      <p:sp>
        <p:nvSpPr>
          <p:cNvPr id="26627" name="Rectangle 3"/>
          <p:cNvSpPr txBox="1">
            <a:spLocks noChangeArrowheads="1"/>
          </p:cNvSpPr>
          <p:nvPr/>
        </p:nvSpPr>
        <p:spPr bwMode="auto">
          <a:xfrm>
            <a:off x="990600" y="1896648"/>
            <a:ext cx="44196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spcBef>
                <a:spcPct val="20000"/>
              </a:spcBef>
            </a:pPr>
            <a:r>
              <a:rPr lang="en-US" altLang="en-US" sz="3000" b="1" dirty="0">
                <a:solidFill>
                  <a:srgbClr val="034B87"/>
                </a:solidFill>
                <a:uFill>
                  <a:solidFill>
                    <a:srgbClr val="034B87"/>
                  </a:solidFill>
                </a:uFill>
                <a:latin typeface="Times New Roman" panose="02020603050405020304" pitchFamily="18" charset="0"/>
              </a:rPr>
              <a:t>Caregiver’s job:</a:t>
            </a:r>
            <a:endParaRPr lang="en-US" altLang="en-US" sz="3000" b="1" dirty="0">
              <a:solidFill>
                <a:srgbClr val="034B87"/>
              </a:solidFill>
              <a:uFill>
                <a:solidFill>
                  <a:srgbClr val="034B87"/>
                </a:solidFill>
              </a:uFill>
              <a:latin typeface="Times New Roman" panose="02020603050405020304" pitchFamily="18" charset="0"/>
            </a:endParaRPr>
          </a:p>
          <a:p>
            <a:pPr eaLnBrk="1" hangingPunct="1">
              <a:spcBef>
                <a:spcPct val="20000"/>
              </a:spcBef>
              <a:buFontTx/>
              <a:buChar char="•"/>
            </a:pPr>
            <a:r>
              <a:rPr lang="en-US" altLang="en-US" sz="2800" u="sng" dirty="0">
                <a:solidFill>
                  <a:srgbClr val="034B87"/>
                </a:solidFill>
                <a:uFill>
                  <a:solidFill>
                    <a:srgbClr val="034B87"/>
                  </a:solidFill>
                </a:uFill>
                <a:latin typeface="Times New Roman" panose="02020603050405020304" pitchFamily="18" charset="0"/>
              </a:rPr>
              <a:t>What</a:t>
            </a:r>
            <a:r>
              <a:rPr lang="en-US" altLang="en-US" sz="2800" dirty="0">
                <a:solidFill>
                  <a:srgbClr val="034B87"/>
                </a:solidFill>
                <a:uFill>
                  <a:solidFill>
                    <a:srgbClr val="034B87"/>
                  </a:solidFill>
                </a:uFill>
                <a:latin typeface="Times New Roman" panose="02020603050405020304" pitchFamily="18" charset="0"/>
              </a:rPr>
              <a:t> foods are offered (ideally </a:t>
            </a:r>
            <a:r>
              <a:rPr lang="en-US" altLang="en-US" sz="2800" dirty="0" err="1">
                <a:solidFill>
                  <a:srgbClr val="034B87"/>
                </a:solidFill>
                <a:uFill>
                  <a:solidFill>
                    <a:srgbClr val="034B87"/>
                  </a:solidFill>
                </a:uFill>
                <a:latin typeface="Times New Roman" panose="02020603050405020304" pitchFamily="18" charset="0"/>
              </a:rPr>
              <a:t>MyPlate</a:t>
            </a:r>
            <a:r>
              <a:rPr lang="en-US" altLang="en-US" sz="2800" dirty="0">
                <a:solidFill>
                  <a:srgbClr val="034B87"/>
                </a:solidFill>
                <a:uFill>
                  <a:solidFill>
                    <a:srgbClr val="034B87"/>
                  </a:solidFill>
                </a:uFill>
                <a:latin typeface="Times New Roman" panose="02020603050405020304" pitchFamily="18" charset="0"/>
              </a:rPr>
              <a:t>)</a:t>
            </a:r>
          </a:p>
          <a:p>
            <a:pPr eaLnBrk="1" hangingPunct="1">
              <a:spcBef>
                <a:spcPct val="20000"/>
              </a:spcBef>
              <a:buFontTx/>
              <a:buChar char="•"/>
            </a:pPr>
            <a:r>
              <a:rPr lang="en-US" altLang="en-US" sz="2800" u="sng" dirty="0">
                <a:solidFill>
                  <a:srgbClr val="034B87"/>
                </a:solidFill>
                <a:uFill>
                  <a:solidFill>
                    <a:srgbClr val="034B87"/>
                  </a:solidFill>
                </a:uFill>
                <a:latin typeface="Times New Roman" panose="02020603050405020304" pitchFamily="18" charset="0"/>
              </a:rPr>
              <a:t>When</a:t>
            </a:r>
            <a:r>
              <a:rPr lang="en-US" altLang="en-US" sz="2800" dirty="0">
                <a:solidFill>
                  <a:srgbClr val="034B87"/>
                </a:solidFill>
                <a:uFill>
                  <a:solidFill>
                    <a:srgbClr val="034B87"/>
                  </a:solidFill>
                </a:uFill>
                <a:latin typeface="Times New Roman" panose="02020603050405020304" pitchFamily="18" charset="0"/>
              </a:rPr>
              <a:t> foods are offered (scheduled)</a:t>
            </a:r>
          </a:p>
          <a:p>
            <a:pPr eaLnBrk="1" hangingPunct="1">
              <a:spcBef>
                <a:spcPct val="20000"/>
              </a:spcBef>
              <a:buFontTx/>
              <a:buChar char="•"/>
            </a:pPr>
            <a:r>
              <a:rPr lang="en-US" altLang="en-US" sz="2800" u="sng" dirty="0">
                <a:solidFill>
                  <a:srgbClr val="034B87"/>
                </a:solidFill>
                <a:uFill>
                  <a:solidFill>
                    <a:srgbClr val="034B87"/>
                  </a:solidFill>
                </a:uFill>
                <a:latin typeface="Times New Roman" panose="02020603050405020304" pitchFamily="18" charset="0"/>
              </a:rPr>
              <a:t>Where</a:t>
            </a:r>
            <a:r>
              <a:rPr lang="en-US" altLang="en-US" sz="2800" dirty="0">
                <a:solidFill>
                  <a:srgbClr val="034B87"/>
                </a:solidFill>
                <a:uFill>
                  <a:solidFill>
                    <a:srgbClr val="034B87"/>
                  </a:solidFill>
                </a:uFill>
                <a:latin typeface="Times New Roman" panose="02020603050405020304" pitchFamily="18" charset="0"/>
              </a:rPr>
              <a:t> foods are offered (ideally at the table, no distractions)</a:t>
            </a:r>
          </a:p>
          <a:p>
            <a:pPr eaLnBrk="1" hangingPunct="1">
              <a:spcBef>
                <a:spcPct val="20000"/>
              </a:spcBef>
              <a:buFontTx/>
              <a:buChar char="•"/>
            </a:pPr>
            <a:endParaRPr lang="en-US" altLang="en-US" sz="2800" dirty="0">
              <a:latin typeface="Times New Roman" panose="02020603050405020304" pitchFamily="18" charset="0"/>
            </a:endParaRPr>
          </a:p>
          <a:p>
            <a:pPr marL="0" indent="0" eaLnBrk="1" hangingPunct="1">
              <a:spcBef>
                <a:spcPct val="20000"/>
              </a:spcBef>
            </a:pPr>
            <a:endParaRPr lang="en-US" altLang="en-US" sz="2800" dirty="0">
              <a:latin typeface="Times New Roman" panose="02020603050405020304" pitchFamily="18" charset="0"/>
            </a:endParaRPr>
          </a:p>
        </p:txBody>
      </p:sp>
      <p:sp>
        <p:nvSpPr>
          <p:cNvPr id="26628" name="Rectangle 3"/>
          <p:cNvSpPr>
            <a:spLocks noChangeArrowheads="1"/>
          </p:cNvSpPr>
          <p:nvPr/>
        </p:nvSpPr>
        <p:spPr bwMode="auto">
          <a:xfrm>
            <a:off x="6248400" y="1905000"/>
            <a:ext cx="4419600" cy="2449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spcBef>
                <a:spcPct val="20000"/>
              </a:spcBef>
            </a:pPr>
            <a:r>
              <a:rPr lang="en-US" altLang="en-US" sz="3000" b="1" dirty="0">
                <a:solidFill>
                  <a:schemeClr val="tx1">
                    <a:lumMod val="75000"/>
                  </a:schemeClr>
                </a:solidFill>
                <a:latin typeface="Times New Roman" panose="02020603050405020304" pitchFamily="18" charset="0"/>
              </a:rPr>
              <a:t>Child’s job:</a:t>
            </a:r>
            <a:endParaRPr lang="en-US" altLang="en-US" sz="3000" b="1" dirty="0">
              <a:solidFill>
                <a:schemeClr val="tx1">
                  <a:lumMod val="75000"/>
                </a:schemeClr>
              </a:solidFill>
              <a:latin typeface="Times New Roman" panose="02020603050405020304" pitchFamily="18" charset="0"/>
            </a:endParaRPr>
          </a:p>
          <a:p>
            <a:pPr eaLnBrk="1" hangingPunct="1">
              <a:spcBef>
                <a:spcPct val="20000"/>
              </a:spcBef>
              <a:buFontTx/>
              <a:buChar char="•"/>
            </a:pPr>
            <a:r>
              <a:rPr lang="en-US" altLang="en-US" sz="2800" u="sng" dirty="0">
                <a:solidFill>
                  <a:schemeClr val="tx1">
                    <a:lumMod val="75000"/>
                  </a:schemeClr>
                </a:solidFill>
                <a:latin typeface="Times New Roman" panose="02020603050405020304" pitchFamily="18" charset="0"/>
              </a:rPr>
              <a:t>If</a:t>
            </a:r>
            <a:r>
              <a:rPr lang="en-US" altLang="en-US" sz="2800" dirty="0">
                <a:solidFill>
                  <a:schemeClr val="tx1">
                    <a:lumMod val="75000"/>
                  </a:schemeClr>
                </a:solidFill>
                <a:latin typeface="Times New Roman" panose="02020603050405020304" pitchFamily="18" charset="0"/>
              </a:rPr>
              <a:t> foods are eaten (avoid forcing/bribing/coaxing)</a:t>
            </a:r>
          </a:p>
          <a:p>
            <a:pPr eaLnBrk="1" hangingPunct="1">
              <a:spcBef>
                <a:spcPct val="20000"/>
              </a:spcBef>
              <a:buFontTx/>
              <a:buChar char="•"/>
            </a:pPr>
            <a:r>
              <a:rPr lang="en-US" altLang="en-US" sz="2800" u="sng" dirty="0">
                <a:solidFill>
                  <a:schemeClr val="tx1">
                    <a:lumMod val="75000"/>
                  </a:schemeClr>
                </a:solidFill>
                <a:latin typeface="Times New Roman" panose="02020603050405020304" pitchFamily="18" charset="0"/>
              </a:rPr>
              <a:t>How much </a:t>
            </a:r>
            <a:r>
              <a:rPr lang="en-US" altLang="en-US" sz="2800" dirty="0">
                <a:solidFill>
                  <a:schemeClr val="tx1">
                    <a:lumMod val="75000"/>
                  </a:schemeClr>
                </a:solidFill>
                <a:latin typeface="Times New Roman" panose="02020603050405020304" pitchFamily="18" charset="0"/>
              </a:rPr>
              <a:t>is eaten (within reason)</a:t>
            </a:r>
            <a:endParaRPr lang="en-US" altLang="en-US" sz="2800" dirty="0">
              <a:solidFill>
                <a:schemeClr val="tx1">
                  <a:lumMod val="75000"/>
                </a:schemeClr>
              </a:solidFill>
              <a:latin typeface="Times New Roman" panose="02020603050405020304" pitchFamily="18" charset="0"/>
            </a:endParaRPr>
          </a:p>
        </p:txBody>
      </p:sp>
    </p:spTree>
    <p:custDataLst>
      <p:tags r:id="rId1"/>
    </p:custDataLst>
    <p:extLst>
      <p:ext uri="{BB962C8B-B14F-4D97-AF65-F5344CB8AC3E}">
        <p14:creationId xmlns:p14="http://schemas.microsoft.com/office/powerpoint/2010/main" val="267082123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Child </a:t>
            </a:r>
            <a:r>
              <a:rPr lang="en-US" dirty="0"/>
              <a:t>Feeding</a:t>
            </a:r>
          </a:p>
        </p:txBody>
      </p:sp>
      <p:sp>
        <p:nvSpPr>
          <p:cNvPr id="3" name="Content Placeholder 2"/>
          <p:cNvSpPr>
            <a:spLocks noGrp="1"/>
          </p:cNvSpPr>
          <p:nvPr>
            <p:ph idx="1"/>
          </p:nvPr>
        </p:nvSpPr>
        <p:spPr>
          <a:xfrm>
            <a:off x="609600" y="1417320"/>
            <a:ext cx="10972800" cy="4525963"/>
          </a:xfrm>
        </p:spPr>
        <p:txBody>
          <a:bodyPr/>
          <a:lstStyle/>
          <a:p>
            <a:r>
              <a:rPr lang="en-US" sz="3200" dirty="0"/>
              <a:t>Structured </a:t>
            </a:r>
            <a:r>
              <a:rPr lang="en-US" sz="3200" dirty="0"/>
              <a:t>meals/snacks</a:t>
            </a:r>
          </a:p>
          <a:p>
            <a:pPr lvl="1"/>
            <a:r>
              <a:rPr lang="en-US" sz="2667" dirty="0"/>
              <a:t>At the table, no distractions</a:t>
            </a:r>
          </a:p>
          <a:p>
            <a:pPr lvl="1"/>
            <a:r>
              <a:rPr lang="en-US" sz="2667" dirty="0"/>
              <a:t>Spaced </a:t>
            </a:r>
            <a:r>
              <a:rPr lang="en-US" sz="2667" dirty="0"/>
              <a:t>2-4 </a:t>
            </a:r>
            <a:r>
              <a:rPr lang="en-US" sz="2667" dirty="0"/>
              <a:t>hours apart (no grazing)</a:t>
            </a:r>
          </a:p>
          <a:p>
            <a:pPr lvl="1"/>
            <a:r>
              <a:rPr lang="en-US" sz="2667" dirty="0"/>
              <a:t>3-4 food groups per meal, 2-3 food groups per </a:t>
            </a:r>
            <a:r>
              <a:rPr lang="en-US" sz="2667" dirty="0"/>
              <a:t>snack</a:t>
            </a:r>
          </a:p>
          <a:p>
            <a:pPr lvl="1"/>
            <a:r>
              <a:rPr lang="en-US" sz="2667" dirty="0"/>
              <a:t>Family meals, avoid “short order cooking”</a:t>
            </a:r>
            <a:endParaRPr lang="en-US" sz="3200" dirty="0"/>
          </a:p>
          <a:p>
            <a:r>
              <a:rPr lang="en-US" sz="3200" dirty="0"/>
              <a:t>Multivitamin/mineral—hard chewable instead of gummy</a:t>
            </a:r>
            <a:endParaRPr lang="en-US" sz="3200" dirty="0"/>
          </a:p>
          <a:p>
            <a:endParaRPr lang="en-US" sz="3200" dirty="0"/>
          </a:p>
          <a:p>
            <a:endParaRPr lang="en-US" dirty="0"/>
          </a:p>
        </p:txBody>
      </p:sp>
      <p:sp>
        <p:nvSpPr>
          <p:cNvPr id="4" name="Slide Number Placeholder 3"/>
          <p:cNvSpPr>
            <a:spLocks noGrp="1"/>
          </p:cNvSpPr>
          <p:nvPr>
            <p:ph type="sldNum" sz="quarter" idx="10"/>
          </p:nvPr>
        </p:nvSpPr>
        <p:spPr/>
        <p:txBody>
          <a:bodyPr/>
          <a:lstStyle/>
          <a:p>
            <a:fld id="{5D5631B3-E77B-4959-90E6-6EC0DFB8BBD6}" type="slidenum">
              <a:rPr lang="en-US" smtClean="0"/>
              <a:pPr/>
              <a:t>42</a:t>
            </a:fld>
            <a:endParaRPr lang="en-US"/>
          </a:p>
        </p:txBody>
      </p:sp>
    </p:spTree>
    <p:extLst>
      <p:ext uri="{BB962C8B-B14F-4D97-AF65-F5344CB8AC3E}">
        <p14:creationId xmlns:p14="http://schemas.microsoft.com/office/powerpoint/2010/main" val="162400290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Adolescent Feeding</a:t>
            </a:r>
            <a:endParaRPr lang="en-US" dirty="0"/>
          </a:p>
        </p:txBody>
      </p:sp>
      <p:sp>
        <p:nvSpPr>
          <p:cNvPr id="3" name="Content Placeholder 2"/>
          <p:cNvSpPr>
            <a:spLocks noGrp="1"/>
          </p:cNvSpPr>
          <p:nvPr>
            <p:ph idx="1"/>
          </p:nvPr>
        </p:nvSpPr>
        <p:spPr/>
        <p:txBody>
          <a:bodyPr/>
          <a:lstStyle/>
          <a:p>
            <a:r>
              <a:rPr lang="en-US" sz="3200" dirty="0"/>
              <a:t>Structured meals/snacks</a:t>
            </a:r>
          </a:p>
          <a:p>
            <a:r>
              <a:rPr lang="en-US" sz="3200" dirty="0"/>
              <a:t>3 </a:t>
            </a:r>
            <a:r>
              <a:rPr lang="en-US" sz="3200" dirty="0"/>
              <a:t>dairy servings, </a:t>
            </a:r>
            <a:r>
              <a:rPr lang="en-US" sz="3200" dirty="0"/>
              <a:t>5-8 </a:t>
            </a:r>
            <a:r>
              <a:rPr lang="en-US" sz="3200" dirty="0"/>
              <a:t>ounces grains, 5+ fruit/veg servings, </a:t>
            </a:r>
            <a:r>
              <a:rPr lang="en-US" sz="3200" dirty="0"/>
              <a:t>5-7 </a:t>
            </a:r>
            <a:r>
              <a:rPr lang="en-US" sz="3200" dirty="0"/>
              <a:t>ounces meat/protein, limit juice to 4-6 ounces</a:t>
            </a:r>
          </a:p>
          <a:p>
            <a:r>
              <a:rPr lang="en-US" sz="3200" dirty="0"/>
              <a:t>Adequate calcium, folate, vitamin D, zinc</a:t>
            </a:r>
          </a:p>
          <a:p>
            <a:endParaRPr lang="en-US" sz="3200" dirty="0"/>
          </a:p>
          <a:p>
            <a:endParaRPr lang="en-US" sz="3200" dirty="0"/>
          </a:p>
        </p:txBody>
      </p:sp>
      <p:sp>
        <p:nvSpPr>
          <p:cNvPr id="4" name="Slide Number Placeholder 3"/>
          <p:cNvSpPr>
            <a:spLocks noGrp="1"/>
          </p:cNvSpPr>
          <p:nvPr>
            <p:ph type="sldNum" sz="quarter" idx="10"/>
          </p:nvPr>
        </p:nvSpPr>
        <p:spPr/>
        <p:txBody>
          <a:bodyPr/>
          <a:lstStyle/>
          <a:p>
            <a:fld id="{5D5631B3-E77B-4959-90E6-6EC0DFB8BBD6}" type="slidenum">
              <a:rPr lang="en-US" smtClean="0"/>
              <a:pPr/>
              <a:t>43</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65936" y="4188527"/>
            <a:ext cx="2988128" cy="2248675"/>
          </a:xfrm>
          <a:prstGeom prst="rect">
            <a:avLst/>
          </a:prstGeom>
        </p:spPr>
      </p:pic>
    </p:spTree>
    <p:extLst>
      <p:ext uri="{BB962C8B-B14F-4D97-AF65-F5344CB8AC3E}">
        <p14:creationId xmlns:p14="http://schemas.microsoft.com/office/powerpoint/2010/main" val="186153133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Weight Control Ideas</a:t>
            </a:r>
            <a:endParaRPr lang="en-US" dirty="0"/>
          </a:p>
        </p:txBody>
      </p:sp>
      <p:sp>
        <p:nvSpPr>
          <p:cNvPr id="3" name="Content Placeholder 2"/>
          <p:cNvSpPr>
            <a:spLocks noGrp="1"/>
          </p:cNvSpPr>
          <p:nvPr>
            <p:ph idx="1"/>
          </p:nvPr>
        </p:nvSpPr>
        <p:spPr>
          <a:xfrm>
            <a:off x="609600" y="1417320"/>
            <a:ext cx="10972800" cy="4525963"/>
          </a:xfrm>
        </p:spPr>
        <p:txBody>
          <a:bodyPr/>
          <a:lstStyle/>
          <a:p>
            <a:r>
              <a:rPr lang="en-US" sz="3200" dirty="0"/>
              <a:t>Prevention—much easier than treatment</a:t>
            </a:r>
          </a:p>
          <a:p>
            <a:r>
              <a:rPr lang="en-US" sz="3200" dirty="0"/>
              <a:t>Establish family rules for healthy eating</a:t>
            </a:r>
          </a:p>
          <a:p>
            <a:r>
              <a:rPr lang="en-US" sz="3200" dirty="0"/>
              <a:t>Structured eating—3 meals and 1-2 snacks</a:t>
            </a:r>
          </a:p>
          <a:p>
            <a:r>
              <a:rPr lang="en-US" sz="3200" dirty="0"/>
              <a:t>Avoid “grazing”</a:t>
            </a:r>
          </a:p>
          <a:p>
            <a:r>
              <a:rPr lang="en-US" sz="3200" dirty="0"/>
              <a:t>Avoid using food as reward</a:t>
            </a:r>
          </a:p>
          <a:p>
            <a:r>
              <a:rPr lang="en-US" sz="3200" dirty="0"/>
              <a:t>Get Kids in the Kitchen</a:t>
            </a:r>
          </a:p>
        </p:txBody>
      </p:sp>
      <p:sp>
        <p:nvSpPr>
          <p:cNvPr id="4" name="Slide Number Placeholder 3"/>
          <p:cNvSpPr>
            <a:spLocks noGrp="1"/>
          </p:cNvSpPr>
          <p:nvPr>
            <p:ph type="sldNum" sz="quarter" idx="10"/>
          </p:nvPr>
        </p:nvSpPr>
        <p:spPr/>
        <p:txBody>
          <a:bodyPr/>
          <a:lstStyle/>
          <a:p>
            <a:fld id="{5D5631B3-E77B-4959-90E6-6EC0DFB8BBD6}" type="slidenum">
              <a:rPr lang="en-US" smtClean="0"/>
              <a:pPr/>
              <a:t>44</a:t>
            </a:fld>
            <a:endParaRPr lang="en-US"/>
          </a:p>
        </p:txBody>
      </p:sp>
    </p:spTree>
    <p:extLst>
      <p:ext uri="{BB962C8B-B14F-4D97-AF65-F5344CB8AC3E}">
        <p14:creationId xmlns:p14="http://schemas.microsoft.com/office/powerpoint/2010/main" val="61846293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Weight Control Ideas</a:t>
            </a:r>
          </a:p>
        </p:txBody>
      </p:sp>
      <p:sp>
        <p:nvSpPr>
          <p:cNvPr id="3" name="Content Placeholder 2"/>
          <p:cNvSpPr>
            <a:spLocks noGrp="1"/>
          </p:cNvSpPr>
          <p:nvPr>
            <p:ph idx="1"/>
          </p:nvPr>
        </p:nvSpPr>
        <p:spPr/>
        <p:txBody>
          <a:bodyPr>
            <a:normAutofit/>
          </a:bodyPr>
          <a:lstStyle/>
          <a:p>
            <a:r>
              <a:rPr lang="en-US" sz="3200" dirty="0"/>
              <a:t>Non </a:t>
            </a:r>
            <a:r>
              <a:rPr lang="en-US" sz="3200" dirty="0"/>
              <a:t>flavored, low fat milk with meals</a:t>
            </a:r>
          </a:p>
          <a:p>
            <a:r>
              <a:rPr lang="en-US" sz="3200" dirty="0"/>
              <a:t>Non sugared drinks between meals—</a:t>
            </a:r>
            <a:r>
              <a:rPr lang="en-US" sz="3200" b="1" dirty="0"/>
              <a:t>water</a:t>
            </a:r>
            <a:r>
              <a:rPr lang="en-US" sz="3200" dirty="0"/>
              <a:t> is best</a:t>
            </a:r>
          </a:p>
          <a:p>
            <a:r>
              <a:rPr lang="en-US" sz="3200" dirty="0"/>
              <a:t>High fiber, low calorie snacks (fruit, vegetables, popcorn)</a:t>
            </a:r>
          </a:p>
          <a:p>
            <a:r>
              <a:rPr lang="en-US" sz="3200" dirty="0"/>
              <a:t>Limit main entrée and side dishes to 1 serving</a:t>
            </a:r>
          </a:p>
          <a:p>
            <a:r>
              <a:rPr lang="en-US" sz="3200" dirty="0"/>
              <a:t>Unlimited servings of fruits and vegetables</a:t>
            </a:r>
          </a:p>
          <a:p>
            <a:endParaRPr lang="en-US" sz="3200" dirty="0"/>
          </a:p>
        </p:txBody>
      </p:sp>
      <p:sp>
        <p:nvSpPr>
          <p:cNvPr id="4" name="Slide Number Placeholder 3"/>
          <p:cNvSpPr>
            <a:spLocks noGrp="1"/>
          </p:cNvSpPr>
          <p:nvPr>
            <p:ph type="sldNum" sz="quarter" idx="10"/>
          </p:nvPr>
        </p:nvSpPr>
        <p:spPr/>
        <p:txBody>
          <a:bodyPr/>
          <a:lstStyle/>
          <a:p>
            <a:fld id="{5D5631B3-E77B-4959-90E6-6EC0DFB8BBD6}" type="slidenum">
              <a:rPr lang="en-US" smtClean="0"/>
              <a:pPr/>
              <a:t>45</a:t>
            </a:fld>
            <a:endParaRPr lang="en-US"/>
          </a:p>
        </p:txBody>
      </p:sp>
    </p:spTree>
    <p:extLst>
      <p:ext uri="{BB962C8B-B14F-4D97-AF65-F5344CB8AC3E}">
        <p14:creationId xmlns:p14="http://schemas.microsoft.com/office/powerpoint/2010/main" val="179686480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Kids in the Kitchen</a:t>
            </a:r>
            <a:endParaRPr lang="en-US" dirty="0"/>
          </a:p>
        </p:txBody>
      </p:sp>
      <p:sp>
        <p:nvSpPr>
          <p:cNvPr id="3" name="Content Placeholder 2"/>
          <p:cNvSpPr>
            <a:spLocks noGrp="1"/>
          </p:cNvSpPr>
          <p:nvPr>
            <p:ph sz="half" idx="1"/>
          </p:nvPr>
        </p:nvSpPr>
        <p:spPr>
          <a:xfrm>
            <a:off x="6197600" y="1577557"/>
            <a:ext cx="5384800" cy="3950208"/>
          </a:xfrm>
        </p:spPr>
        <p:txBody>
          <a:bodyPr>
            <a:normAutofit lnSpcReduction="10000"/>
          </a:bodyPr>
          <a:lstStyle/>
          <a:p>
            <a:r>
              <a:rPr lang="en-US" dirty="0" smtClean="0"/>
              <a:t>Using the microwa</a:t>
            </a:r>
            <a:r>
              <a:rPr lang="en-US" dirty="0" smtClean="0"/>
              <a:t>ve</a:t>
            </a:r>
            <a:endParaRPr lang="en-US" dirty="0" smtClean="0"/>
          </a:p>
          <a:p>
            <a:r>
              <a:rPr lang="en-US" dirty="0" smtClean="0"/>
              <a:t>pouring </a:t>
            </a:r>
            <a:r>
              <a:rPr lang="en-US" dirty="0"/>
              <a:t>ingredients in a </a:t>
            </a:r>
            <a:r>
              <a:rPr lang="en-US" dirty="0" smtClean="0"/>
              <a:t>bowl</a:t>
            </a:r>
          </a:p>
          <a:p>
            <a:r>
              <a:rPr lang="en-US" dirty="0" smtClean="0"/>
              <a:t>breaking </a:t>
            </a:r>
            <a:r>
              <a:rPr lang="en-US" dirty="0"/>
              <a:t>spaghetti noodles in half, </a:t>
            </a:r>
            <a:r>
              <a:rPr lang="en-US" dirty="0" err="1"/>
              <a:t>etc</a:t>
            </a:r>
            <a:r>
              <a:rPr lang="en-US" dirty="0"/>
              <a:t> </a:t>
            </a:r>
          </a:p>
          <a:p>
            <a:r>
              <a:rPr lang="en-US" dirty="0" smtClean="0"/>
              <a:t>pouring drinks</a:t>
            </a:r>
            <a:endParaRPr lang="en-US" dirty="0"/>
          </a:p>
          <a:p>
            <a:endParaRPr lang="en-US" dirty="0"/>
          </a:p>
          <a:p>
            <a:endParaRPr lang="en-US" dirty="0"/>
          </a:p>
        </p:txBody>
      </p:sp>
      <p:sp>
        <p:nvSpPr>
          <p:cNvPr id="6" name="Content Placeholder 5"/>
          <p:cNvSpPr>
            <a:spLocks noGrp="1"/>
          </p:cNvSpPr>
          <p:nvPr>
            <p:ph sz="quarter" idx="12"/>
          </p:nvPr>
        </p:nvSpPr>
        <p:spPr>
          <a:xfrm>
            <a:off x="707136" y="1577557"/>
            <a:ext cx="5388864" cy="3950208"/>
          </a:xfrm>
        </p:spPr>
        <p:txBody>
          <a:bodyPr>
            <a:normAutofit lnSpcReduction="10000"/>
          </a:bodyPr>
          <a:lstStyle/>
          <a:p>
            <a:r>
              <a:rPr lang="en-US" dirty="0" smtClean="0"/>
              <a:t>helping </a:t>
            </a:r>
            <a:r>
              <a:rPr lang="en-US" dirty="0"/>
              <a:t>choose menu </a:t>
            </a:r>
            <a:r>
              <a:rPr lang="en-US" dirty="0" smtClean="0"/>
              <a:t>items</a:t>
            </a:r>
          </a:p>
          <a:p>
            <a:r>
              <a:rPr lang="en-US" dirty="0" smtClean="0"/>
              <a:t>setting table</a:t>
            </a:r>
          </a:p>
          <a:p>
            <a:r>
              <a:rPr lang="en-US" dirty="0" smtClean="0"/>
              <a:t>tearing </a:t>
            </a:r>
            <a:r>
              <a:rPr lang="en-US" dirty="0"/>
              <a:t>lettuce </a:t>
            </a:r>
            <a:r>
              <a:rPr lang="en-US" dirty="0" smtClean="0"/>
              <a:t>leaves</a:t>
            </a:r>
          </a:p>
          <a:p>
            <a:r>
              <a:rPr lang="en-US" dirty="0" smtClean="0"/>
              <a:t>cutting </a:t>
            </a:r>
            <a:r>
              <a:rPr lang="en-US" dirty="0"/>
              <a:t>fruits/vegetables (practice with </a:t>
            </a:r>
            <a:r>
              <a:rPr lang="en-US" dirty="0" smtClean="0"/>
              <a:t>playdough</a:t>
            </a:r>
            <a:endParaRPr lang="en-US" dirty="0"/>
          </a:p>
        </p:txBody>
      </p:sp>
      <p:sp>
        <p:nvSpPr>
          <p:cNvPr id="7" name="Slide Number Placeholder 6"/>
          <p:cNvSpPr>
            <a:spLocks noGrp="1"/>
          </p:cNvSpPr>
          <p:nvPr>
            <p:ph type="sldNum" sz="quarter" idx="13"/>
          </p:nvPr>
        </p:nvSpPr>
        <p:spPr/>
        <p:txBody>
          <a:bodyPr/>
          <a:lstStyle/>
          <a:p>
            <a:fld id="{5D5631B3-E77B-4959-90E6-6EC0DFB8BBD6}" type="slidenum">
              <a:rPr lang="en-US" smtClean="0"/>
              <a:pPr/>
              <a:t>46</a:t>
            </a:fld>
            <a:endParaRPr lang="en-US"/>
          </a:p>
        </p:txBody>
      </p:sp>
    </p:spTree>
    <p:extLst>
      <p:ext uri="{BB962C8B-B14F-4D97-AF65-F5344CB8AC3E}">
        <p14:creationId xmlns:p14="http://schemas.microsoft.com/office/powerpoint/2010/main" val="152175672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lstStyle/>
          <a:p>
            <a:r>
              <a:rPr lang="en-US" altLang="en-US" sz="3600" i="1"/>
              <a:t>Improving Lip Closure and Strength</a:t>
            </a:r>
            <a:endParaRPr lang="en-US" altLang="en-US" sz="3600"/>
          </a:p>
        </p:txBody>
      </p:sp>
      <p:sp>
        <p:nvSpPr>
          <p:cNvPr id="53251" name="Content Placeholder 2"/>
          <p:cNvSpPr>
            <a:spLocks noGrp="1"/>
          </p:cNvSpPr>
          <p:nvPr>
            <p:ph idx="1"/>
          </p:nvPr>
        </p:nvSpPr>
        <p:spPr>
          <a:xfrm>
            <a:off x="609600" y="1417320"/>
            <a:ext cx="10972800" cy="4525963"/>
          </a:xfrm>
        </p:spPr>
        <p:txBody>
          <a:bodyPr/>
          <a:lstStyle/>
          <a:p>
            <a:pPr>
              <a:lnSpc>
                <a:spcPct val="80000"/>
              </a:lnSpc>
            </a:pPr>
            <a:r>
              <a:rPr lang="en-US" altLang="en-US" sz="1867" dirty="0"/>
              <a:t>Use physical prompts with the index finger on the upper lip to cue child to close lips on a spoon or cup</a:t>
            </a:r>
          </a:p>
          <a:p>
            <a:pPr>
              <a:lnSpc>
                <a:spcPct val="80000"/>
              </a:lnSpc>
            </a:pPr>
            <a:r>
              <a:rPr lang="en-US" altLang="en-US" sz="1867" dirty="0"/>
              <a:t>Strong tastes in small amounts on tip of the spoon to facilitate lip closure</a:t>
            </a:r>
          </a:p>
          <a:p>
            <a:pPr>
              <a:lnSpc>
                <a:spcPct val="80000"/>
              </a:lnSpc>
            </a:pPr>
            <a:r>
              <a:rPr lang="en-US" altLang="en-US" sz="1867" dirty="0"/>
              <a:t>Blow raspberries and have child imitate</a:t>
            </a:r>
          </a:p>
          <a:p>
            <a:pPr>
              <a:lnSpc>
                <a:spcPct val="80000"/>
              </a:lnSpc>
            </a:pPr>
            <a:r>
              <a:rPr lang="en-US" altLang="en-US" sz="1867" dirty="0"/>
              <a:t>Use whistles, straws and lip games</a:t>
            </a:r>
          </a:p>
          <a:p>
            <a:pPr>
              <a:lnSpc>
                <a:spcPct val="80000"/>
              </a:lnSpc>
            </a:pPr>
            <a:r>
              <a:rPr lang="en-US" altLang="en-US" sz="1867" dirty="0"/>
              <a:t>Vibration for sensory stimulation on the lips and cheeks</a:t>
            </a:r>
          </a:p>
          <a:p>
            <a:pPr>
              <a:lnSpc>
                <a:spcPct val="80000"/>
              </a:lnSpc>
            </a:pPr>
            <a:r>
              <a:rPr lang="en-US" altLang="en-US" sz="1867" dirty="0"/>
              <a:t>Wrap crunchy/flavorful foods in gauze and have child practice chewing </a:t>
            </a:r>
          </a:p>
          <a:p>
            <a:pPr>
              <a:lnSpc>
                <a:spcPct val="80000"/>
              </a:lnSpc>
            </a:pPr>
            <a:r>
              <a:rPr lang="en-US" altLang="en-US" sz="1867" dirty="0"/>
              <a:t>Offer a variety of chewy tubes and oral toys</a:t>
            </a:r>
          </a:p>
          <a:p>
            <a:pPr>
              <a:lnSpc>
                <a:spcPct val="80000"/>
              </a:lnSpc>
            </a:pPr>
            <a:r>
              <a:rPr lang="en-US" altLang="en-US" sz="1867" dirty="0"/>
              <a:t>Resistive straw drinking-thin to thick, fat to skinny, short to long</a:t>
            </a:r>
          </a:p>
          <a:p>
            <a:pPr>
              <a:lnSpc>
                <a:spcPct val="80000"/>
              </a:lnSpc>
            </a:pPr>
            <a:r>
              <a:rPr lang="en-US" altLang="en-US" sz="1867" dirty="0"/>
              <a:t>Flavored tongue blades-hold between the lips and shake slightly while saying “</a:t>
            </a:r>
            <a:r>
              <a:rPr lang="en-US" altLang="en-US" sz="1867" dirty="0" err="1"/>
              <a:t>mmmmmm</a:t>
            </a:r>
            <a:r>
              <a:rPr lang="en-US" altLang="en-US" sz="1867" dirty="0"/>
              <a:t>”</a:t>
            </a:r>
          </a:p>
        </p:txBody>
      </p:sp>
    </p:spTree>
    <p:extLst>
      <p:ext uri="{BB962C8B-B14F-4D97-AF65-F5344CB8AC3E}">
        <p14:creationId xmlns:p14="http://schemas.microsoft.com/office/powerpoint/2010/main" val="264645513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r>
              <a:rPr lang="en-US" altLang="en-US" sz="4500" i="1"/>
              <a:t>Improving Tongue Movement</a:t>
            </a:r>
            <a:endParaRPr lang="en-US" altLang="en-US" smtClean="0"/>
          </a:p>
        </p:txBody>
      </p:sp>
      <p:sp>
        <p:nvSpPr>
          <p:cNvPr id="55299" name="Content Placeholder 2"/>
          <p:cNvSpPr>
            <a:spLocks noGrp="1"/>
          </p:cNvSpPr>
          <p:nvPr>
            <p:ph idx="1"/>
          </p:nvPr>
        </p:nvSpPr>
        <p:spPr/>
        <p:txBody>
          <a:bodyPr>
            <a:normAutofit/>
          </a:bodyPr>
          <a:lstStyle/>
          <a:p>
            <a:pPr>
              <a:lnSpc>
                <a:spcPct val="90000"/>
              </a:lnSpc>
            </a:pPr>
            <a:r>
              <a:rPr lang="en-US" altLang="en-US" sz="2400"/>
              <a:t>Thermal stimulation-intense cold facilitates tongue retraction because the tongue wants to find and move the cold sensation</a:t>
            </a:r>
          </a:p>
          <a:p>
            <a:pPr>
              <a:lnSpc>
                <a:spcPct val="90000"/>
              </a:lnSpc>
            </a:pPr>
            <a:r>
              <a:rPr lang="en-US" altLang="en-US" sz="2400"/>
              <a:t>Hide-n-seek---place the chewy tube in different places in the mouth and have the child try to find it with their tongue or move the tube from side to side with the tongue</a:t>
            </a:r>
          </a:p>
          <a:p>
            <a:pPr>
              <a:lnSpc>
                <a:spcPct val="90000"/>
              </a:lnSpc>
            </a:pPr>
            <a:r>
              <a:rPr lang="en-US" altLang="en-US" sz="2400"/>
              <a:t>Put food on the outer edges of the lips and use tongue to remove it</a:t>
            </a:r>
          </a:p>
          <a:p>
            <a:pPr>
              <a:lnSpc>
                <a:spcPct val="90000"/>
              </a:lnSpc>
            </a:pPr>
            <a:r>
              <a:rPr lang="en-US" altLang="en-US" sz="2400"/>
              <a:t>Place toothette on the tongue and ask the child to “squeeze” the sponge with the tongue</a:t>
            </a:r>
          </a:p>
          <a:p>
            <a:pPr>
              <a:lnSpc>
                <a:spcPct val="90000"/>
              </a:lnSpc>
            </a:pPr>
            <a:r>
              <a:rPr lang="en-US" altLang="en-US" sz="2400"/>
              <a:t>Resistive straw games that work the tongue elevation and retraction</a:t>
            </a:r>
          </a:p>
        </p:txBody>
      </p:sp>
    </p:spTree>
    <p:extLst>
      <p:ext uri="{BB962C8B-B14F-4D97-AF65-F5344CB8AC3E}">
        <p14:creationId xmlns:p14="http://schemas.microsoft.com/office/powerpoint/2010/main" val="308491210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n-US" dirty="0" smtClean="0"/>
              <a:t>Down Syndrome Clinic </a:t>
            </a:r>
            <a:br>
              <a:rPr lang="en-US" dirty="0" smtClean="0"/>
            </a:br>
            <a:r>
              <a:rPr lang="en-US" dirty="0" smtClean="0"/>
              <a:t>at Children’s Mercy Hospital </a:t>
            </a:r>
            <a:endParaRPr lang="en-US" dirty="0"/>
          </a:p>
        </p:txBody>
      </p:sp>
      <p:sp>
        <p:nvSpPr>
          <p:cNvPr id="2" name="Content Placeholder 1"/>
          <p:cNvSpPr>
            <a:spLocks noGrp="1"/>
          </p:cNvSpPr>
          <p:nvPr>
            <p:ph sz="half" idx="1"/>
          </p:nvPr>
        </p:nvSpPr>
        <p:spPr>
          <a:xfrm>
            <a:off x="6197600" y="1885804"/>
            <a:ext cx="5384800" cy="3950208"/>
          </a:xfrm>
        </p:spPr>
        <p:txBody>
          <a:bodyPr>
            <a:normAutofit fontScale="92500" lnSpcReduction="10000"/>
          </a:bodyPr>
          <a:lstStyle/>
          <a:p>
            <a:r>
              <a:rPr lang="en-US" dirty="0" smtClean="0"/>
              <a:t>Speech Pathologist</a:t>
            </a:r>
          </a:p>
          <a:p>
            <a:r>
              <a:rPr lang="en-US" dirty="0" smtClean="0"/>
              <a:t>Audiologist </a:t>
            </a:r>
            <a:r>
              <a:rPr lang="en-US" sz="2667" dirty="0"/>
              <a:t>(ENT if needed)</a:t>
            </a:r>
          </a:p>
          <a:p>
            <a:r>
              <a:rPr lang="en-US" dirty="0" smtClean="0"/>
              <a:t>Social Work</a:t>
            </a:r>
          </a:p>
          <a:p>
            <a:r>
              <a:rPr lang="en-US" dirty="0" smtClean="0"/>
              <a:t>Genetic Counselor</a:t>
            </a:r>
          </a:p>
          <a:p>
            <a:r>
              <a:rPr lang="en-US" dirty="0" smtClean="0"/>
              <a:t>Team Coordinator</a:t>
            </a:r>
          </a:p>
          <a:p>
            <a:pPr lvl="1"/>
            <a:r>
              <a:rPr lang="en-US" dirty="0" smtClean="0"/>
              <a:t>Karen Horne 816-960-2856</a:t>
            </a:r>
          </a:p>
          <a:p>
            <a:endParaRPr lang="en-US" dirty="0"/>
          </a:p>
        </p:txBody>
      </p:sp>
      <p:sp>
        <p:nvSpPr>
          <p:cNvPr id="7" name="Content Placeholder 6"/>
          <p:cNvSpPr>
            <a:spLocks noGrp="1"/>
          </p:cNvSpPr>
          <p:nvPr>
            <p:ph sz="quarter" idx="12"/>
          </p:nvPr>
        </p:nvSpPr>
        <p:spPr>
          <a:xfrm>
            <a:off x="609600" y="1911731"/>
            <a:ext cx="5388864" cy="3950208"/>
          </a:xfrm>
        </p:spPr>
        <p:txBody>
          <a:bodyPr/>
          <a:lstStyle/>
          <a:p>
            <a:r>
              <a:rPr lang="en-US" dirty="0" smtClean="0"/>
              <a:t>Pediatrician &amp;   Adolescent Physician</a:t>
            </a:r>
          </a:p>
          <a:p>
            <a:r>
              <a:rPr lang="en-US" dirty="0" smtClean="0"/>
              <a:t>Occupational Therapist</a:t>
            </a:r>
          </a:p>
          <a:p>
            <a:r>
              <a:rPr lang="en-US" dirty="0" smtClean="0"/>
              <a:t>Registered Dietitian</a:t>
            </a:r>
          </a:p>
          <a:p>
            <a:r>
              <a:rPr lang="en-US" dirty="0" smtClean="0"/>
              <a:t>Behavioral Specialist</a:t>
            </a:r>
            <a:endParaRPr lang="en-US" dirty="0"/>
          </a:p>
        </p:txBody>
      </p:sp>
      <p:sp>
        <p:nvSpPr>
          <p:cNvPr id="5" name="Slide Number Placeholder 4"/>
          <p:cNvSpPr>
            <a:spLocks noGrp="1"/>
          </p:cNvSpPr>
          <p:nvPr>
            <p:ph type="sldNum" sz="quarter" idx="13"/>
          </p:nvPr>
        </p:nvSpPr>
        <p:spPr/>
        <p:txBody>
          <a:bodyPr/>
          <a:lstStyle/>
          <a:p>
            <a:fld id="{5D5631B3-E77B-4959-90E6-6EC0DFB8BBD6}" type="slidenum">
              <a:rPr lang="en-US" smtClean="0"/>
              <a:pPr/>
              <a:t>49</a:t>
            </a:fld>
            <a:endParaRPr lang="en-US"/>
          </a:p>
        </p:txBody>
      </p:sp>
    </p:spTree>
    <p:extLst>
      <p:ext uri="{BB962C8B-B14F-4D97-AF65-F5344CB8AC3E}">
        <p14:creationId xmlns:p14="http://schemas.microsoft.com/office/powerpoint/2010/main" val="1196568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altLang="en-US" sz="4500" dirty="0">
                <a:ea typeface="ＭＳ Ｐゴシック" panose="020B0600070205080204" pitchFamily="34" charset="-128"/>
              </a:rPr>
              <a:t>Difficulties with </a:t>
            </a:r>
            <a:r>
              <a:rPr lang="en-US" altLang="en-US" sz="4500" dirty="0">
                <a:ea typeface="ＭＳ Ｐゴシック" panose="020B0600070205080204" pitchFamily="34" charset="-128"/>
              </a:rPr>
              <a:t>eating</a:t>
            </a:r>
            <a:endParaRPr lang="en-US" altLang="en-US" dirty="0" smtClean="0"/>
          </a:p>
        </p:txBody>
      </p:sp>
      <p:sp>
        <p:nvSpPr>
          <p:cNvPr id="48131" name="Content Placeholder 2"/>
          <p:cNvSpPr>
            <a:spLocks noGrp="1"/>
          </p:cNvSpPr>
          <p:nvPr>
            <p:ph idx="1"/>
          </p:nvPr>
        </p:nvSpPr>
        <p:spPr/>
        <p:txBody>
          <a:bodyPr/>
          <a:lstStyle/>
          <a:p>
            <a:r>
              <a:rPr lang="en-US" altLang="en-US" sz="2667" dirty="0">
                <a:solidFill>
                  <a:schemeClr val="bg1"/>
                </a:solidFill>
              </a:rPr>
              <a:t>Anatomical </a:t>
            </a:r>
            <a:r>
              <a:rPr lang="en-US" altLang="en-US" sz="2667" dirty="0"/>
              <a:t>differences that are seen include :</a:t>
            </a:r>
          </a:p>
          <a:p>
            <a:pPr lvl="1"/>
            <a:r>
              <a:rPr lang="en-US" altLang="en-US" sz="1600" dirty="0"/>
              <a:t>small and narrow upper jaw</a:t>
            </a:r>
          </a:p>
          <a:p>
            <a:pPr lvl="1"/>
            <a:r>
              <a:rPr lang="en-US" altLang="en-US" sz="1600" dirty="0"/>
              <a:t>high palatal arch</a:t>
            </a:r>
          </a:p>
          <a:p>
            <a:r>
              <a:rPr lang="en-US" altLang="en-US" sz="2667" dirty="0">
                <a:solidFill>
                  <a:schemeClr val="bg1"/>
                </a:solidFill>
              </a:rPr>
              <a:t>Physiological </a:t>
            </a:r>
            <a:r>
              <a:rPr lang="en-US" altLang="en-US" sz="2667" dirty="0"/>
              <a:t>differences that are seen include:</a:t>
            </a:r>
          </a:p>
          <a:p>
            <a:pPr lvl="1"/>
            <a:r>
              <a:rPr lang="en-US" altLang="en-US" sz="1600" dirty="0"/>
              <a:t>low muscle tone</a:t>
            </a:r>
          </a:p>
          <a:p>
            <a:pPr lvl="1"/>
            <a:r>
              <a:rPr lang="en-US" altLang="en-US" sz="1600" dirty="0"/>
              <a:t>weak oral facial muscles </a:t>
            </a:r>
          </a:p>
          <a:p>
            <a:r>
              <a:rPr lang="en-US" altLang="en-US" sz="2667" dirty="0"/>
              <a:t>These combinations result in open mouth posture, tongue protrusion, and hyposensitivity</a:t>
            </a:r>
          </a:p>
        </p:txBody>
      </p:sp>
    </p:spTree>
    <p:extLst>
      <p:ext uri="{BB962C8B-B14F-4D97-AF65-F5344CB8AC3E}">
        <p14:creationId xmlns:p14="http://schemas.microsoft.com/office/powerpoint/2010/main" val="189608743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z="5400" dirty="0" smtClean="0"/>
              <a:t>Multi-Disciplinary Feeding Clinic</a:t>
            </a:r>
            <a:endParaRPr lang="en-US" sz="5400" dirty="0"/>
          </a:p>
        </p:txBody>
      </p:sp>
      <p:sp>
        <p:nvSpPr>
          <p:cNvPr id="8" name="Content Placeholder 7"/>
          <p:cNvSpPr>
            <a:spLocks noGrp="1"/>
          </p:cNvSpPr>
          <p:nvPr>
            <p:ph idx="1"/>
          </p:nvPr>
        </p:nvSpPr>
        <p:spPr>
          <a:xfrm>
            <a:off x="609600" y="1417320"/>
            <a:ext cx="10972800" cy="4525963"/>
          </a:xfrm>
        </p:spPr>
        <p:txBody>
          <a:bodyPr/>
          <a:lstStyle/>
          <a:p>
            <a:r>
              <a:rPr lang="en-US" sz="3200" dirty="0" smtClean="0"/>
              <a:t>Gastroenterologist (GI doctor)</a:t>
            </a:r>
          </a:p>
          <a:p>
            <a:r>
              <a:rPr lang="en-US" sz="3200" dirty="0" smtClean="0"/>
              <a:t>Occupational Therapist</a:t>
            </a:r>
          </a:p>
          <a:p>
            <a:r>
              <a:rPr lang="en-US" sz="3200" dirty="0" smtClean="0"/>
              <a:t>Speech Therapist</a:t>
            </a:r>
          </a:p>
          <a:p>
            <a:r>
              <a:rPr lang="en-US" sz="3200" dirty="0" smtClean="0"/>
              <a:t>Registered Dietitian</a:t>
            </a:r>
          </a:p>
          <a:p>
            <a:r>
              <a:rPr lang="en-US" sz="3200" dirty="0" smtClean="0"/>
              <a:t>Behavioral Psychologist</a:t>
            </a:r>
          </a:p>
          <a:p>
            <a:r>
              <a:rPr lang="en-US" sz="3200" dirty="0" smtClean="0"/>
              <a:t>Nurse Manager: 816-760-8853</a:t>
            </a:r>
            <a:endParaRPr lang="en-US" sz="3200" dirty="0"/>
          </a:p>
        </p:txBody>
      </p:sp>
    </p:spTree>
    <p:extLst>
      <p:ext uri="{BB962C8B-B14F-4D97-AF65-F5344CB8AC3E}">
        <p14:creationId xmlns:p14="http://schemas.microsoft.com/office/powerpoint/2010/main" val="389563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ltLang="en-US" i="1" dirty="0" smtClean="0"/>
              <a:t>Digestive system</a:t>
            </a:r>
          </a:p>
        </p:txBody>
      </p:sp>
      <p:sp>
        <p:nvSpPr>
          <p:cNvPr id="12291" name="Rectangle 3"/>
          <p:cNvSpPr>
            <a:spLocks noGrp="1" noChangeArrowheads="1"/>
          </p:cNvSpPr>
          <p:nvPr>
            <p:ph idx="1"/>
          </p:nvPr>
        </p:nvSpPr>
        <p:spPr>
          <a:xfrm>
            <a:off x="5105400" y="1828800"/>
            <a:ext cx="4572000" cy="4419600"/>
          </a:xfrm>
        </p:spPr>
        <p:txBody>
          <a:bodyPr/>
          <a:lstStyle/>
          <a:p>
            <a:pPr eaLnBrk="1" hangingPunct="1">
              <a:buFontTx/>
              <a:buNone/>
            </a:pPr>
            <a:endParaRPr lang="en-US" altLang="en-US" smtClean="0"/>
          </a:p>
        </p:txBody>
      </p:sp>
      <p:pic>
        <p:nvPicPr>
          <p:cNvPr id="12292" name="Picture 4" descr="gi-trac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371600"/>
            <a:ext cx="64770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42048250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i="1" dirty="0" smtClean="0"/>
              <a:t>Medical Issues Related to Feeding</a:t>
            </a:r>
          </a:p>
        </p:txBody>
      </p:sp>
      <p:sp>
        <p:nvSpPr>
          <p:cNvPr id="13315" name="Rectangle 3"/>
          <p:cNvSpPr>
            <a:spLocks noGrp="1" noChangeArrowheads="1"/>
          </p:cNvSpPr>
          <p:nvPr>
            <p:ph idx="1"/>
          </p:nvPr>
        </p:nvSpPr>
        <p:spPr>
          <a:xfrm>
            <a:off x="1981200" y="1905000"/>
            <a:ext cx="8229600" cy="4191000"/>
          </a:xfrm>
        </p:spPr>
        <p:txBody>
          <a:bodyPr/>
          <a:lstStyle/>
          <a:p>
            <a:r>
              <a:rPr lang="en-US" altLang="en-US" dirty="0"/>
              <a:t>Constipation</a:t>
            </a:r>
          </a:p>
          <a:p>
            <a:pPr eaLnBrk="1" hangingPunct="1"/>
            <a:r>
              <a:rPr lang="en-US" altLang="en-US" dirty="0" err="1" smtClean="0"/>
              <a:t>Gastroesophageal</a:t>
            </a:r>
            <a:r>
              <a:rPr lang="en-US" altLang="en-US" dirty="0" smtClean="0"/>
              <a:t> </a:t>
            </a:r>
            <a:r>
              <a:rPr lang="en-US" altLang="en-US" dirty="0" smtClean="0"/>
              <a:t>Reflux</a:t>
            </a:r>
          </a:p>
          <a:p>
            <a:pPr eaLnBrk="1" hangingPunct="1"/>
            <a:r>
              <a:rPr lang="en-US" altLang="en-US" dirty="0" smtClean="0"/>
              <a:t>Aspiration</a:t>
            </a:r>
            <a:endParaRPr lang="en-US" altLang="en-US" dirty="0" smtClean="0"/>
          </a:p>
          <a:p>
            <a:pPr eaLnBrk="1" hangingPunct="1"/>
            <a:endParaRPr lang="en-US" altLang="en-US" dirty="0" smtClean="0"/>
          </a:p>
          <a:p>
            <a:pPr eaLnBrk="1" hangingPunct="1"/>
            <a:endParaRPr lang="en-US" altLang="en-US" dirty="0" smtClean="0"/>
          </a:p>
        </p:txBody>
      </p:sp>
    </p:spTree>
    <p:custDataLst>
      <p:tags r:id="rId1"/>
    </p:custDataLst>
    <p:extLst>
      <p:ext uri="{BB962C8B-B14F-4D97-AF65-F5344CB8AC3E}">
        <p14:creationId xmlns:p14="http://schemas.microsoft.com/office/powerpoint/2010/main" val="40957628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ltLang="en-US" i="1" dirty="0" smtClean="0"/>
              <a:t>Constipation</a:t>
            </a:r>
          </a:p>
        </p:txBody>
      </p:sp>
      <p:sp>
        <p:nvSpPr>
          <p:cNvPr id="30723" name="Rectangle 3"/>
          <p:cNvSpPr>
            <a:spLocks noGrp="1" noChangeArrowheads="1"/>
          </p:cNvSpPr>
          <p:nvPr>
            <p:ph idx="1"/>
          </p:nvPr>
        </p:nvSpPr>
        <p:spPr>
          <a:xfrm>
            <a:off x="3624943" y="1471612"/>
            <a:ext cx="6968221" cy="5029200"/>
          </a:xfrm>
        </p:spPr>
        <p:txBody>
          <a:bodyPr/>
          <a:lstStyle/>
          <a:p>
            <a:pPr>
              <a:lnSpc>
                <a:spcPct val="90000"/>
              </a:lnSpc>
            </a:pPr>
            <a:endParaRPr lang="en-US" altLang="en-US" sz="2133" dirty="0"/>
          </a:p>
          <a:p>
            <a:pPr>
              <a:lnSpc>
                <a:spcPct val="90000"/>
              </a:lnSpc>
            </a:pPr>
            <a:r>
              <a:rPr lang="en-US" altLang="en-US" sz="2133" dirty="0"/>
              <a:t>Passage </a:t>
            </a:r>
            <a:r>
              <a:rPr lang="en-US" altLang="en-US" sz="2133" dirty="0"/>
              <a:t>of hard and pasty stools resulting in discomfort as they are passed. </a:t>
            </a:r>
            <a:endParaRPr lang="en-US" altLang="en-US" sz="2133" dirty="0"/>
          </a:p>
          <a:p>
            <a:pPr>
              <a:lnSpc>
                <a:spcPct val="90000"/>
              </a:lnSpc>
            </a:pPr>
            <a:r>
              <a:rPr lang="en-US" altLang="en-US" sz="2133" dirty="0"/>
              <a:t>In </a:t>
            </a:r>
            <a:r>
              <a:rPr lang="en-US" altLang="en-US" sz="2133" dirty="0"/>
              <a:t>severe cases the child is unable to pass the hard stools on his/her own. </a:t>
            </a:r>
            <a:endParaRPr lang="en-US" altLang="en-US" sz="2133" dirty="0"/>
          </a:p>
          <a:p>
            <a:pPr>
              <a:lnSpc>
                <a:spcPct val="90000"/>
              </a:lnSpc>
            </a:pPr>
            <a:r>
              <a:rPr lang="en-US" altLang="en-US" sz="2133" dirty="0"/>
              <a:t>This </a:t>
            </a:r>
            <a:r>
              <a:rPr lang="en-US" altLang="en-US" sz="2133" dirty="0"/>
              <a:t>occurs because the diet does not contain enough water retaining elements (fiber) or because the stool is kept too long in the rectum allowing more water to be reabsorbed leaving the stool dry and hard.</a:t>
            </a:r>
          </a:p>
          <a:p>
            <a:pPr eaLnBrk="1" hangingPunct="1">
              <a:lnSpc>
                <a:spcPct val="90000"/>
              </a:lnSpc>
              <a:buFontTx/>
              <a:buNone/>
            </a:pPr>
            <a:r>
              <a:rPr lang="en-US" altLang="en-US" sz="2133" dirty="0"/>
              <a:t>        </a:t>
            </a:r>
          </a:p>
          <a:p>
            <a:pPr eaLnBrk="1" hangingPunct="1">
              <a:lnSpc>
                <a:spcPct val="90000"/>
              </a:lnSpc>
              <a:buFontTx/>
              <a:buNone/>
            </a:pPr>
            <a:endParaRPr lang="en-US" altLang="en-US" sz="2400" dirty="0"/>
          </a:p>
        </p:txBody>
      </p:sp>
      <p:pic>
        <p:nvPicPr>
          <p:cNvPr id="30724" name="Picture 4" descr="constipa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3773" y="772886"/>
            <a:ext cx="2275640" cy="520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3287348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ltLang="en-US" sz="4267" i="1" dirty="0"/>
              <a:t>When </a:t>
            </a:r>
            <a:r>
              <a:rPr lang="en-US" altLang="en-US" sz="4267" i="1" dirty="0"/>
              <a:t>to be worried about Constipation:</a:t>
            </a:r>
            <a:endParaRPr lang="en-US" altLang="en-US" sz="4267" i="1" dirty="0"/>
          </a:p>
        </p:txBody>
      </p:sp>
      <p:sp>
        <p:nvSpPr>
          <p:cNvPr id="32771" name="Rectangle 3"/>
          <p:cNvSpPr>
            <a:spLocks noGrp="1" noChangeArrowheads="1"/>
          </p:cNvSpPr>
          <p:nvPr>
            <p:ph idx="1"/>
          </p:nvPr>
        </p:nvSpPr>
        <p:spPr>
          <a:xfrm>
            <a:off x="1981200" y="1700348"/>
            <a:ext cx="8229600" cy="3962400"/>
          </a:xfrm>
        </p:spPr>
        <p:txBody>
          <a:bodyPr/>
          <a:lstStyle/>
          <a:p>
            <a:pPr eaLnBrk="1" hangingPunct="1">
              <a:lnSpc>
                <a:spcPct val="90000"/>
              </a:lnSpc>
            </a:pPr>
            <a:r>
              <a:rPr lang="en-US" altLang="en-US" sz="2667" dirty="0"/>
              <a:t>Many days without bowel movements</a:t>
            </a:r>
          </a:p>
          <a:p>
            <a:pPr eaLnBrk="1" hangingPunct="1">
              <a:lnSpc>
                <a:spcPct val="90000"/>
              </a:lnSpc>
            </a:pPr>
            <a:r>
              <a:rPr lang="en-US" altLang="en-US" sz="2667" dirty="0"/>
              <a:t>Hard stools that are difficult or painful to pass</a:t>
            </a:r>
          </a:p>
          <a:p>
            <a:pPr eaLnBrk="1" hangingPunct="1">
              <a:lnSpc>
                <a:spcPct val="90000"/>
              </a:lnSpc>
            </a:pPr>
            <a:r>
              <a:rPr lang="en-US" altLang="en-US" sz="2667" dirty="0"/>
              <a:t>Abdominal pain, cramping, nausea</a:t>
            </a:r>
          </a:p>
          <a:p>
            <a:pPr eaLnBrk="1" hangingPunct="1">
              <a:lnSpc>
                <a:spcPct val="90000"/>
              </a:lnSpc>
            </a:pPr>
            <a:r>
              <a:rPr lang="en-US" altLang="en-US" sz="2667" dirty="0"/>
              <a:t>Rectal bleeding from tears and fissures</a:t>
            </a:r>
          </a:p>
          <a:p>
            <a:pPr eaLnBrk="1" hangingPunct="1">
              <a:lnSpc>
                <a:spcPct val="90000"/>
              </a:lnSpc>
            </a:pPr>
            <a:r>
              <a:rPr lang="en-US" altLang="en-US" sz="2667" dirty="0"/>
              <a:t>Soiling</a:t>
            </a:r>
          </a:p>
          <a:p>
            <a:pPr eaLnBrk="1" hangingPunct="1">
              <a:lnSpc>
                <a:spcPct val="90000"/>
              </a:lnSpc>
            </a:pPr>
            <a:r>
              <a:rPr lang="en-US" altLang="en-US" sz="2667" dirty="0"/>
              <a:t>Poor appetite</a:t>
            </a:r>
          </a:p>
          <a:p>
            <a:pPr eaLnBrk="1" hangingPunct="1">
              <a:lnSpc>
                <a:spcPct val="90000"/>
              </a:lnSpc>
            </a:pPr>
            <a:r>
              <a:rPr lang="en-US" altLang="en-US" sz="2667" dirty="0"/>
              <a:t>Cranky behavior </a:t>
            </a:r>
          </a:p>
        </p:txBody>
      </p:sp>
    </p:spTree>
    <p:custDataLst>
      <p:tags r:id="rId1"/>
    </p:custDataLst>
    <p:extLst>
      <p:ext uri="{BB962C8B-B14F-4D97-AF65-F5344CB8AC3E}">
        <p14:creationId xmlns:p14="http://schemas.microsoft.com/office/powerpoint/2010/main" val="28270764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1.xml><?xml version="1.0" encoding="utf-8"?>
<p:tagLst xmlns:a="http://schemas.openxmlformats.org/drawingml/2006/main" xmlns:r="http://schemas.openxmlformats.org/officeDocument/2006/relationships" xmlns:p="http://schemas.openxmlformats.org/presentationml/2006/main">
  <p:tag name="DELIMITERS" val="3.1"/>
</p:tagLst>
</file>

<file path=ppt/tags/tag12.xml><?xml version="1.0" encoding="utf-8"?>
<p:tagLst xmlns:a="http://schemas.openxmlformats.org/drawingml/2006/main" xmlns:r="http://schemas.openxmlformats.org/officeDocument/2006/relationships" xmlns:p="http://schemas.openxmlformats.org/presentationml/2006/main">
  <p:tag name="DELIMITERS" val="3.1"/>
</p:tagLst>
</file>

<file path=ppt/tags/tag13.xml><?xml version="1.0" encoding="utf-8"?>
<p:tagLst xmlns:a="http://schemas.openxmlformats.org/drawingml/2006/main" xmlns:r="http://schemas.openxmlformats.org/officeDocument/2006/relationships" xmlns:p="http://schemas.openxmlformats.org/presentationml/2006/main">
  <p:tag name="DELIMITERS" val="3.1"/>
</p:tagLst>
</file>

<file path=ppt/tags/tag14.xml><?xml version="1.0" encoding="utf-8"?>
<p:tagLst xmlns:a="http://schemas.openxmlformats.org/drawingml/2006/main" xmlns:r="http://schemas.openxmlformats.org/officeDocument/2006/relationships" xmlns:p="http://schemas.openxmlformats.org/presentationml/2006/main">
  <p:tag name="DELIMITERS" val="3.1"/>
</p:tagLst>
</file>

<file path=ppt/tags/tag15.xml><?xml version="1.0" encoding="utf-8"?>
<p:tagLst xmlns:a="http://schemas.openxmlformats.org/drawingml/2006/main" xmlns:r="http://schemas.openxmlformats.org/officeDocument/2006/relationships" xmlns:p="http://schemas.openxmlformats.org/presentationml/2006/main">
  <p:tag name="DELIMITERS" val="3.1"/>
</p:tagLst>
</file>

<file path=ppt/tags/tag2.xml><?xml version="1.0" encoding="utf-8"?>
<p:tagLst xmlns:a="http://schemas.openxmlformats.org/drawingml/2006/main" xmlns:r="http://schemas.openxmlformats.org/officeDocument/2006/relationships" xmlns:p="http://schemas.openxmlformats.org/presentationml/2006/main">
  <p:tag name="DELIMITERS" val="3.1"/>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heme/theme1.xml><?xml version="1.0" encoding="utf-8"?>
<a:theme xmlns:a="http://schemas.openxmlformats.org/drawingml/2006/main" name="2017 DS Guild Nutrition-Final draft">
  <a:themeElements>
    <a:clrScheme name="CMH">
      <a:dk1>
        <a:srgbClr val="0072C6"/>
      </a:dk1>
      <a:lt1>
        <a:srgbClr val="EDA900"/>
      </a:lt1>
      <a:dk2>
        <a:srgbClr val="FFFFFF"/>
      </a:dk2>
      <a:lt2>
        <a:srgbClr val="FFFFFF"/>
      </a:lt2>
      <a:accent1>
        <a:srgbClr val="C126B8"/>
      </a:accent1>
      <a:accent2>
        <a:srgbClr val="E19BDF"/>
      </a:accent2>
      <a:accent3>
        <a:srgbClr val="FFD03E"/>
      </a:accent3>
      <a:accent4>
        <a:srgbClr val="3FAE29"/>
      </a:accent4>
      <a:accent5>
        <a:srgbClr val="A3D55D"/>
      </a:accent5>
      <a:accent6>
        <a:srgbClr val="FF6B0B"/>
      </a:accent6>
      <a:hlink>
        <a:srgbClr val="EDA900"/>
      </a:hlink>
      <a:folHlink>
        <a:srgbClr val="333092"/>
      </a:folHlink>
    </a:clrScheme>
    <a:fontScheme name="Children's Mercy">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2017 DS Guild Nutrition-Final draft</Template>
  <TotalTime>56</TotalTime>
  <Words>2874</Words>
  <Application>Microsoft Office PowerPoint</Application>
  <PresentationFormat>Widescreen</PresentationFormat>
  <Paragraphs>401</Paragraphs>
  <Slides>50</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50</vt:i4>
      </vt:variant>
    </vt:vector>
  </HeadingPairs>
  <TitlesOfParts>
    <vt:vector size="57" baseType="lpstr">
      <vt:lpstr>MS PGothic</vt:lpstr>
      <vt:lpstr>Arial</vt:lpstr>
      <vt:lpstr>Arial Black</vt:lpstr>
      <vt:lpstr>Calibri</vt:lpstr>
      <vt:lpstr>Franklin Gothic Book</vt:lpstr>
      <vt:lpstr>Times New Roman</vt:lpstr>
      <vt:lpstr>2017 DS Guild Nutrition-Final draft</vt:lpstr>
      <vt:lpstr>Feeding and Oral Motor Issues in  Children with Down Syndrome</vt:lpstr>
      <vt:lpstr>Occupational Therapist’s Perspective</vt:lpstr>
      <vt:lpstr>Feeding is Global </vt:lpstr>
      <vt:lpstr>Difficulties with eating</vt:lpstr>
      <vt:lpstr>Difficulties with eating</vt:lpstr>
      <vt:lpstr>Digestive system</vt:lpstr>
      <vt:lpstr>Medical Issues Related to Feeding</vt:lpstr>
      <vt:lpstr>Constipation</vt:lpstr>
      <vt:lpstr>When to be worried about Constipation:</vt:lpstr>
      <vt:lpstr>Treatment with your doctor</vt:lpstr>
      <vt:lpstr>GE Reflux</vt:lpstr>
      <vt:lpstr>Why -GE Reflux</vt:lpstr>
      <vt:lpstr>When should we worry about Reflux Disease  </vt:lpstr>
      <vt:lpstr>Dysphagia</vt:lpstr>
      <vt:lpstr>Management</vt:lpstr>
      <vt:lpstr>What is an OPM?</vt:lpstr>
      <vt:lpstr>Stages of a swallow</vt:lpstr>
      <vt:lpstr>Anatomy</vt:lpstr>
      <vt:lpstr>Oral Motor Control Therapy</vt:lpstr>
      <vt:lpstr>Muscle Tone and Strength</vt:lpstr>
      <vt:lpstr>Poor Tongue Movement</vt:lpstr>
      <vt:lpstr>Transitioning Feeding</vt:lpstr>
      <vt:lpstr>Developmental Food Continuum</vt:lpstr>
      <vt:lpstr>Developmental Food Continuum</vt:lpstr>
      <vt:lpstr>Drinking</vt:lpstr>
      <vt:lpstr>Early Oral Motor Skills</vt:lpstr>
      <vt:lpstr>PowerPoint Presentation</vt:lpstr>
      <vt:lpstr>Why Not Stage 3 Foods?</vt:lpstr>
      <vt:lpstr>Sensory Awareness</vt:lpstr>
      <vt:lpstr>Oral Sensory Input</vt:lpstr>
      <vt:lpstr>Oral Sensory Observation </vt:lpstr>
      <vt:lpstr>Improving Sensory Awareness </vt:lpstr>
      <vt:lpstr>Picky Eaters</vt:lpstr>
      <vt:lpstr>Problem Feeders</vt:lpstr>
      <vt:lpstr>Definition of Behavioral Feeding Issues</vt:lpstr>
      <vt:lpstr>General Principles of Behavior</vt:lpstr>
      <vt:lpstr>Function or Purpose of Behavior</vt:lpstr>
      <vt:lpstr>Approaches to Behavior Reduction</vt:lpstr>
      <vt:lpstr>And perhaps most important</vt:lpstr>
      <vt:lpstr>Take Home Points: Managing Behavioral Feeding and Mealtime Problems</vt:lpstr>
      <vt:lpstr>Healthy Feeding Relationship</vt:lpstr>
      <vt:lpstr>Child Feeding</vt:lpstr>
      <vt:lpstr>Adolescent Feeding</vt:lpstr>
      <vt:lpstr>Weight Control Ideas</vt:lpstr>
      <vt:lpstr>Weight Control Ideas</vt:lpstr>
      <vt:lpstr>Kids in the Kitchen</vt:lpstr>
      <vt:lpstr>Improving Lip Closure and Strength</vt:lpstr>
      <vt:lpstr>Improving Tongue Movement</vt:lpstr>
      <vt:lpstr>Down Syndrome Clinic  at Children’s Mercy Hospital </vt:lpstr>
      <vt:lpstr>Multi-Disciplinary Feeding Clinic</vt:lpstr>
    </vt:vector>
  </TitlesOfParts>
  <Company>CMH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Feeding and Oral Motor Issues in  Children with Down Syndrome</dc:title>
  <dc:creator>Schroeder, Elizabeth, N</dc:creator>
  <cp:lastModifiedBy>Schroeder, Elizabeth, N</cp:lastModifiedBy>
  <cp:revision>7</cp:revision>
  <dcterms:created xsi:type="dcterms:W3CDTF">2018-04-17T12:50:49Z</dcterms:created>
  <dcterms:modified xsi:type="dcterms:W3CDTF">2018-04-17T13:47:48Z</dcterms:modified>
</cp:coreProperties>
</file>